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4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425"/>
  </p:notesMasterIdLst>
  <p:sldIdLst>
    <p:sldId id="511" r:id="rId2"/>
    <p:sldId id="1601" r:id="rId3"/>
    <p:sldId id="1602" r:id="rId4"/>
    <p:sldId id="1603" r:id="rId5"/>
    <p:sldId id="1604" r:id="rId6"/>
    <p:sldId id="1605" r:id="rId7"/>
    <p:sldId id="700" r:id="rId8"/>
    <p:sldId id="1912" r:id="rId9"/>
    <p:sldId id="1913" r:id="rId10"/>
    <p:sldId id="1606" r:id="rId11"/>
    <p:sldId id="509" r:id="rId12"/>
    <p:sldId id="1607" r:id="rId13"/>
    <p:sldId id="1609" r:id="rId14"/>
    <p:sldId id="1801" r:id="rId15"/>
    <p:sldId id="1610" r:id="rId16"/>
    <p:sldId id="1946" r:id="rId17"/>
    <p:sldId id="810" r:id="rId18"/>
    <p:sldId id="1650" r:id="rId19"/>
    <p:sldId id="1651" r:id="rId20"/>
    <p:sldId id="1803" r:id="rId21"/>
    <p:sldId id="1661" r:id="rId22"/>
    <p:sldId id="1804" r:id="rId23"/>
    <p:sldId id="1805" r:id="rId24"/>
    <p:sldId id="1652" r:id="rId25"/>
    <p:sldId id="1653" r:id="rId26"/>
    <p:sldId id="1806" r:id="rId27"/>
    <p:sldId id="1654" r:id="rId28"/>
    <p:sldId id="1655" r:id="rId29"/>
    <p:sldId id="1658" r:id="rId30"/>
    <p:sldId id="1659" r:id="rId31"/>
    <p:sldId id="1663" r:id="rId32"/>
    <p:sldId id="1948" r:id="rId33"/>
    <p:sldId id="1664" r:id="rId34"/>
    <p:sldId id="1947" r:id="rId35"/>
    <p:sldId id="1943" r:id="rId36"/>
    <p:sldId id="1802" r:id="rId37"/>
    <p:sldId id="614" r:id="rId38"/>
    <p:sldId id="1672" r:id="rId39"/>
    <p:sldId id="1673" r:id="rId40"/>
    <p:sldId id="1807" r:id="rId41"/>
    <p:sldId id="1959" r:id="rId42"/>
    <p:sldId id="1960" r:id="rId43"/>
    <p:sldId id="1675" r:id="rId44"/>
    <p:sldId id="1677" r:id="rId45"/>
    <p:sldId id="1875" r:id="rId46"/>
    <p:sldId id="1949" r:id="rId47"/>
    <p:sldId id="1876" r:id="rId48"/>
    <p:sldId id="1678" r:id="rId49"/>
    <p:sldId id="1877" r:id="rId50"/>
    <p:sldId id="1878" r:id="rId51"/>
    <p:sldId id="1808" r:id="rId52"/>
    <p:sldId id="1809" r:id="rId53"/>
    <p:sldId id="1961" r:id="rId54"/>
    <p:sldId id="1572" r:id="rId55"/>
    <p:sldId id="1904" r:id="rId56"/>
    <p:sldId id="1864" r:id="rId57"/>
    <p:sldId id="1862" r:id="rId58"/>
    <p:sldId id="1863" r:id="rId59"/>
    <p:sldId id="1671" r:id="rId60"/>
    <p:sldId id="854" r:id="rId61"/>
    <p:sldId id="1612" r:id="rId62"/>
    <p:sldId id="1613" r:id="rId63"/>
    <p:sldId id="1614" r:id="rId64"/>
    <p:sldId id="303" r:id="rId65"/>
    <p:sldId id="1901" r:id="rId66"/>
    <p:sldId id="469" r:id="rId67"/>
    <p:sldId id="1615" r:id="rId68"/>
    <p:sldId id="1616" r:id="rId69"/>
    <p:sldId id="1617" r:id="rId70"/>
    <p:sldId id="1618" r:id="rId71"/>
    <p:sldId id="1622" r:id="rId72"/>
    <p:sldId id="1623" r:id="rId73"/>
    <p:sldId id="1624" r:id="rId74"/>
    <p:sldId id="1643" r:id="rId75"/>
    <p:sldId id="1902" r:id="rId76"/>
    <p:sldId id="1903" r:id="rId77"/>
    <p:sldId id="1889" r:id="rId78"/>
    <p:sldId id="1888" r:id="rId79"/>
    <p:sldId id="1890" r:id="rId80"/>
    <p:sldId id="577" r:id="rId81"/>
    <p:sldId id="578" r:id="rId82"/>
    <p:sldId id="579" r:id="rId83"/>
    <p:sldId id="580" r:id="rId84"/>
    <p:sldId id="581" r:id="rId85"/>
    <p:sldId id="1595" r:id="rId86"/>
    <p:sldId id="446" r:id="rId87"/>
    <p:sldId id="643" r:id="rId88"/>
    <p:sldId id="644" r:id="rId89"/>
    <p:sldId id="645" r:id="rId90"/>
    <p:sldId id="647" r:id="rId91"/>
    <p:sldId id="648" r:id="rId92"/>
    <p:sldId id="649" r:id="rId93"/>
    <p:sldId id="650" r:id="rId94"/>
    <p:sldId id="651" r:id="rId95"/>
    <p:sldId id="1951" r:id="rId96"/>
    <p:sldId id="1835" r:id="rId97"/>
    <p:sldId id="1881" r:id="rId98"/>
    <p:sldId id="1836" r:id="rId99"/>
    <p:sldId id="1882" r:id="rId100"/>
    <p:sldId id="1837" r:id="rId101"/>
    <p:sldId id="1880" r:id="rId102"/>
    <p:sldId id="1838" r:id="rId103"/>
    <p:sldId id="1839" r:id="rId104"/>
    <p:sldId id="1695" r:id="rId105"/>
    <p:sldId id="1696" r:id="rId106"/>
    <p:sldId id="1812" r:id="rId107"/>
    <p:sldId id="1813" r:id="rId108"/>
    <p:sldId id="1710" r:id="rId109"/>
    <p:sldId id="1703" r:id="rId110"/>
    <p:sldId id="1705" r:id="rId111"/>
    <p:sldId id="1963" r:id="rId112"/>
    <p:sldId id="1964" r:id="rId113"/>
    <p:sldId id="1965" r:id="rId114"/>
    <p:sldId id="856" r:id="rId115"/>
    <p:sldId id="1815" r:id="rId116"/>
    <p:sldId id="1865" r:id="rId117"/>
    <p:sldId id="1883" r:id="rId118"/>
    <p:sldId id="1884" r:id="rId119"/>
    <p:sldId id="1709" r:id="rId120"/>
    <p:sldId id="1711" r:id="rId121"/>
    <p:sldId id="1819" r:id="rId122"/>
    <p:sldId id="1825" r:id="rId123"/>
    <p:sldId id="1885" r:id="rId124"/>
    <p:sldId id="1886" r:id="rId125"/>
    <p:sldId id="1826" r:id="rId126"/>
    <p:sldId id="1887" r:id="rId127"/>
    <p:sldId id="1820" r:id="rId128"/>
    <p:sldId id="1821" r:id="rId129"/>
    <p:sldId id="1866" r:id="rId130"/>
    <p:sldId id="1713" r:id="rId131"/>
    <p:sldId id="858" r:id="rId132"/>
    <p:sldId id="1827" r:id="rId133"/>
    <p:sldId id="1718" r:id="rId134"/>
    <p:sldId id="1828" r:id="rId135"/>
    <p:sldId id="1829" r:id="rId136"/>
    <p:sldId id="1830" r:id="rId137"/>
    <p:sldId id="1831" r:id="rId138"/>
    <p:sldId id="1832" r:id="rId139"/>
    <p:sldId id="1891" r:id="rId140"/>
    <p:sldId id="1715" r:id="rId141"/>
    <p:sldId id="1867" r:id="rId142"/>
    <p:sldId id="1714" r:id="rId143"/>
    <p:sldId id="1716" r:id="rId144"/>
    <p:sldId id="1717" r:id="rId145"/>
    <p:sldId id="1719" r:id="rId146"/>
    <p:sldId id="1720" r:id="rId147"/>
    <p:sldId id="1833" r:id="rId148"/>
    <p:sldId id="857" r:id="rId149"/>
    <p:sldId id="1721" r:id="rId150"/>
    <p:sldId id="1722" r:id="rId151"/>
    <p:sldId id="1723" r:id="rId152"/>
    <p:sldId id="1724" r:id="rId153"/>
    <p:sldId id="1909" r:id="rId154"/>
    <p:sldId id="1910" r:id="rId155"/>
    <p:sldId id="1843" r:id="rId156"/>
    <p:sldId id="1844" r:id="rId157"/>
    <p:sldId id="1726" r:id="rId158"/>
    <p:sldId id="1680" r:id="rId159"/>
    <p:sldId id="1879" r:id="rId160"/>
    <p:sldId id="1681" r:id="rId161"/>
    <p:sldId id="1629" r:id="rId162"/>
    <p:sldId id="1630" r:id="rId163"/>
    <p:sldId id="1631" r:id="rId164"/>
    <p:sldId id="1632" r:id="rId165"/>
    <p:sldId id="1952" r:id="rId166"/>
    <p:sldId id="1953" r:id="rId167"/>
    <p:sldId id="1633" r:id="rId168"/>
    <p:sldId id="1634" r:id="rId169"/>
    <p:sldId id="1635" r:id="rId170"/>
    <p:sldId id="1636" r:id="rId171"/>
    <p:sldId id="1637" r:id="rId172"/>
    <p:sldId id="1638" r:id="rId173"/>
    <p:sldId id="1639" r:id="rId174"/>
    <p:sldId id="1640" r:id="rId175"/>
    <p:sldId id="1641" r:id="rId176"/>
    <p:sldId id="1642" r:id="rId177"/>
    <p:sldId id="1683" r:id="rId178"/>
    <p:sldId id="1712" r:id="rId179"/>
    <p:sldId id="1690" r:id="rId180"/>
    <p:sldId id="1691" r:id="rId181"/>
    <p:sldId id="1811" r:id="rId182"/>
    <p:sldId id="1644" r:id="rId183"/>
    <p:sldId id="1645" r:id="rId184"/>
    <p:sldId id="1646" r:id="rId185"/>
    <p:sldId id="1647" r:id="rId186"/>
    <p:sldId id="1648" r:id="rId187"/>
    <p:sldId id="1649" r:id="rId188"/>
    <p:sldId id="820" r:id="rId189"/>
    <p:sldId id="280" r:id="rId190"/>
    <p:sldId id="1848" r:id="rId191"/>
    <p:sldId id="1849" r:id="rId192"/>
    <p:sldId id="1850" r:id="rId193"/>
    <p:sldId id="1851" r:id="rId194"/>
    <p:sldId id="1935" r:id="rId195"/>
    <p:sldId id="1936" r:id="rId196"/>
    <p:sldId id="1937" r:id="rId197"/>
    <p:sldId id="1938" r:id="rId198"/>
    <p:sldId id="1939" r:id="rId199"/>
    <p:sldId id="1940" r:id="rId200"/>
    <p:sldId id="829" r:id="rId201"/>
    <p:sldId id="1776" r:id="rId202"/>
    <p:sldId id="1777" r:id="rId203"/>
    <p:sldId id="1778" r:id="rId204"/>
    <p:sldId id="1779" r:id="rId205"/>
    <p:sldId id="1780" r:id="rId206"/>
    <p:sldId id="1781" r:id="rId207"/>
    <p:sldId id="1782" r:id="rId208"/>
    <p:sldId id="1783" r:id="rId209"/>
    <p:sldId id="1784" r:id="rId210"/>
    <p:sldId id="1785" r:id="rId211"/>
    <p:sldId id="1786" r:id="rId212"/>
    <p:sldId id="1787" r:id="rId213"/>
    <p:sldId id="1788" r:id="rId214"/>
    <p:sldId id="1834" r:id="rId215"/>
    <p:sldId id="1861" r:id="rId216"/>
    <p:sldId id="1845" r:id="rId217"/>
    <p:sldId id="873" r:id="rId218"/>
    <p:sldId id="1966" r:id="rId219"/>
    <p:sldId id="1967" r:id="rId220"/>
    <p:sldId id="1968" r:id="rId221"/>
    <p:sldId id="1905" r:id="rId222"/>
    <p:sldId id="1906" r:id="rId223"/>
    <p:sldId id="1907" r:id="rId224"/>
    <p:sldId id="1706" r:id="rId225"/>
    <p:sldId id="1708" r:id="rId226"/>
    <p:sldId id="1789" r:id="rId227"/>
    <p:sldId id="1790" r:id="rId228"/>
    <p:sldId id="1792" r:id="rId229"/>
    <p:sldId id="1892" r:id="rId230"/>
    <p:sldId id="849" r:id="rId231"/>
    <p:sldId id="1928" r:id="rId232"/>
    <p:sldId id="1915" r:id="rId233"/>
    <p:sldId id="1916" r:id="rId234"/>
    <p:sldId id="1918" r:id="rId235"/>
    <p:sldId id="1919" r:id="rId236"/>
    <p:sldId id="1920" r:id="rId237"/>
    <p:sldId id="1921" r:id="rId238"/>
    <p:sldId id="1922" r:id="rId239"/>
    <p:sldId id="1923" r:id="rId240"/>
    <p:sldId id="1924" r:id="rId241"/>
    <p:sldId id="1925" r:id="rId242"/>
    <p:sldId id="1926" r:id="rId243"/>
    <p:sldId id="1927" r:id="rId244"/>
    <p:sldId id="1956" r:id="rId245"/>
    <p:sldId id="1929" r:id="rId246"/>
    <p:sldId id="1931" r:id="rId247"/>
    <p:sldId id="1932" r:id="rId248"/>
    <p:sldId id="1846" r:id="rId249"/>
    <p:sldId id="1684" r:id="rId250"/>
    <p:sldId id="1685" r:id="rId251"/>
    <p:sldId id="1686" r:id="rId252"/>
    <p:sldId id="1687" r:id="rId253"/>
    <p:sldId id="1688" r:id="rId254"/>
    <p:sldId id="1689" r:id="rId255"/>
    <p:sldId id="1692" r:id="rId256"/>
    <p:sldId id="1699" r:id="rId257"/>
    <p:sldId id="1701" r:id="rId258"/>
    <p:sldId id="1702" r:id="rId259"/>
    <p:sldId id="1962" r:id="rId260"/>
    <p:sldId id="1697" r:id="rId261"/>
    <p:sldId id="1698" r:id="rId262"/>
    <p:sldId id="1700" r:id="rId263"/>
    <p:sldId id="561" r:id="rId264"/>
    <p:sldId id="750" r:id="rId265"/>
    <p:sldId id="751" r:id="rId266"/>
    <p:sldId id="562" r:id="rId267"/>
    <p:sldId id="752" r:id="rId268"/>
    <p:sldId id="753" r:id="rId269"/>
    <p:sldId id="754" r:id="rId270"/>
    <p:sldId id="563" r:id="rId271"/>
    <p:sldId id="761" r:id="rId272"/>
    <p:sldId id="564" r:id="rId273"/>
    <p:sldId id="565" r:id="rId274"/>
    <p:sldId id="566" r:id="rId275"/>
    <p:sldId id="567" r:id="rId276"/>
    <p:sldId id="568" r:id="rId277"/>
    <p:sldId id="569" r:id="rId278"/>
    <p:sldId id="570" r:id="rId279"/>
    <p:sldId id="1727" r:id="rId280"/>
    <p:sldId id="850" r:id="rId281"/>
    <p:sldId id="1728" r:id="rId282"/>
    <p:sldId id="1729" r:id="rId283"/>
    <p:sldId id="1730" r:id="rId284"/>
    <p:sldId id="1731" r:id="rId285"/>
    <p:sldId id="1734" r:id="rId286"/>
    <p:sldId id="1735" r:id="rId287"/>
    <p:sldId id="1737" r:id="rId288"/>
    <p:sldId id="1739" r:id="rId289"/>
    <p:sldId id="1740" r:id="rId290"/>
    <p:sldId id="1741" r:id="rId291"/>
    <p:sldId id="1742" r:id="rId292"/>
    <p:sldId id="1743" r:id="rId293"/>
    <p:sldId id="1744" r:id="rId294"/>
    <p:sldId id="1745" r:id="rId295"/>
    <p:sldId id="1746" r:id="rId296"/>
    <p:sldId id="1747" r:id="rId297"/>
    <p:sldId id="1748" r:id="rId298"/>
    <p:sldId id="1749" r:id="rId299"/>
    <p:sldId id="1750" r:id="rId300"/>
    <p:sldId id="1751" r:id="rId301"/>
    <p:sldId id="1752" r:id="rId302"/>
    <p:sldId id="1753" r:id="rId303"/>
    <p:sldId id="1569" r:id="rId304"/>
    <p:sldId id="1756" r:id="rId305"/>
    <p:sldId id="1757" r:id="rId306"/>
    <p:sldId id="1758" r:id="rId307"/>
    <p:sldId id="1759" r:id="rId308"/>
    <p:sldId id="1760" r:id="rId309"/>
    <p:sldId id="1761" r:id="rId310"/>
    <p:sldId id="1954" r:id="rId311"/>
    <p:sldId id="1762" r:id="rId312"/>
    <p:sldId id="1763" r:id="rId313"/>
    <p:sldId id="1764" r:id="rId314"/>
    <p:sldId id="831" r:id="rId315"/>
    <p:sldId id="860" r:id="rId316"/>
    <p:sldId id="861" r:id="rId317"/>
    <p:sldId id="834" r:id="rId318"/>
    <p:sldId id="835" r:id="rId319"/>
    <p:sldId id="836" r:id="rId320"/>
    <p:sldId id="837" r:id="rId321"/>
    <p:sldId id="838" r:id="rId322"/>
    <p:sldId id="859" r:id="rId323"/>
    <p:sldId id="1868" r:id="rId324"/>
    <p:sldId id="1840" r:id="rId325"/>
    <p:sldId id="456" r:id="rId326"/>
    <p:sldId id="862" r:id="rId327"/>
    <p:sldId id="864" r:id="rId328"/>
    <p:sldId id="865" r:id="rId329"/>
    <p:sldId id="1911" r:id="rId330"/>
    <p:sldId id="866" r:id="rId331"/>
    <p:sldId id="1871" r:id="rId332"/>
    <p:sldId id="1857" r:id="rId333"/>
    <p:sldId id="1774" r:id="rId334"/>
    <p:sldId id="676" r:id="rId335"/>
    <p:sldId id="734" r:id="rId336"/>
    <p:sldId id="1775" r:id="rId337"/>
    <p:sldId id="1941" r:id="rId338"/>
    <p:sldId id="1942" r:id="rId339"/>
    <p:sldId id="1858" r:id="rId340"/>
    <p:sldId id="1893" r:id="rId341"/>
    <p:sldId id="1770" r:id="rId342"/>
    <p:sldId id="1771" r:id="rId343"/>
    <p:sldId id="1772" r:id="rId344"/>
    <p:sldId id="1894" r:id="rId345"/>
    <p:sldId id="1859" r:id="rId346"/>
    <p:sldId id="839" r:id="rId347"/>
    <p:sldId id="257" r:id="rId348"/>
    <p:sldId id="258" r:id="rId349"/>
    <p:sldId id="260" r:id="rId350"/>
    <p:sldId id="261" r:id="rId351"/>
    <p:sldId id="263" r:id="rId352"/>
    <p:sldId id="265" r:id="rId353"/>
    <p:sldId id="266" r:id="rId354"/>
    <p:sldId id="267" r:id="rId355"/>
    <p:sldId id="268" r:id="rId356"/>
    <p:sldId id="269" r:id="rId357"/>
    <p:sldId id="270" r:id="rId358"/>
    <p:sldId id="271" r:id="rId359"/>
    <p:sldId id="273" r:id="rId360"/>
    <p:sldId id="272" r:id="rId361"/>
    <p:sldId id="274" r:id="rId362"/>
    <p:sldId id="275" r:id="rId363"/>
    <p:sldId id="276" r:id="rId364"/>
    <p:sldId id="277" r:id="rId365"/>
    <p:sldId id="278" r:id="rId366"/>
    <p:sldId id="279" r:id="rId367"/>
    <p:sldId id="1955" r:id="rId368"/>
    <p:sldId id="281" r:id="rId369"/>
    <p:sldId id="282" r:id="rId370"/>
    <p:sldId id="283" r:id="rId371"/>
    <p:sldId id="840" r:id="rId372"/>
    <p:sldId id="841" r:id="rId373"/>
    <p:sldId id="842" r:id="rId374"/>
    <p:sldId id="843" r:id="rId375"/>
    <p:sldId id="1895" r:id="rId376"/>
    <p:sldId id="1896" r:id="rId377"/>
    <p:sldId id="1897" r:id="rId378"/>
    <p:sldId id="1898" r:id="rId379"/>
    <p:sldId id="1872" r:id="rId380"/>
    <p:sldId id="1899" r:id="rId381"/>
    <p:sldId id="516" r:id="rId382"/>
    <p:sldId id="517" r:id="rId383"/>
    <p:sldId id="518" r:id="rId384"/>
    <p:sldId id="519" r:id="rId385"/>
    <p:sldId id="520" r:id="rId386"/>
    <p:sldId id="827" r:id="rId387"/>
    <p:sldId id="708" r:id="rId388"/>
    <p:sldId id="709" r:id="rId389"/>
    <p:sldId id="828" r:id="rId390"/>
    <p:sldId id="741" r:id="rId391"/>
    <p:sldId id="713" r:id="rId392"/>
    <p:sldId id="523" r:id="rId393"/>
    <p:sldId id="524" r:id="rId394"/>
    <p:sldId id="444" r:id="rId395"/>
    <p:sldId id="525" r:id="rId396"/>
    <p:sldId id="526" r:id="rId397"/>
    <p:sldId id="527" r:id="rId398"/>
    <p:sldId id="528" r:id="rId399"/>
    <p:sldId id="529" r:id="rId400"/>
    <p:sldId id="530" r:id="rId401"/>
    <p:sldId id="531" r:id="rId402"/>
    <p:sldId id="532" r:id="rId403"/>
    <p:sldId id="1594" r:id="rId404"/>
    <p:sldId id="535" r:id="rId405"/>
    <p:sldId id="536" r:id="rId406"/>
    <p:sldId id="537" r:id="rId407"/>
    <p:sldId id="445" r:id="rId408"/>
    <p:sldId id="538" r:id="rId409"/>
    <p:sldId id="544" r:id="rId410"/>
    <p:sldId id="553" r:id="rId411"/>
    <p:sldId id="554" r:id="rId412"/>
    <p:sldId id="722" r:id="rId413"/>
    <p:sldId id="723" r:id="rId414"/>
    <p:sldId id="724" r:id="rId415"/>
    <p:sldId id="556" r:id="rId416"/>
    <p:sldId id="552" r:id="rId417"/>
    <p:sldId id="586" r:id="rId418"/>
    <p:sldId id="587" r:id="rId419"/>
    <p:sldId id="730" r:id="rId420"/>
    <p:sldId id="731" r:id="rId421"/>
    <p:sldId id="589" r:id="rId422"/>
    <p:sldId id="1957" r:id="rId423"/>
    <p:sldId id="1795" r:id="rId4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031EDF4-E639-D74C-9825-081DDD9940AC}">
          <p14:sldIdLst>
            <p14:sldId id="511"/>
            <p14:sldId id="1601"/>
            <p14:sldId id="1602"/>
            <p14:sldId id="1603"/>
            <p14:sldId id="1604"/>
            <p14:sldId id="1605"/>
            <p14:sldId id="700"/>
            <p14:sldId id="1912"/>
            <p14:sldId id="1913"/>
            <p14:sldId id="1606"/>
            <p14:sldId id="509"/>
            <p14:sldId id="1607"/>
          </p14:sldIdLst>
        </p14:section>
        <p14:section name="Quick Start" id="{7109E80B-1FFE-2A41-9135-277A71160756}">
          <p14:sldIdLst>
            <p14:sldId id="1609"/>
            <p14:sldId id="1801"/>
            <p14:sldId id="1610"/>
            <p14:sldId id="1946"/>
            <p14:sldId id="810"/>
          </p14:sldIdLst>
        </p14:section>
        <p14:section name="Intro to React" id="{91D59D13-B869-8949-840D-E3979063DB7E}">
          <p14:sldIdLst>
            <p14:sldId id="1650"/>
            <p14:sldId id="1651"/>
            <p14:sldId id="1803"/>
            <p14:sldId id="1661"/>
            <p14:sldId id="1804"/>
            <p14:sldId id="1805"/>
            <p14:sldId id="1652"/>
            <p14:sldId id="1653"/>
            <p14:sldId id="1806"/>
            <p14:sldId id="1654"/>
            <p14:sldId id="1655"/>
            <p14:sldId id="1658"/>
            <p14:sldId id="1659"/>
            <p14:sldId id="1663"/>
            <p14:sldId id="1948"/>
            <p14:sldId id="1664"/>
            <p14:sldId id="1947"/>
            <p14:sldId id="1943"/>
            <p14:sldId id="1802"/>
          </p14:sldIdLst>
        </p14:section>
        <p14:section name="JSX" id="{53BFAD4D-433E-314A-979F-56BA0168D946}">
          <p14:sldIdLst>
            <p14:sldId id="614"/>
            <p14:sldId id="1672"/>
            <p14:sldId id="1673"/>
            <p14:sldId id="1807"/>
            <p14:sldId id="1959"/>
            <p14:sldId id="1960"/>
            <p14:sldId id="1675"/>
            <p14:sldId id="1677"/>
            <p14:sldId id="1875"/>
            <p14:sldId id="1949"/>
            <p14:sldId id="1876"/>
            <p14:sldId id="1678"/>
            <p14:sldId id="1877"/>
            <p14:sldId id="1878"/>
            <p14:sldId id="1808"/>
            <p14:sldId id="1809"/>
            <p14:sldId id="1961"/>
            <p14:sldId id="1572"/>
            <p14:sldId id="1904"/>
            <p14:sldId id="1864"/>
            <p14:sldId id="1862"/>
            <p14:sldId id="1863"/>
            <p14:sldId id="1671"/>
            <p14:sldId id="854"/>
          </p14:sldIdLst>
        </p14:section>
        <p14:section name="Advanced JavaScript" id="{C0764661-BB3D-B740-90A9-86F69CC48589}">
          <p14:sldIdLst>
            <p14:sldId id="1612"/>
            <p14:sldId id="1613"/>
            <p14:sldId id="1614"/>
            <p14:sldId id="303"/>
            <p14:sldId id="1901"/>
            <p14:sldId id="469"/>
            <p14:sldId id="1615"/>
            <p14:sldId id="1616"/>
            <p14:sldId id="1617"/>
            <p14:sldId id="1618"/>
            <p14:sldId id="1622"/>
            <p14:sldId id="1623"/>
            <p14:sldId id="1624"/>
            <p14:sldId id="1643"/>
            <p14:sldId id="1902"/>
            <p14:sldId id="1903"/>
            <p14:sldId id="1889"/>
            <p14:sldId id="1888"/>
            <p14:sldId id="1890"/>
          </p14:sldIdLst>
        </p14:section>
        <p14:section name="Modularity" id="{3B8F2270-6438-E948-9AD4-5FEF7F32136F}">
          <p14:sldIdLst>
            <p14:sldId id="577"/>
            <p14:sldId id="578"/>
            <p14:sldId id="579"/>
            <p14:sldId id="580"/>
            <p14:sldId id="581"/>
          </p14:sldIdLst>
        </p14:section>
        <p14:section name="DOM" id="{AE16B79C-BA6B-D54A-A272-2EB570F44FB8}">
          <p14:sldIdLst>
            <p14:sldId id="1595"/>
            <p14:sldId id="446"/>
            <p14:sldId id="643"/>
            <p14:sldId id="644"/>
            <p14:sldId id="645"/>
            <p14:sldId id="647"/>
            <p14:sldId id="648"/>
            <p14:sldId id="649"/>
            <p14:sldId id="650"/>
            <p14:sldId id="651"/>
            <p14:sldId id="1951"/>
          </p14:sldIdLst>
        </p14:section>
        <p14:section name="Components" id="{66384F7B-8812-9E46-87F7-59071E44A9C8}">
          <p14:sldIdLst/>
        </p14:section>
        <p14:section name="Style" id="{8FA20D00-6D23-A940-8BA6-6C261B8E086C}">
          <p14:sldIdLst>
            <p14:sldId id="1835"/>
            <p14:sldId id="1881"/>
            <p14:sldId id="1836"/>
            <p14:sldId id="1882"/>
            <p14:sldId id="1837"/>
            <p14:sldId id="1880"/>
            <p14:sldId id="1838"/>
            <p14:sldId id="1839"/>
            <p14:sldId id="1695"/>
            <p14:sldId id="1696"/>
          </p14:sldIdLst>
        </p14:section>
        <p14:section name="Data Flow" id="{54A2E0FC-6E46-014B-83C8-53422501F923}">
          <p14:sldIdLst>
            <p14:sldId id="1812"/>
            <p14:sldId id="1813"/>
            <p14:sldId id="1710"/>
            <p14:sldId id="1703"/>
            <p14:sldId id="1705"/>
            <p14:sldId id="1963"/>
            <p14:sldId id="1964"/>
            <p14:sldId id="1965"/>
            <p14:sldId id="856"/>
            <p14:sldId id="1815"/>
            <p14:sldId id="1865"/>
            <p14:sldId id="1883"/>
            <p14:sldId id="1884"/>
            <p14:sldId id="1709"/>
            <p14:sldId id="1711"/>
            <p14:sldId id="1819"/>
            <p14:sldId id="1825"/>
            <p14:sldId id="1885"/>
            <p14:sldId id="1886"/>
            <p14:sldId id="1826"/>
            <p14:sldId id="1887"/>
            <p14:sldId id="1820"/>
            <p14:sldId id="1821"/>
            <p14:sldId id="1866"/>
            <p14:sldId id="1713"/>
            <p14:sldId id="858"/>
          </p14:sldIdLst>
        </p14:section>
        <p14:section name="Events and Forms" id="{BA63B280-CDB1-0149-BA40-26BCDFE018AA}">
          <p14:sldIdLst>
            <p14:sldId id="1827"/>
            <p14:sldId id="1718"/>
            <p14:sldId id="1828"/>
            <p14:sldId id="1829"/>
            <p14:sldId id="1830"/>
            <p14:sldId id="1831"/>
            <p14:sldId id="1832"/>
            <p14:sldId id="1891"/>
            <p14:sldId id="1715"/>
            <p14:sldId id="1867"/>
            <p14:sldId id="1714"/>
            <p14:sldId id="1716"/>
            <p14:sldId id="1717"/>
            <p14:sldId id="1719"/>
            <p14:sldId id="1720"/>
            <p14:sldId id="1833"/>
            <p14:sldId id="857"/>
          </p14:sldIdLst>
        </p14:section>
        <p14:section name="Component Lifecycle and AJAX" id="{97112E74-D98C-6645-9D21-F8561F7BF03A}">
          <p14:sldIdLst>
            <p14:sldId id="1721"/>
            <p14:sldId id="1722"/>
            <p14:sldId id="1723"/>
            <p14:sldId id="1724"/>
            <p14:sldId id="1909"/>
            <p14:sldId id="1910"/>
            <p14:sldId id="1843"/>
            <p14:sldId id="1844"/>
            <p14:sldId id="1726"/>
          </p14:sldIdLst>
        </p14:section>
        <p14:section name="Class Components" id="{602236BD-AAAF-8E4C-B2D3-C538D6EA7468}">
          <p14:sldIdLst>
            <p14:sldId id="1680"/>
            <p14:sldId id="1879"/>
            <p14:sldId id="1681"/>
            <p14:sldId id="1629"/>
            <p14:sldId id="1630"/>
            <p14:sldId id="1631"/>
            <p14:sldId id="1632"/>
            <p14:sldId id="1952"/>
            <p14:sldId id="1953"/>
            <p14:sldId id="1633"/>
            <p14:sldId id="1634"/>
            <p14:sldId id="1635"/>
            <p14:sldId id="1636"/>
            <p14:sldId id="1637"/>
            <p14:sldId id="1638"/>
            <p14:sldId id="1639"/>
            <p14:sldId id="1640"/>
            <p14:sldId id="1641"/>
            <p14:sldId id="1642"/>
            <p14:sldId id="1683"/>
            <p14:sldId id="1712"/>
            <p14:sldId id="1690"/>
            <p14:sldId id="1691"/>
            <p14:sldId id="1811"/>
          </p14:sldIdLst>
        </p14:section>
        <p14:section name="Asyncronous JavaScript in React" id="{E5A179C3-BB54-0942-9251-F8697F899A5E}">
          <p14:sldIdLst>
            <p14:sldId id="1644"/>
            <p14:sldId id="1645"/>
            <p14:sldId id="1646"/>
            <p14:sldId id="1647"/>
            <p14:sldId id="1648"/>
            <p14:sldId id="1649"/>
            <p14:sldId id="820"/>
            <p14:sldId id="280"/>
            <p14:sldId id="1848"/>
            <p14:sldId id="1849"/>
            <p14:sldId id="1850"/>
            <p14:sldId id="1851"/>
            <p14:sldId id="1935"/>
            <p14:sldId id="1936"/>
            <p14:sldId id="1937"/>
            <p14:sldId id="1938"/>
            <p14:sldId id="1939"/>
            <p14:sldId id="1940"/>
            <p14:sldId id="829"/>
          </p14:sldIdLst>
        </p14:section>
        <p14:section name="Hooks" id="{E8F13713-08BE-CF4F-9CCD-538D1E399117}">
          <p14:sldIdLst>
            <p14:sldId id="1776"/>
            <p14:sldId id="1777"/>
            <p14:sldId id="1778"/>
            <p14:sldId id="1779"/>
            <p14:sldId id="1780"/>
            <p14:sldId id="1781"/>
            <p14:sldId id="1782"/>
            <p14:sldId id="1783"/>
            <p14:sldId id="1784"/>
            <p14:sldId id="1785"/>
            <p14:sldId id="1786"/>
            <p14:sldId id="1787"/>
            <p14:sldId id="1788"/>
            <p14:sldId id="1834"/>
            <p14:sldId id="1861"/>
            <p14:sldId id="1845"/>
            <p14:sldId id="873"/>
            <p14:sldId id="1966"/>
            <p14:sldId id="1967"/>
            <p14:sldId id="1968"/>
            <p14:sldId id="1905"/>
            <p14:sldId id="1906"/>
            <p14:sldId id="1907"/>
            <p14:sldId id="1706"/>
            <p14:sldId id="1708"/>
            <p14:sldId id="1789"/>
            <p14:sldId id="1790"/>
            <p14:sldId id="1792"/>
            <p14:sldId id="1892"/>
            <p14:sldId id="849"/>
          </p14:sldIdLst>
        </p14:section>
        <p14:section name="TypeScript" id="{74172C50-728A-FF43-AB96-0A051CB5E437}">
          <p14:sldIdLst>
            <p14:sldId id="1928"/>
            <p14:sldId id="1915"/>
            <p14:sldId id="1916"/>
            <p14:sldId id="1918"/>
            <p14:sldId id="1919"/>
            <p14:sldId id="1920"/>
            <p14:sldId id="1921"/>
            <p14:sldId id="1922"/>
            <p14:sldId id="1923"/>
            <p14:sldId id="1924"/>
            <p14:sldId id="1925"/>
            <p14:sldId id="1926"/>
            <p14:sldId id="1927"/>
            <p14:sldId id="1956"/>
            <p14:sldId id="1929"/>
            <p14:sldId id="1931"/>
            <p14:sldId id="1932"/>
          </p14:sldIdLst>
        </p14:section>
        <p14:section name="Patterns and Best Practices" id="{8BB5DDE4-9BDC-084B-B825-BA98587CBB41}">
          <p14:sldIdLst>
            <p14:sldId id="1846"/>
            <p14:sldId id="1684"/>
            <p14:sldId id="1685"/>
            <p14:sldId id="1686"/>
            <p14:sldId id="1687"/>
            <p14:sldId id="1688"/>
            <p14:sldId id="1689"/>
            <p14:sldId id="1692"/>
            <p14:sldId id="1699"/>
            <p14:sldId id="1701"/>
            <p14:sldId id="1702"/>
            <p14:sldId id="1962"/>
            <p14:sldId id="1697"/>
            <p14:sldId id="1698"/>
            <p14:sldId id="1700"/>
          </p14:sldIdLst>
        </p14:section>
        <p14:section name="Testing" id="{E829CE9C-D24C-054D-BA7C-2E1AA61CAFCA}">
          <p14:sldIdLst>
            <p14:sldId id="561"/>
            <p14:sldId id="750"/>
            <p14:sldId id="751"/>
            <p14:sldId id="562"/>
            <p14:sldId id="752"/>
            <p14:sldId id="753"/>
            <p14:sldId id="754"/>
            <p14:sldId id="563"/>
            <p14:sldId id="761"/>
            <p14:sldId id="564"/>
            <p14:sldId id="565"/>
            <p14:sldId id="566"/>
            <p14:sldId id="567"/>
            <p14:sldId id="568"/>
            <p14:sldId id="569"/>
            <p14:sldId id="570"/>
            <p14:sldId id="1727"/>
            <p14:sldId id="850"/>
            <p14:sldId id="1728"/>
            <p14:sldId id="1729"/>
            <p14:sldId id="1730"/>
            <p14:sldId id="1731"/>
            <p14:sldId id="1734"/>
            <p14:sldId id="1735"/>
            <p14:sldId id="1737"/>
            <p14:sldId id="1739"/>
          </p14:sldIdLst>
        </p14:section>
        <p14:section name="Flux and Redux" id="{A3B89262-5421-E246-812A-72C5FA75BC3A}">
          <p14:sldIdLst>
            <p14:sldId id="1740"/>
            <p14:sldId id="1741"/>
            <p14:sldId id="1742"/>
            <p14:sldId id="1743"/>
            <p14:sldId id="1744"/>
            <p14:sldId id="1745"/>
            <p14:sldId id="1746"/>
            <p14:sldId id="1747"/>
            <p14:sldId id="1748"/>
            <p14:sldId id="1749"/>
            <p14:sldId id="1750"/>
            <p14:sldId id="1751"/>
            <p14:sldId id="1752"/>
            <p14:sldId id="1753"/>
            <p14:sldId id="1569"/>
            <p14:sldId id="1756"/>
            <p14:sldId id="1757"/>
            <p14:sldId id="1758"/>
            <p14:sldId id="1759"/>
            <p14:sldId id="1760"/>
            <p14:sldId id="1761"/>
            <p14:sldId id="1954"/>
            <p14:sldId id="1762"/>
            <p14:sldId id="1763"/>
            <p14:sldId id="1764"/>
            <p14:sldId id="831"/>
            <p14:sldId id="860"/>
            <p14:sldId id="861"/>
            <p14:sldId id="834"/>
            <p14:sldId id="835"/>
            <p14:sldId id="836"/>
            <p14:sldId id="837"/>
            <p14:sldId id="838"/>
            <p14:sldId id="859"/>
            <p14:sldId id="1868"/>
          </p14:sldIdLst>
        </p14:section>
        <p14:section name="Routing" id="{9B206923-672E-004F-9D4D-8B3ED741452E}">
          <p14:sldIdLst>
            <p14:sldId id="1840"/>
            <p14:sldId id="456"/>
            <p14:sldId id="862"/>
            <p14:sldId id="864"/>
            <p14:sldId id="865"/>
            <p14:sldId id="1911"/>
            <p14:sldId id="866"/>
            <p14:sldId id="1871"/>
          </p14:sldIdLst>
        </p14:section>
        <p14:section name="Deploying" id="{4D6A7E7D-CB75-D345-BB92-000B41A64FDC}">
          <p14:sldIdLst>
            <p14:sldId id="1857"/>
            <p14:sldId id="1774"/>
            <p14:sldId id="676"/>
            <p14:sldId id="734"/>
            <p14:sldId id="1775"/>
            <p14:sldId id="1941"/>
            <p14:sldId id="1942"/>
            <p14:sldId id="1858"/>
            <p14:sldId id="1893"/>
            <p14:sldId id="1770"/>
            <p14:sldId id="1771"/>
            <p14:sldId id="1772"/>
            <p14:sldId id="1894"/>
          </p14:sldIdLst>
        </p14:section>
        <p14:section name="Advanced" id="{FF617DE0-FC3B-5F4F-A89A-225C80DC9DBE}">
          <p14:sldIdLst>
            <p14:sldId id="1859"/>
            <p14:sldId id="839"/>
            <p14:sldId id="257"/>
            <p14:sldId id="258"/>
            <p14:sldId id="260"/>
            <p14:sldId id="261"/>
            <p14:sldId id="263"/>
            <p14:sldId id="265"/>
            <p14:sldId id="266"/>
            <p14:sldId id="267"/>
            <p14:sldId id="268"/>
            <p14:sldId id="269"/>
            <p14:sldId id="270"/>
            <p14:sldId id="271"/>
            <p14:sldId id="273"/>
            <p14:sldId id="272"/>
            <p14:sldId id="274"/>
            <p14:sldId id="275"/>
            <p14:sldId id="276"/>
            <p14:sldId id="277"/>
            <p14:sldId id="278"/>
            <p14:sldId id="279"/>
            <p14:sldId id="1955"/>
            <p14:sldId id="281"/>
            <p14:sldId id="282"/>
            <p14:sldId id="283"/>
            <p14:sldId id="840"/>
            <p14:sldId id="841"/>
            <p14:sldId id="842"/>
            <p14:sldId id="843"/>
            <p14:sldId id="1895"/>
            <p14:sldId id="1896"/>
            <p14:sldId id="1897"/>
            <p14:sldId id="1898"/>
            <p14:sldId id="1872"/>
            <p14:sldId id="1899"/>
          </p14:sldIdLst>
        </p14:section>
        <p14:section name="Development Ecosystem and Tooling" id="{2DB37509-0D20-0F47-9838-D8C8D5131EB1}">
          <p14:sldIdLst>
            <p14:sldId id="516"/>
            <p14:sldId id="517"/>
            <p14:sldId id="518"/>
            <p14:sldId id="519"/>
            <p14:sldId id="520"/>
            <p14:sldId id="827"/>
            <p14:sldId id="708"/>
            <p14:sldId id="709"/>
            <p14:sldId id="828"/>
            <p14:sldId id="741"/>
            <p14:sldId id="713"/>
            <p14:sldId id="523"/>
            <p14:sldId id="524"/>
            <p14:sldId id="444"/>
            <p14:sldId id="525"/>
            <p14:sldId id="526"/>
            <p14:sldId id="527"/>
            <p14:sldId id="528"/>
            <p14:sldId id="529"/>
            <p14:sldId id="530"/>
            <p14:sldId id="531"/>
            <p14:sldId id="532"/>
            <p14:sldId id="1594"/>
            <p14:sldId id="535"/>
            <p14:sldId id="536"/>
            <p14:sldId id="537"/>
            <p14:sldId id="445"/>
            <p14:sldId id="538"/>
            <p14:sldId id="544"/>
            <p14:sldId id="553"/>
            <p14:sldId id="554"/>
            <p14:sldId id="722"/>
            <p14:sldId id="723"/>
            <p14:sldId id="724"/>
            <p14:sldId id="556"/>
            <p14:sldId id="552"/>
            <p14:sldId id="586"/>
            <p14:sldId id="587"/>
            <p14:sldId id="730"/>
            <p14:sldId id="731"/>
            <p14:sldId id="589"/>
            <p14:sldId id="1957"/>
          </p14:sldIdLst>
        </p14:section>
        <p14:section name="Back Matter" id="{357E1C3B-7F3C-974A-833F-9D15815C129A}">
          <p14:sldIdLst>
            <p14:sldId id="17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47"/>
    <p:restoredTop sz="86301"/>
  </p:normalViewPr>
  <p:slideViewPr>
    <p:cSldViewPr snapToGrid="0" snapToObjects="1">
      <p:cViewPr varScale="1">
        <p:scale>
          <a:sx n="95" d="100"/>
          <a:sy n="95" d="100"/>
        </p:scale>
        <p:origin x="3200" y="480"/>
      </p:cViewPr>
      <p:guideLst/>
    </p:cSldViewPr>
  </p:slideViewPr>
  <p:outlineViewPr>
    <p:cViewPr>
      <p:scale>
        <a:sx n="33" d="100"/>
        <a:sy n="33" d="100"/>
      </p:scale>
      <p:origin x="0" y="0"/>
    </p:cViewPr>
    <p:sldLst>
      <p:sld r:id="rId1" collapse="1"/>
      <p:sld r:id="rId2" collapse="1"/>
    </p:sldLst>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presProps" Target="presProps.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theme" Target="theme/theme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notesMaster" Target="notesMasters/notesMaster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slide" Target="slides/slide7.xml"/></Relationships>
</file>

<file path=ppt/diagrams/_rels/data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8F898-DCCD-4362-8093-FB886521228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A33114E-CEA6-4314-A482-8D1F93D9E4ED}">
      <dgm:prSet/>
      <dgm:spPr/>
      <dgm:t>
        <a:bodyPr/>
        <a:lstStyle/>
        <a:p>
          <a:r>
            <a:rPr lang="en-US"/>
            <a:t>React.js</a:t>
          </a:r>
        </a:p>
      </dgm:t>
    </dgm:pt>
    <dgm:pt modelId="{B31EC11F-C591-491A-A08D-EFE374FA9B5F}" type="parTrans" cxnId="{6750D79E-7EF5-455B-8F74-DE7E0286000C}">
      <dgm:prSet/>
      <dgm:spPr/>
      <dgm:t>
        <a:bodyPr/>
        <a:lstStyle/>
        <a:p>
          <a:endParaRPr lang="en-US"/>
        </a:p>
      </dgm:t>
    </dgm:pt>
    <dgm:pt modelId="{9EF78C98-1503-4F35-9624-958F5A8B2BBB}" type="sibTrans" cxnId="{6750D79E-7EF5-455B-8F74-DE7E0286000C}">
      <dgm:prSet/>
      <dgm:spPr/>
      <dgm:t>
        <a:bodyPr/>
        <a:lstStyle/>
        <a:p>
          <a:endParaRPr lang="en-US"/>
        </a:p>
      </dgm:t>
    </dgm:pt>
    <dgm:pt modelId="{2177D30B-C10A-4534-A249-94F0A6CF613F}">
      <dgm:prSet/>
      <dgm:spPr/>
      <dgm:t>
        <a:bodyPr/>
        <a:lstStyle/>
        <a:p>
          <a:r>
            <a:rPr lang="en-US"/>
            <a:t>Modern JavaScript</a:t>
          </a:r>
        </a:p>
      </dgm:t>
    </dgm:pt>
    <dgm:pt modelId="{54727C1B-9562-41A9-91FE-98D7C3A70DE9}" type="parTrans" cxnId="{E9C64F16-3596-474F-A921-FDED8381D368}">
      <dgm:prSet/>
      <dgm:spPr/>
      <dgm:t>
        <a:bodyPr/>
        <a:lstStyle/>
        <a:p>
          <a:endParaRPr lang="en-US"/>
        </a:p>
      </dgm:t>
    </dgm:pt>
    <dgm:pt modelId="{D11EC1E1-B3D8-45DC-BE5D-FCD14166E451}" type="sibTrans" cxnId="{E9C64F16-3596-474F-A921-FDED8381D368}">
      <dgm:prSet/>
      <dgm:spPr/>
      <dgm:t>
        <a:bodyPr/>
        <a:lstStyle/>
        <a:p>
          <a:endParaRPr lang="en-US"/>
        </a:p>
      </dgm:t>
    </dgm:pt>
    <dgm:pt modelId="{1E75A084-7AC2-4730-9830-CC665022825A}">
      <dgm:prSet/>
      <dgm:spPr/>
      <dgm:t>
        <a:bodyPr/>
        <a:lstStyle/>
        <a:p>
          <a:r>
            <a:rPr lang="en-US" dirty="0"/>
            <a:t>Testing</a:t>
          </a:r>
        </a:p>
      </dgm:t>
    </dgm:pt>
    <dgm:pt modelId="{08010FAF-782C-473A-994A-E4FCCF4DFA7B}" type="parTrans" cxnId="{E0C134F1-BDA4-40D9-8A0E-15B327CE4F05}">
      <dgm:prSet/>
      <dgm:spPr/>
      <dgm:t>
        <a:bodyPr/>
        <a:lstStyle/>
        <a:p>
          <a:endParaRPr lang="en-US"/>
        </a:p>
      </dgm:t>
    </dgm:pt>
    <dgm:pt modelId="{E092AD7F-0350-48EB-983F-260A85E54F04}" type="sibTrans" cxnId="{E0C134F1-BDA4-40D9-8A0E-15B327CE4F05}">
      <dgm:prSet/>
      <dgm:spPr/>
      <dgm:t>
        <a:bodyPr/>
        <a:lstStyle/>
        <a:p>
          <a:endParaRPr lang="en-US"/>
        </a:p>
      </dgm:t>
    </dgm:pt>
    <dgm:pt modelId="{83076C09-BE41-493F-A119-A5FC355C09E8}">
      <dgm:prSet/>
      <dgm:spPr/>
      <dgm:t>
        <a:bodyPr/>
        <a:lstStyle/>
        <a:p>
          <a:r>
            <a:rPr lang="en-US" dirty="0"/>
            <a:t>Backend integration</a:t>
          </a:r>
        </a:p>
      </dgm:t>
    </dgm:pt>
    <dgm:pt modelId="{D5E36FC0-203B-47DC-9EE6-6ED67B03A8BD}" type="parTrans" cxnId="{A191470F-63E6-47C2-9BE5-0341B619A34B}">
      <dgm:prSet/>
      <dgm:spPr/>
      <dgm:t>
        <a:bodyPr/>
        <a:lstStyle/>
        <a:p>
          <a:endParaRPr lang="en-US"/>
        </a:p>
      </dgm:t>
    </dgm:pt>
    <dgm:pt modelId="{7328A322-E8D0-4E3D-A5BB-391CCC6C50B6}" type="sibTrans" cxnId="{A191470F-63E6-47C2-9BE5-0341B619A34B}">
      <dgm:prSet/>
      <dgm:spPr/>
      <dgm:t>
        <a:bodyPr/>
        <a:lstStyle/>
        <a:p>
          <a:endParaRPr lang="en-US"/>
        </a:p>
      </dgm:t>
    </dgm:pt>
    <dgm:pt modelId="{85180F0A-9015-4F2A-9DA7-A08708DFE2F5}">
      <dgm:prSet/>
      <dgm:spPr/>
      <dgm:t>
        <a:bodyPr/>
        <a:lstStyle/>
        <a:p>
          <a:r>
            <a:rPr lang="en-US" dirty="0"/>
            <a:t>Redux</a:t>
          </a:r>
        </a:p>
      </dgm:t>
    </dgm:pt>
    <dgm:pt modelId="{6F577AFA-5C55-4612-8275-D6EA7CE13DE0}" type="parTrans" cxnId="{4D5AF8D9-D976-40FA-A015-4615AC6721A3}">
      <dgm:prSet/>
      <dgm:spPr/>
      <dgm:t>
        <a:bodyPr/>
        <a:lstStyle/>
        <a:p>
          <a:endParaRPr lang="en-US"/>
        </a:p>
      </dgm:t>
    </dgm:pt>
    <dgm:pt modelId="{BA75FB38-37B4-41D3-8454-A0F8D7DB77F3}" type="sibTrans" cxnId="{4D5AF8D9-D976-40FA-A015-4615AC6721A3}">
      <dgm:prSet/>
      <dgm:spPr/>
      <dgm:t>
        <a:bodyPr/>
        <a:lstStyle/>
        <a:p>
          <a:endParaRPr lang="en-US"/>
        </a:p>
      </dgm:t>
    </dgm:pt>
    <dgm:pt modelId="{CBAD5579-AD27-4A8D-8E07-F5C5B4A27B7C}">
      <dgm:prSet/>
      <dgm:spPr/>
      <dgm:t>
        <a:bodyPr/>
        <a:lstStyle/>
        <a:p>
          <a:r>
            <a:rPr lang="en-US" dirty="0"/>
            <a:t>Error Handling</a:t>
          </a:r>
        </a:p>
      </dgm:t>
    </dgm:pt>
    <dgm:pt modelId="{9D7A99F7-E74B-46D7-8C18-6F5B56D63F92}" type="parTrans" cxnId="{2133FFE5-0FAB-4AE4-B18B-343249BDBBBE}">
      <dgm:prSet/>
      <dgm:spPr/>
      <dgm:t>
        <a:bodyPr/>
        <a:lstStyle/>
        <a:p>
          <a:endParaRPr lang="en-US"/>
        </a:p>
      </dgm:t>
    </dgm:pt>
    <dgm:pt modelId="{F64CC703-A65A-4C0A-B6DE-D02E086F5D3D}" type="sibTrans" cxnId="{2133FFE5-0FAB-4AE4-B18B-343249BDBBBE}">
      <dgm:prSet/>
      <dgm:spPr/>
      <dgm:t>
        <a:bodyPr/>
        <a:lstStyle/>
        <a:p>
          <a:endParaRPr lang="en-US"/>
        </a:p>
      </dgm:t>
    </dgm:pt>
    <dgm:pt modelId="{34C1E86C-DBD2-421E-A3EF-882EE30892B7}">
      <dgm:prSet/>
      <dgm:spPr/>
      <dgm:t>
        <a:bodyPr/>
        <a:lstStyle/>
        <a:p>
          <a:r>
            <a:rPr lang="en-US" dirty="0"/>
            <a:t>Advanced Topics</a:t>
          </a:r>
        </a:p>
      </dgm:t>
    </dgm:pt>
    <dgm:pt modelId="{2EF85046-122C-46C5-8E36-043908F85EA5}" type="parTrans" cxnId="{510126EC-997A-4737-BFDF-9D96D6D1747E}">
      <dgm:prSet/>
      <dgm:spPr/>
      <dgm:t>
        <a:bodyPr/>
        <a:lstStyle/>
        <a:p>
          <a:endParaRPr lang="en-US"/>
        </a:p>
      </dgm:t>
    </dgm:pt>
    <dgm:pt modelId="{52032264-4778-45F3-A35F-B6BC7114E404}" type="sibTrans" cxnId="{510126EC-997A-4737-BFDF-9D96D6D1747E}">
      <dgm:prSet/>
      <dgm:spPr/>
      <dgm:t>
        <a:bodyPr/>
        <a:lstStyle/>
        <a:p>
          <a:endParaRPr lang="en-US"/>
        </a:p>
      </dgm:t>
    </dgm:pt>
    <dgm:pt modelId="{130D7D4C-97DB-A247-BD07-156D5FE45F72}">
      <dgm:prSet/>
      <dgm:spPr/>
      <dgm:t>
        <a:bodyPr/>
        <a:lstStyle/>
        <a:p>
          <a:r>
            <a:rPr lang="en-US" dirty="0"/>
            <a:t>TypeScript</a:t>
          </a:r>
        </a:p>
      </dgm:t>
    </dgm:pt>
    <dgm:pt modelId="{4C813030-7D44-CB43-A8C0-A905DB6B8DDF}" type="parTrans" cxnId="{F9D94ED4-3A2B-7149-AC96-934C66489CBC}">
      <dgm:prSet/>
      <dgm:spPr/>
      <dgm:t>
        <a:bodyPr/>
        <a:lstStyle/>
        <a:p>
          <a:endParaRPr lang="en-US"/>
        </a:p>
      </dgm:t>
    </dgm:pt>
    <dgm:pt modelId="{6CAEC2F4-1C6E-EA46-BD77-2B8E62F537CD}" type="sibTrans" cxnId="{F9D94ED4-3A2B-7149-AC96-934C66489CBC}">
      <dgm:prSet/>
      <dgm:spPr/>
      <dgm:t>
        <a:bodyPr/>
        <a:lstStyle/>
        <a:p>
          <a:endParaRPr lang="en-US"/>
        </a:p>
      </dgm:t>
    </dgm:pt>
    <dgm:pt modelId="{8146E4D0-67D6-7740-9B6E-1B4AB104B116}">
      <dgm:prSet/>
      <dgm:spPr/>
      <dgm:t>
        <a:bodyPr/>
        <a:lstStyle/>
        <a:p>
          <a:r>
            <a:rPr lang="en-US" dirty="0"/>
            <a:t>Best Practices</a:t>
          </a:r>
        </a:p>
      </dgm:t>
    </dgm:pt>
    <dgm:pt modelId="{52B9AF6C-8DE7-604C-8D3E-2D5EEEAD5AF3}" type="parTrans" cxnId="{98009BBC-7FDD-8040-A1F1-4204EF178BEF}">
      <dgm:prSet/>
      <dgm:spPr/>
      <dgm:t>
        <a:bodyPr/>
        <a:lstStyle/>
        <a:p>
          <a:endParaRPr lang="en-US"/>
        </a:p>
      </dgm:t>
    </dgm:pt>
    <dgm:pt modelId="{55216097-2442-654D-8AFF-8B6A0CED04D4}" type="sibTrans" cxnId="{98009BBC-7FDD-8040-A1F1-4204EF178BEF}">
      <dgm:prSet/>
      <dgm:spPr/>
      <dgm:t>
        <a:bodyPr/>
        <a:lstStyle/>
        <a:p>
          <a:endParaRPr lang="en-US"/>
        </a:p>
      </dgm:t>
    </dgm:pt>
    <dgm:pt modelId="{CB1027EF-5397-B945-83F2-3938763976F7}">
      <dgm:prSet/>
      <dgm:spPr/>
      <dgm:t>
        <a:bodyPr/>
        <a:lstStyle/>
        <a:p>
          <a:r>
            <a:rPr lang="en-US" dirty="0"/>
            <a:t>React Router</a:t>
          </a:r>
        </a:p>
      </dgm:t>
    </dgm:pt>
    <dgm:pt modelId="{0047F1A5-386D-124A-B4AA-9F0D0800A6AA}" type="parTrans" cxnId="{F719AEC5-6B59-7B4C-B122-0BDFB126FC1F}">
      <dgm:prSet/>
      <dgm:spPr/>
      <dgm:t>
        <a:bodyPr/>
        <a:lstStyle/>
        <a:p>
          <a:endParaRPr lang="en-US"/>
        </a:p>
      </dgm:t>
    </dgm:pt>
    <dgm:pt modelId="{FCA8962E-AE40-B34E-A4B7-E1323BC0B363}" type="sibTrans" cxnId="{F719AEC5-6B59-7B4C-B122-0BDFB126FC1F}">
      <dgm:prSet/>
      <dgm:spPr/>
      <dgm:t>
        <a:bodyPr/>
        <a:lstStyle/>
        <a:p>
          <a:endParaRPr lang="en-US"/>
        </a:p>
      </dgm:t>
    </dgm:pt>
    <dgm:pt modelId="{57DC034B-F456-CC4C-B2E3-7F9F80E43B2F}" type="pres">
      <dgm:prSet presAssocID="{1BB8F898-DCCD-4362-8093-FB8865212282}" presName="diagram" presStyleCnt="0">
        <dgm:presLayoutVars>
          <dgm:dir/>
          <dgm:resizeHandles val="exact"/>
        </dgm:presLayoutVars>
      </dgm:prSet>
      <dgm:spPr/>
    </dgm:pt>
    <dgm:pt modelId="{893A9305-7AD8-514F-820E-C5EC281E560E}" type="pres">
      <dgm:prSet presAssocID="{FA33114E-CEA6-4314-A482-8D1F93D9E4ED}" presName="node" presStyleLbl="node1" presStyleIdx="0" presStyleCnt="10">
        <dgm:presLayoutVars>
          <dgm:bulletEnabled val="1"/>
        </dgm:presLayoutVars>
      </dgm:prSet>
      <dgm:spPr/>
    </dgm:pt>
    <dgm:pt modelId="{06794A45-494B-8045-A9D5-FDD04CBD29FE}" type="pres">
      <dgm:prSet presAssocID="{9EF78C98-1503-4F35-9624-958F5A8B2BBB}" presName="sibTrans" presStyleCnt="0"/>
      <dgm:spPr/>
    </dgm:pt>
    <dgm:pt modelId="{221E9C81-BA7E-5144-B5E6-E184EF6162B1}" type="pres">
      <dgm:prSet presAssocID="{2177D30B-C10A-4534-A249-94F0A6CF613F}" presName="node" presStyleLbl="node1" presStyleIdx="1" presStyleCnt="10">
        <dgm:presLayoutVars>
          <dgm:bulletEnabled val="1"/>
        </dgm:presLayoutVars>
      </dgm:prSet>
      <dgm:spPr/>
    </dgm:pt>
    <dgm:pt modelId="{680EEA0C-AE1F-1E4E-96D9-49EB1304947E}" type="pres">
      <dgm:prSet presAssocID="{D11EC1E1-B3D8-45DC-BE5D-FCD14166E451}" presName="sibTrans" presStyleCnt="0"/>
      <dgm:spPr/>
    </dgm:pt>
    <dgm:pt modelId="{7AF62762-45D8-D24A-BA0F-7A9C975C1CC3}" type="pres">
      <dgm:prSet presAssocID="{1E75A084-7AC2-4730-9830-CC665022825A}" presName="node" presStyleLbl="node1" presStyleIdx="2" presStyleCnt="10">
        <dgm:presLayoutVars>
          <dgm:bulletEnabled val="1"/>
        </dgm:presLayoutVars>
      </dgm:prSet>
      <dgm:spPr/>
    </dgm:pt>
    <dgm:pt modelId="{89470906-7887-F84D-AC5D-42CDB1FE67C4}" type="pres">
      <dgm:prSet presAssocID="{E092AD7F-0350-48EB-983F-260A85E54F04}" presName="sibTrans" presStyleCnt="0"/>
      <dgm:spPr/>
    </dgm:pt>
    <dgm:pt modelId="{1DB6938C-2917-AB4D-8816-6F483EFB7FEB}" type="pres">
      <dgm:prSet presAssocID="{130D7D4C-97DB-A247-BD07-156D5FE45F72}" presName="node" presStyleLbl="node1" presStyleIdx="3" presStyleCnt="10">
        <dgm:presLayoutVars>
          <dgm:bulletEnabled val="1"/>
        </dgm:presLayoutVars>
      </dgm:prSet>
      <dgm:spPr/>
    </dgm:pt>
    <dgm:pt modelId="{3713350E-9990-EC48-9868-226750EAB35C}" type="pres">
      <dgm:prSet presAssocID="{6CAEC2F4-1C6E-EA46-BD77-2B8E62F537CD}" presName="sibTrans" presStyleCnt="0"/>
      <dgm:spPr/>
    </dgm:pt>
    <dgm:pt modelId="{B58DEA7E-4FE5-7E4E-A75B-4112EF3EFBFA}" type="pres">
      <dgm:prSet presAssocID="{83076C09-BE41-493F-A119-A5FC355C09E8}" presName="node" presStyleLbl="node1" presStyleIdx="4" presStyleCnt="10">
        <dgm:presLayoutVars>
          <dgm:bulletEnabled val="1"/>
        </dgm:presLayoutVars>
      </dgm:prSet>
      <dgm:spPr/>
    </dgm:pt>
    <dgm:pt modelId="{DABDCDE0-20B4-AF45-801E-D043AD10506A}" type="pres">
      <dgm:prSet presAssocID="{7328A322-E8D0-4E3D-A5BB-391CCC6C50B6}" presName="sibTrans" presStyleCnt="0"/>
      <dgm:spPr/>
    </dgm:pt>
    <dgm:pt modelId="{A3B9475F-81B4-A447-A3E6-26125EE3A96E}" type="pres">
      <dgm:prSet presAssocID="{85180F0A-9015-4F2A-9DA7-A08708DFE2F5}" presName="node" presStyleLbl="node1" presStyleIdx="5" presStyleCnt="10">
        <dgm:presLayoutVars>
          <dgm:bulletEnabled val="1"/>
        </dgm:presLayoutVars>
      </dgm:prSet>
      <dgm:spPr/>
    </dgm:pt>
    <dgm:pt modelId="{5EB2EC5E-21DE-CD41-9409-D9DF45B81F63}" type="pres">
      <dgm:prSet presAssocID="{BA75FB38-37B4-41D3-8454-A0F8D7DB77F3}" presName="sibTrans" presStyleCnt="0"/>
      <dgm:spPr/>
    </dgm:pt>
    <dgm:pt modelId="{9D3128E0-2623-BE49-94C6-8988EF13520B}" type="pres">
      <dgm:prSet presAssocID="{CBAD5579-AD27-4A8D-8E07-F5C5B4A27B7C}" presName="node" presStyleLbl="node1" presStyleIdx="6" presStyleCnt="10">
        <dgm:presLayoutVars>
          <dgm:bulletEnabled val="1"/>
        </dgm:presLayoutVars>
      </dgm:prSet>
      <dgm:spPr/>
    </dgm:pt>
    <dgm:pt modelId="{CD71D6FA-B156-EB47-945D-6F799370B1AF}" type="pres">
      <dgm:prSet presAssocID="{F64CC703-A65A-4C0A-B6DE-D02E086F5D3D}" presName="sibTrans" presStyleCnt="0"/>
      <dgm:spPr/>
    </dgm:pt>
    <dgm:pt modelId="{DA5E2172-1A1C-AB4F-B733-262FDBE28063}" type="pres">
      <dgm:prSet presAssocID="{8146E4D0-67D6-7740-9B6E-1B4AB104B116}" presName="node" presStyleLbl="node1" presStyleIdx="7" presStyleCnt="10">
        <dgm:presLayoutVars>
          <dgm:bulletEnabled val="1"/>
        </dgm:presLayoutVars>
      </dgm:prSet>
      <dgm:spPr/>
    </dgm:pt>
    <dgm:pt modelId="{F89CB500-2A14-B64F-B6D7-EAC12591E5BD}" type="pres">
      <dgm:prSet presAssocID="{55216097-2442-654D-8AFF-8B6A0CED04D4}" presName="sibTrans" presStyleCnt="0"/>
      <dgm:spPr/>
    </dgm:pt>
    <dgm:pt modelId="{92121A87-357E-7846-A3AB-0C8511D87953}" type="pres">
      <dgm:prSet presAssocID="{CB1027EF-5397-B945-83F2-3938763976F7}" presName="node" presStyleLbl="node1" presStyleIdx="8" presStyleCnt="10">
        <dgm:presLayoutVars>
          <dgm:bulletEnabled val="1"/>
        </dgm:presLayoutVars>
      </dgm:prSet>
      <dgm:spPr/>
    </dgm:pt>
    <dgm:pt modelId="{ED459B4F-F845-C64E-9A76-DF09D3FD38AE}" type="pres">
      <dgm:prSet presAssocID="{FCA8962E-AE40-B34E-A4B7-E1323BC0B363}" presName="sibTrans" presStyleCnt="0"/>
      <dgm:spPr/>
    </dgm:pt>
    <dgm:pt modelId="{305B140A-5ABF-9F4C-ADC9-C01B2F40E02D}" type="pres">
      <dgm:prSet presAssocID="{34C1E86C-DBD2-421E-A3EF-882EE30892B7}" presName="node" presStyleLbl="node1" presStyleIdx="9" presStyleCnt="10">
        <dgm:presLayoutVars>
          <dgm:bulletEnabled val="1"/>
        </dgm:presLayoutVars>
      </dgm:prSet>
      <dgm:spPr/>
    </dgm:pt>
  </dgm:ptLst>
  <dgm:cxnLst>
    <dgm:cxn modelId="{A191470F-63E6-47C2-9BE5-0341B619A34B}" srcId="{1BB8F898-DCCD-4362-8093-FB8865212282}" destId="{83076C09-BE41-493F-A119-A5FC355C09E8}" srcOrd="4" destOrd="0" parTransId="{D5E36FC0-203B-47DC-9EE6-6ED67B03A8BD}" sibTransId="{7328A322-E8D0-4E3D-A5BB-391CCC6C50B6}"/>
    <dgm:cxn modelId="{E9C64F16-3596-474F-A921-FDED8381D368}" srcId="{1BB8F898-DCCD-4362-8093-FB8865212282}" destId="{2177D30B-C10A-4534-A249-94F0A6CF613F}" srcOrd="1" destOrd="0" parTransId="{54727C1B-9562-41A9-91FE-98D7C3A70DE9}" sibTransId="{D11EC1E1-B3D8-45DC-BE5D-FCD14166E451}"/>
    <dgm:cxn modelId="{0BD3B33E-E9A7-1C48-88E1-8208463D4B1B}" type="presOf" srcId="{FA33114E-CEA6-4314-A482-8D1F93D9E4ED}" destId="{893A9305-7AD8-514F-820E-C5EC281E560E}" srcOrd="0" destOrd="0" presId="urn:microsoft.com/office/officeart/2005/8/layout/default"/>
    <dgm:cxn modelId="{14E3F352-A15C-7C4A-A4D3-646B46DBCF63}" type="presOf" srcId="{1BB8F898-DCCD-4362-8093-FB8865212282}" destId="{57DC034B-F456-CC4C-B2E3-7F9F80E43B2F}" srcOrd="0" destOrd="0" presId="urn:microsoft.com/office/officeart/2005/8/layout/default"/>
    <dgm:cxn modelId="{1078FC6A-D11B-CF42-8D49-C7964035331D}" type="presOf" srcId="{130D7D4C-97DB-A247-BD07-156D5FE45F72}" destId="{1DB6938C-2917-AB4D-8816-6F483EFB7FEB}" srcOrd="0" destOrd="0" presId="urn:microsoft.com/office/officeart/2005/8/layout/default"/>
    <dgm:cxn modelId="{201A9779-BA3B-474A-ACCC-CE679BE1D855}" type="presOf" srcId="{2177D30B-C10A-4534-A249-94F0A6CF613F}" destId="{221E9C81-BA7E-5144-B5E6-E184EF6162B1}" srcOrd="0" destOrd="0" presId="urn:microsoft.com/office/officeart/2005/8/layout/default"/>
    <dgm:cxn modelId="{78EDC579-0019-D74C-8B67-605801BDE4A9}" type="presOf" srcId="{CB1027EF-5397-B945-83F2-3938763976F7}" destId="{92121A87-357E-7846-A3AB-0C8511D87953}" srcOrd="0" destOrd="0" presId="urn:microsoft.com/office/officeart/2005/8/layout/default"/>
    <dgm:cxn modelId="{6142A88C-0829-BD41-BE42-3E93F28BB124}" type="presOf" srcId="{1E75A084-7AC2-4730-9830-CC665022825A}" destId="{7AF62762-45D8-D24A-BA0F-7A9C975C1CC3}" srcOrd="0" destOrd="0" presId="urn:microsoft.com/office/officeart/2005/8/layout/default"/>
    <dgm:cxn modelId="{6750D79E-7EF5-455B-8F74-DE7E0286000C}" srcId="{1BB8F898-DCCD-4362-8093-FB8865212282}" destId="{FA33114E-CEA6-4314-A482-8D1F93D9E4ED}" srcOrd="0" destOrd="0" parTransId="{B31EC11F-C591-491A-A08D-EFE374FA9B5F}" sibTransId="{9EF78C98-1503-4F35-9624-958F5A8B2BBB}"/>
    <dgm:cxn modelId="{85A1C8B4-8D5C-2146-AD75-9F94E9305096}" type="presOf" srcId="{8146E4D0-67D6-7740-9B6E-1B4AB104B116}" destId="{DA5E2172-1A1C-AB4F-B733-262FDBE28063}" srcOrd="0" destOrd="0" presId="urn:microsoft.com/office/officeart/2005/8/layout/default"/>
    <dgm:cxn modelId="{98009BBC-7FDD-8040-A1F1-4204EF178BEF}" srcId="{1BB8F898-DCCD-4362-8093-FB8865212282}" destId="{8146E4D0-67D6-7740-9B6E-1B4AB104B116}" srcOrd="7" destOrd="0" parTransId="{52B9AF6C-8DE7-604C-8D3E-2D5EEEAD5AF3}" sibTransId="{55216097-2442-654D-8AFF-8B6A0CED04D4}"/>
    <dgm:cxn modelId="{F719AEC5-6B59-7B4C-B122-0BDFB126FC1F}" srcId="{1BB8F898-DCCD-4362-8093-FB8865212282}" destId="{CB1027EF-5397-B945-83F2-3938763976F7}" srcOrd="8" destOrd="0" parTransId="{0047F1A5-386D-124A-B4AA-9F0D0800A6AA}" sibTransId="{FCA8962E-AE40-B34E-A4B7-E1323BC0B363}"/>
    <dgm:cxn modelId="{F9D94ED4-3A2B-7149-AC96-934C66489CBC}" srcId="{1BB8F898-DCCD-4362-8093-FB8865212282}" destId="{130D7D4C-97DB-A247-BD07-156D5FE45F72}" srcOrd="3" destOrd="0" parTransId="{4C813030-7D44-CB43-A8C0-A905DB6B8DDF}" sibTransId="{6CAEC2F4-1C6E-EA46-BD77-2B8E62F537CD}"/>
    <dgm:cxn modelId="{4D5AF8D9-D976-40FA-A015-4615AC6721A3}" srcId="{1BB8F898-DCCD-4362-8093-FB8865212282}" destId="{85180F0A-9015-4F2A-9DA7-A08708DFE2F5}" srcOrd="5" destOrd="0" parTransId="{6F577AFA-5C55-4612-8275-D6EA7CE13DE0}" sibTransId="{BA75FB38-37B4-41D3-8454-A0F8D7DB77F3}"/>
    <dgm:cxn modelId="{A22089DF-9716-DC4E-BF10-D0DCAA9E1D38}" type="presOf" srcId="{CBAD5579-AD27-4A8D-8E07-F5C5B4A27B7C}" destId="{9D3128E0-2623-BE49-94C6-8988EF13520B}" srcOrd="0" destOrd="0" presId="urn:microsoft.com/office/officeart/2005/8/layout/default"/>
    <dgm:cxn modelId="{2133FFE5-0FAB-4AE4-B18B-343249BDBBBE}" srcId="{1BB8F898-DCCD-4362-8093-FB8865212282}" destId="{CBAD5579-AD27-4A8D-8E07-F5C5B4A27B7C}" srcOrd="6" destOrd="0" parTransId="{9D7A99F7-E74B-46D7-8C18-6F5B56D63F92}" sibTransId="{F64CC703-A65A-4C0A-B6DE-D02E086F5D3D}"/>
    <dgm:cxn modelId="{DF4BE2EA-9048-8844-B7A8-AA2A4F323E22}" type="presOf" srcId="{34C1E86C-DBD2-421E-A3EF-882EE30892B7}" destId="{305B140A-5ABF-9F4C-ADC9-C01B2F40E02D}" srcOrd="0" destOrd="0" presId="urn:microsoft.com/office/officeart/2005/8/layout/default"/>
    <dgm:cxn modelId="{510126EC-997A-4737-BFDF-9D96D6D1747E}" srcId="{1BB8F898-DCCD-4362-8093-FB8865212282}" destId="{34C1E86C-DBD2-421E-A3EF-882EE30892B7}" srcOrd="9" destOrd="0" parTransId="{2EF85046-122C-46C5-8E36-043908F85EA5}" sibTransId="{52032264-4778-45F3-A35F-B6BC7114E404}"/>
    <dgm:cxn modelId="{161825ED-4C24-7041-B068-6E689AA5283C}" type="presOf" srcId="{85180F0A-9015-4F2A-9DA7-A08708DFE2F5}" destId="{A3B9475F-81B4-A447-A3E6-26125EE3A96E}" srcOrd="0" destOrd="0" presId="urn:microsoft.com/office/officeart/2005/8/layout/default"/>
    <dgm:cxn modelId="{E0C134F1-BDA4-40D9-8A0E-15B327CE4F05}" srcId="{1BB8F898-DCCD-4362-8093-FB8865212282}" destId="{1E75A084-7AC2-4730-9830-CC665022825A}" srcOrd="2" destOrd="0" parTransId="{08010FAF-782C-473A-994A-E4FCCF4DFA7B}" sibTransId="{E092AD7F-0350-48EB-983F-260A85E54F04}"/>
    <dgm:cxn modelId="{F05C85FA-A6E0-9246-B044-C3A1CE6E1854}" type="presOf" srcId="{83076C09-BE41-493F-A119-A5FC355C09E8}" destId="{B58DEA7E-4FE5-7E4E-A75B-4112EF3EFBFA}" srcOrd="0" destOrd="0" presId="urn:microsoft.com/office/officeart/2005/8/layout/default"/>
    <dgm:cxn modelId="{16FA9763-EFC1-2C46-A99D-686D21DB1FBA}" type="presParOf" srcId="{57DC034B-F456-CC4C-B2E3-7F9F80E43B2F}" destId="{893A9305-7AD8-514F-820E-C5EC281E560E}" srcOrd="0" destOrd="0" presId="urn:microsoft.com/office/officeart/2005/8/layout/default"/>
    <dgm:cxn modelId="{8C1E3CEB-FA64-6247-8459-C353572B5FDF}" type="presParOf" srcId="{57DC034B-F456-CC4C-B2E3-7F9F80E43B2F}" destId="{06794A45-494B-8045-A9D5-FDD04CBD29FE}" srcOrd="1" destOrd="0" presId="urn:microsoft.com/office/officeart/2005/8/layout/default"/>
    <dgm:cxn modelId="{D946E15A-5472-E043-9CF5-D7990943CE4D}" type="presParOf" srcId="{57DC034B-F456-CC4C-B2E3-7F9F80E43B2F}" destId="{221E9C81-BA7E-5144-B5E6-E184EF6162B1}" srcOrd="2" destOrd="0" presId="urn:microsoft.com/office/officeart/2005/8/layout/default"/>
    <dgm:cxn modelId="{34CB3FA1-C33B-0943-972E-5A24C9F53015}" type="presParOf" srcId="{57DC034B-F456-CC4C-B2E3-7F9F80E43B2F}" destId="{680EEA0C-AE1F-1E4E-96D9-49EB1304947E}" srcOrd="3" destOrd="0" presId="urn:microsoft.com/office/officeart/2005/8/layout/default"/>
    <dgm:cxn modelId="{F3F4A0DE-FEC7-A84A-BEE1-168014E8A6A5}" type="presParOf" srcId="{57DC034B-F456-CC4C-B2E3-7F9F80E43B2F}" destId="{7AF62762-45D8-D24A-BA0F-7A9C975C1CC3}" srcOrd="4" destOrd="0" presId="urn:microsoft.com/office/officeart/2005/8/layout/default"/>
    <dgm:cxn modelId="{75C709B9-AF5A-764B-8581-75A8CFB5F8F9}" type="presParOf" srcId="{57DC034B-F456-CC4C-B2E3-7F9F80E43B2F}" destId="{89470906-7887-F84D-AC5D-42CDB1FE67C4}" srcOrd="5" destOrd="0" presId="urn:microsoft.com/office/officeart/2005/8/layout/default"/>
    <dgm:cxn modelId="{0213506A-DEF1-4743-8525-F13E963AD756}" type="presParOf" srcId="{57DC034B-F456-CC4C-B2E3-7F9F80E43B2F}" destId="{1DB6938C-2917-AB4D-8816-6F483EFB7FEB}" srcOrd="6" destOrd="0" presId="urn:microsoft.com/office/officeart/2005/8/layout/default"/>
    <dgm:cxn modelId="{7310C2B6-DAAC-4640-8F80-5F8B8A8C98BE}" type="presParOf" srcId="{57DC034B-F456-CC4C-B2E3-7F9F80E43B2F}" destId="{3713350E-9990-EC48-9868-226750EAB35C}" srcOrd="7" destOrd="0" presId="urn:microsoft.com/office/officeart/2005/8/layout/default"/>
    <dgm:cxn modelId="{84E8D6E0-D7A1-5846-A9A9-C82336D68FF4}" type="presParOf" srcId="{57DC034B-F456-CC4C-B2E3-7F9F80E43B2F}" destId="{B58DEA7E-4FE5-7E4E-A75B-4112EF3EFBFA}" srcOrd="8" destOrd="0" presId="urn:microsoft.com/office/officeart/2005/8/layout/default"/>
    <dgm:cxn modelId="{364210B3-A30F-BB4B-8D83-451C03F7FF40}" type="presParOf" srcId="{57DC034B-F456-CC4C-B2E3-7F9F80E43B2F}" destId="{DABDCDE0-20B4-AF45-801E-D043AD10506A}" srcOrd="9" destOrd="0" presId="urn:microsoft.com/office/officeart/2005/8/layout/default"/>
    <dgm:cxn modelId="{08C20B3D-D1BC-F043-9AEF-01616B24A95E}" type="presParOf" srcId="{57DC034B-F456-CC4C-B2E3-7F9F80E43B2F}" destId="{A3B9475F-81B4-A447-A3E6-26125EE3A96E}" srcOrd="10" destOrd="0" presId="urn:microsoft.com/office/officeart/2005/8/layout/default"/>
    <dgm:cxn modelId="{A255AAC7-D450-0A46-8EED-50CDCB3238AD}" type="presParOf" srcId="{57DC034B-F456-CC4C-B2E3-7F9F80E43B2F}" destId="{5EB2EC5E-21DE-CD41-9409-D9DF45B81F63}" srcOrd="11" destOrd="0" presId="urn:microsoft.com/office/officeart/2005/8/layout/default"/>
    <dgm:cxn modelId="{03AE4D3B-5520-8446-B5FF-18AC0C813048}" type="presParOf" srcId="{57DC034B-F456-CC4C-B2E3-7F9F80E43B2F}" destId="{9D3128E0-2623-BE49-94C6-8988EF13520B}" srcOrd="12" destOrd="0" presId="urn:microsoft.com/office/officeart/2005/8/layout/default"/>
    <dgm:cxn modelId="{18296588-D661-7243-8CAA-275DEDA6AA1A}" type="presParOf" srcId="{57DC034B-F456-CC4C-B2E3-7F9F80E43B2F}" destId="{CD71D6FA-B156-EB47-945D-6F799370B1AF}" srcOrd="13" destOrd="0" presId="urn:microsoft.com/office/officeart/2005/8/layout/default"/>
    <dgm:cxn modelId="{B74E146E-45F4-EB46-B890-8E400CE26B86}" type="presParOf" srcId="{57DC034B-F456-CC4C-B2E3-7F9F80E43B2F}" destId="{DA5E2172-1A1C-AB4F-B733-262FDBE28063}" srcOrd="14" destOrd="0" presId="urn:microsoft.com/office/officeart/2005/8/layout/default"/>
    <dgm:cxn modelId="{AF124EC6-8423-BE43-BB8B-5FD8FD71AEDF}" type="presParOf" srcId="{57DC034B-F456-CC4C-B2E3-7F9F80E43B2F}" destId="{F89CB500-2A14-B64F-B6D7-EAC12591E5BD}" srcOrd="15" destOrd="0" presId="urn:microsoft.com/office/officeart/2005/8/layout/default"/>
    <dgm:cxn modelId="{3E3321C2-AA35-8D4C-B6DA-1E307D298738}" type="presParOf" srcId="{57DC034B-F456-CC4C-B2E3-7F9F80E43B2F}" destId="{92121A87-357E-7846-A3AB-0C8511D87953}" srcOrd="16" destOrd="0" presId="urn:microsoft.com/office/officeart/2005/8/layout/default"/>
    <dgm:cxn modelId="{7FEDC362-1933-4D42-ABAE-AB118675FF45}" type="presParOf" srcId="{57DC034B-F456-CC4C-B2E3-7F9F80E43B2F}" destId="{ED459B4F-F845-C64E-9A76-DF09D3FD38AE}" srcOrd="17" destOrd="0" presId="urn:microsoft.com/office/officeart/2005/8/layout/default"/>
    <dgm:cxn modelId="{D6A27122-6D28-1B49-8B6F-8C5050EAD525}" type="presParOf" srcId="{57DC034B-F456-CC4C-B2E3-7F9F80E43B2F}" destId="{305B140A-5ABF-9F4C-ADC9-C01B2F40E02D}"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16579BC-0BC2-4405-A177-DA69B2126FF8}"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92BC2FBD-51A9-4B2A-959A-E3DA3582DDCC}">
      <dgm:prSet/>
      <dgm:spPr/>
      <dgm:t>
        <a:bodyPr/>
        <a:lstStyle/>
        <a:p>
          <a:r>
            <a:rPr lang="en-US"/>
            <a:t>React is just JavaScript</a:t>
          </a:r>
        </a:p>
      </dgm:t>
    </dgm:pt>
    <dgm:pt modelId="{9667037C-AB77-47EB-A18B-239899CCA122}" type="parTrans" cxnId="{4FD48511-4810-455E-BB55-C3672AFBD6A6}">
      <dgm:prSet/>
      <dgm:spPr/>
      <dgm:t>
        <a:bodyPr/>
        <a:lstStyle/>
        <a:p>
          <a:endParaRPr lang="en-US"/>
        </a:p>
      </dgm:t>
    </dgm:pt>
    <dgm:pt modelId="{BA5ADBC9-B931-4320-BD2E-EA318EC5CD15}" type="sibTrans" cxnId="{4FD48511-4810-455E-BB55-C3672AFBD6A6}">
      <dgm:prSet/>
      <dgm:spPr/>
      <dgm:t>
        <a:bodyPr/>
        <a:lstStyle/>
        <a:p>
          <a:endParaRPr lang="en-US"/>
        </a:p>
      </dgm:t>
    </dgm:pt>
    <dgm:pt modelId="{29AEBE50-D286-45C0-9948-B0ECCE02FE81}">
      <dgm:prSet/>
      <dgm:spPr/>
      <dgm:t>
        <a:bodyPr/>
        <a:lstStyle/>
        <a:p>
          <a:r>
            <a:rPr lang="en-US"/>
            <a:t>React components are easily understandable to anyone who knows JavaScript.</a:t>
          </a:r>
        </a:p>
      </dgm:t>
    </dgm:pt>
    <dgm:pt modelId="{291FBB2C-42F9-4DD4-814B-39FF3D44F07E}" type="parTrans" cxnId="{1C0D3029-1E85-4220-83ED-2C934527542F}">
      <dgm:prSet/>
      <dgm:spPr/>
      <dgm:t>
        <a:bodyPr/>
        <a:lstStyle/>
        <a:p>
          <a:endParaRPr lang="en-US"/>
        </a:p>
      </dgm:t>
    </dgm:pt>
    <dgm:pt modelId="{B9596ECD-AE23-4F01-87B3-9B695BE334E0}" type="sibTrans" cxnId="{1C0D3029-1E85-4220-83ED-2C934527542F}">
      <dgm:prSet/>
      <dgm:spPr/>
      <dgm:t>
        <a:bodyPr/>
        <a:lstStyle/>
        <a:p>
          <a:endParaRPr lang="en-US"/>
        </a:p>
      </dgm:t>
    </dgm:pt>
    <dgm:pt modelId="{2F5A5C0D-D693-4D78-BA87-C7EB4A2C6ED6}">
      <dgm:prSet/>
      <dgm:spPr/>
      <dgm:t>
        <a:bodyPr/>
        <a:lstStyle/>
        <a:p>
          <a:r>
            <a:rPr lang="en-US"/>
            <a:t>If you know JavaScript, you can quickly start writing React.</a:t>
          </a:r>
        </a:p>
      </dgm:t>
    </dgm:pt>
    <dgm:pt modelId="{FBE7E6AF-6F24-41CC-82D7-616008A4B1BA}" type="parTrans" cxnId="{BEAC5656-6BFD-4A8D-BDFE-41CA323593DD}">
      <dgm:prSet/>
      <dgm:spPr/>
      <dgm:t>
        <a:bodyPr/>
        <a:lstStyle/>
        <a:p>
          <a:endParaRPr lang="en-US"/>
        </a:p>
      </dgm:t>
    </dgm:pt>
    <dgm:pt modelId="{37BDAE4A-49EE-42CE-BDCB-75209E8F2381}" type="sibTrans" cxnId="{BEAC5656-6BFD-4A8D-BDFE-41CA323593DD}">
      <dgm:prSet/>
      <dgm:spPr/>
      <dgm:t>
        <a:bodyPr/>
        <a:lstStyle/>
        <a:p>
          <a:endParaRPr lang="en-US"/>
        </a:p>
      </dgm:t>
    </dgm:pt>
    <dgm:pt modelId="{492D9C4F-147F-8A4C-BD25-AD6C4DCA0F1E}" type="pres">
      <dgm:prSet presAssocID="{216579BC-0BC2-4405-A177-DA69B2126FF8}" presName="Name0" presStyleCnt="0">
        <dgm:presLayoutVars>
          <dgm:dir/>
          <dgm:animLvl val="lvl"/>
          <dgm:resizeHandles val="exact"/>
        </dgm:presLayoutVars>
      </dgm:prSet>
      <dgm:spPr/>
    </dgm:pt>
    <dgm:pt modelId="{2D20C908-4B4C-D840-94F5-E13FE1DD51AB}" type="pres">
      <dgm:prSet presAssocID="{92BC2FBD-51A9-4B2A-959A-E3DA3582DDCC}" presName="linNode" presStyleCnt="0"/>
      <dgm:spPr/>
    </dgm:pt>
    <dgm:pt modelId="{3038B404-6C9D-A14F-90BF-6A676BC8005F}" type="pres">
      <dgm:prSet presAssocID="{92BC2FBD-51A9-4B2A-959A-E3DA3582DDCC}" presName="parentText" presStyleLbl="node1" presStyleIdx="0" presStyleCnt="3">
        <dgm:presLayoutVars>
          <dgm:chMax val="1"/>
          <dgm:bulletEnabled val="1"/>
        </dgm:presLayoutVars>
      </dgm:prSet>
      <dgm:spPr/>
    </dgm:pt>
    <dgm:pt modelId="{B276E849-0AA0-A647-AE7F-E52D0F7EDF1F}" type="pres">
      <dgm:prSet presAssocID="{BA5ADBC9-B931-4320-BD2E-EA318EC5CD15}" presName="sp" presStyleCnt="0"/>
      <dgm:spPr/>
    </dgm:pt>
    <dgm:pt modelId="{41E4B402-7400-FD4B-B293-632725C0733A}" type="pres">
      <dgm:prSet presAssocID="{29AEBE50-D286-45C0-9948-B0ECCE02FE81}" presName="linNode" presStyleCnt="0"/>
      <dgm:spPr/>
    </dgm:pt>
    <dgm:pt modelId="{3891B428-5F46-CE42-A792-149F158D2B06}" type="pres">
      <dgm:prSet presAssocID="{29AEBE50-D286-45C0-9948-B0ECCE02FE81}" presName="parentText" presStyleLbl="node1" presStyleIdx="1" presStyleCnt="3">
        <dgm:presLayoutVars>
          <dgm:chMax val="1"/>
          <dgm:bulletEnabled val="1"/>
        </dgm:presLayoutVars>
      </dgm:prSet>
      <dgm:spPr/>
    </dgm:pt>
    <dgm:pt modelId="{77DF9C12-5773-C844-805F-44D4BD35127C}" type="pres">
      <dgm:prSet presAssocID="{B9596ECD-AE23-4F01-87B3-9B695BE334E0}" presName="sp" presStyleCnt="0"/>
      <dgm:spPr/>
    </dgm:pt>
    <dgm:pt modelId="{E1A0E853-8298-2B47-93E4-59EB9155C7B5}" type="pres">
      <dgm:prSet presAssocID="{2F5A5C0D-D693-4D78-BA87-C7EB4A2C6ED6}" presName="linNode" presStyleCnt="0"/>
      <dgm:spPr/>
    </dgm:pt>
    <dgm:pt modelId="{10144A27-C3C0-7848-861E-98FE3606B729}" type="pres">
      <dgm:prSet presAssocID="{2F5A5C0D-D693-4D78-BA87-C7EB4A2C6ED6}" presName="parentText" presStyleLbl="node1" presStyleIdx="2" presStyleCnt="3">
        <dgm:presLayoutVars>
          <dgm:chMax val="1"/>
          <dgm:bulletEnabled val="1"/>
        </dgm:presLayoutVars>
      </dgm:prSet>
      <dgm:spPr/>
    </dgm:pt>
  </dgm:ptLst>
  <dgm:cxnLst>
    <dgm:cxn modelId="{A8AEFE0A-C974-6B48-A2D2-C3CD228A7AD0}" type="presOf" srcId="{92BC2FBD-51A9-4B2A-959A-E3DA3582DDCC}" destId="{3038B404-6C9D-A14F-90BF-6A676BC8005F}" srcOrd="0" destOrd="0" presId="urn:microsoft.com/office/officeart/2005/8/layout/vList5"/>
    <dgm:cxn modelId="{4FD48511-4810-455E-BB55-C3672AFBD6A6}" srcId="{216579BC-0BC2-4405-A177-DA69B2126FF8}" destId="{92BC2FBD-51A9-4B2A-959A-E3DA3582DDCC}" srcOrd="0" destOrd="0" parTransId="{9667037C-AB77-47EB-A18B-239899CCA122}" sibTransId="{BA5ADBC9-B931-4320-BD2E-EA318EC5CD15}"/>
    <dgm:cxn modelId="{E418BB28-2336-7D4B-8A29-7386359475DF}" type="presOf" srcId="{29AEBE50-D286-45C0-9948-B0ECCE02FE81}" destId="{3891B428-5F46-CE42-A792-149F158D2B06}" srcOrd="0" destOrd="0" presId="urn:microsoft.com/office/officeart/2005/8/layout/vList5"/>
    <dgm:cxn modelId="{1C0D3029-1E85-4220-83ED-2C934527542F}" srcId="{216579BC-0BC2-4405-A177-DA69B2126FF8}" destId="{29AEBE50-D286-45C0-9948-B0ECCE02FE81}" srcOrd="1" destOrd="0" parTransId="{291FBB2C-42F9-4DD4-814B-39FF3D44F07E}" sibTransId="{B9596ECD-AE23-4F01-87B3-9B695BE334E0}"/>
    <dgm:cxn modelId="{BEAC5656-6BFD-4A8D-BDFE-41CA323593DD}" srcId="{216579BC-0BC2-4405-A177-DA69B2126FF8}" destId="{2F5A5C0D-D693-4D78-BA87-C7EB4A2C6ED6}" srcOrd="2" destOrd="0" parTransId="{FBE7E6AF-6F24-41CC-82D7-616008A4B1BA}" sibTransId="{37BDAE4A-49EE-42CE-BDCB-75209E8F2381}"/>
    <dgm:cxn modelId="{9838B4AE-7FF8-1241-BEEF-DB2355ECACAA}" type="presOf" srcId="{2F5A5C0D-D693-4D78-BA87-C7EB4A2C6ED6}" destId="{10144A27-C3C0-7848-861E-98FE3606B729}" srcOrd="0" destOrd="0" presId="urn:microsoft.com/office/officeart/2005/8/layout/vList5"/>
    <dgm:cxn modelId="{5E820DE2-0AA6-DC49-82EB-14584EEF5589}" type="presOf" srcId="{216579BC-0BC2-4405-A177-DA69B2126FF8}" destId="{492D9C4F-147F-8A4C-BD25-AD6C4DCA0F1E}" srcOrd="0" destOrd="0" presId="urn:microsoft.com/office/officeart/2005/8/layout/vList5"/>
    <dgm:cxn modelId="{2A5B53F8-9713-F641-9F72-2EFFAD8BB4B5}" type="presParOf" srcId="{492D9C4F-147F-8A4C-BD25-AD6C4DCA0F1E}" destId="{2D20C908-4B4C-D840-94F5-E13FE1DD51AB}" srcOrd="0" destOrd="0" presId="urn:microsoft.com/office/officeart/2005/8/layout/vList5"/>
    <dgm:cxn modelId="{022C5E5B-C018-534E-AB0E-C8E02B62765F}" type="presParOf" srcId="{2D20C908-4B4C-D840-94F5-E13FE1DD51AB}" destId="{3038B404-6C9D-A14F-90BF-6A676BC8005F}" srcOrd="0" destOrd="0" presId="urn:microsoft.com/office/officeart/2005/8/layout/vList5"/>
    <dgm:cxn modelId="{D50AD762-CB2E-6D4F-AC74-290501C80861}" type="presParOf" srcId="{492D9C4F-147F-8A4C-BD25-AD6C4DCA0F1E}" destId="{B276E849-0AA0-A647-AE7F-E52D0F7EDF1F}" srcOrd="1" destOrd="0" presId="urn:microsoft.com/office/officeart/2005/8/layout/vList5"/>
    <dgm:cxn modelId="{E6E52B68-D823-5845-861A-5C83E0680A7C}" type="presParOf" srcId="{492D9C4F-147F-8A4C-BD25-AD6C4DCA0F1E}" destId="{41E4B402-7400-FD4B-B293-632725C0733A}" srcOrd="2" destOrd="0" presId="urn:microsoft.com/office/officeart/2005/8/layout/vList5"/>
    <dgm:cxn modelId="{33F03D2D-59B6-AB40-A0CB-02CB2F532EF4}" type="presParOf" srcId="{41E4B402-7400-FD4B-B293-632725C0733A}" destId="{3891B428-5F46-CE42-A792-149F158D2B06}" srcOrd="0" destOrd="0" presId="urn:microsoft.com/office/officeart/2005/8/layout/vList5"/>
    <dgm:cxn modelId="{F33DC9B0-B753-BA4B-B8E5-2DB5031DA57B}" type="presParOf" srcId="{492D9C4F-147F-8A4C-BD25-AD6C4DCA0F1E}" destId="{77DF9C12-5773-C844-805F-44D4BD35127C}" srcOrd="3" destOrd="0" presId="urn:microsoft.com/office/officeart/2005/8/layout/vList5"/>
    <dgm:cxn modelId="{C2C2CE0D-E598-2646-BD8B-E3C583D52768}" type="presParOf" srcId="{492D9C4F-147F-8A4C-BD25-AD6C4DCA0F1E}" destId="{E1A0E853-8298-2B47-93E4-59EB9155C7B5}" srcOrd="4" destOrd="0" presId="urn:microsoft.com/office/officeart/2005/8/layout/vList5"/>
    <dgm:cxn modelId="{CF6479A3-B200-DD4E-8ADC-7F8DBF402CAA}" type="presParOf" srcId="{E1A0E853-8298-2B47-93E4-59EB9155C7B5}" destId="{10144A27-C3C0-7848-861E-98FE3606B729}"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3CB16E-FAF4-4381-BCB9-78FD6E4F4E62}"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F68069E4-EA65-408D-9B89-A2D28DC3A8C4}">
      <dgm:prSet/>
      <dgm:spPr/>
      <dgm:t>
        <a:bodyPr/>
        <a:lstStyle/>
        <a:p>
          <a:r>
            <a:rPr lang="en-US"/>
            <a:t>Implements Web Components using JavaScript </a:t>
          </a:r>
        </a:p>
      </dgm:t>
    </dgm:pt>
    <dgm:pt modelId="{0E4725D4-4C10-4A71-A9A7-8DB40193D495}" type="parTrans" cxnId="{B175D1B8-6669-4CEC-9DBA-C868166A1D11}">
      <dgm:prSet/>
      <dgm:spPr/>
      <dgm:t>
        <a:bodyPr/>
        <a:lstStyle/>
        <a:p>
          <a:endParaRPr lang="en-US"/>
        </a:p>
      </dgm:t>
    </dgm:pt>
    <dgm:pt modelId="{34717D39-5E9C-4EB5-8880-2B6421462339}" type="sibTrans" cxnId="{B175D1B8-6669-4CEC-9DBA-C868166A1D11}">
      <dgm:prSet/>
      <dgm:spPr/>
      <dgm:t>
        <a:bodyPr/>
        <a:lstStyle/>
        <a:p>
          <a:endParaRPr lang="en-US"/>
        </a:p>
      </dgm:t>
    </dgm:pt>
    <dgm:pt modelId="{CB37B0A0-2840-4403-ACF0-838E5589C6BC}">
      <dgm:prSet/>
      <dgm:spPr/>
      <dgm:t>
        <a:bodyPr/>
        <a:lstStyle/>
        <a:p>
          <a:r>
            <a:rPr lang="en-US"/>
            <a:t>Components are rendered using a Virtual DOM</a:t>
          </a:r>
        </a:p>
      </dgm:t>
    </dgm:pt>
    <dgm:pt modelId="{5387662C-1BB8-4A73-B272-2BFD98DD22E0}" type="parTrans" cxnId="{5C8DBA2A-A0EA-405D-9EDE-EA755C142851}">
      <dgm:prSet/>
      <dgm:spPr/>
      <dgm:t>
        <a:bodyPr/>
        <a:lstStyle/>
        <a:p>
          <a:endParaRPr lang="en-US"/>
        </a:p>
      </dgm:t>
    </dgm:pt>
    <dgm:pt modelId="{DE623130-9395-4BD8-8386-8463C7CD4F9E}" type="sibTrans" cxnId="{5C8DBA2A-A0EA-405D-9EDE-EA755C142851}">
      <dgm:prSet/>
      <dgm:spPr/>
      <dgm:t>
        <a:bodyPr/>
        <a:lstStyle/>
        <a:p>
          <a:endParaRPr lang="en-US"/>
        </a:p>
      </dgm:t>
    </dgm:pt>
    <dgm:pt modelId="{AFD12431-897D-4F70-909B-EC8A99785532}">
      <dgm:prSet/>
      <dgm:spPr/>
      <dgm:t>
        <a:bodyPr/>
        <a:lstStyle/>
        <a:p>
          <a:r>
            <a:rPr lang="en-US" dirty="0"/>
            <a:t>State is stored in a “state” object</a:t>
          </a:r>
        </a:p>
      </dgm:t>
    </dgm:pt>
    <dgm:pt modelId="{E021A87F-0B55-4536-9032-7F0082786A9A}" type="parTrans" cxnId="{5180F925-BAC0-472A-94F5-7810AA76F442}">
      <dgm:prSet/>
      <dgm:spPr/>
      <dgm:t>
        <a:bodyPr/>
        <a:lstStyle/>
        <a:p>
          <a:endParaRPr lang="en-US"/>
        </a:p>
      </dgm:t>
    </dgm:pt>
    <dgm:pt modelId="{CF1D7222-AAF1-49E1-9800-B0C92992FEEA}" type="sibTrans" cxnId="{5180F925-BAC0-472A-94F5-7810AA76F442}">
      <dgm:prSet/>
      <dgm:spPr/>
      <dgm:t>
        <a:bodyPr/>
        <a:lstStyle/>
        <a:p>
          <a:endParaRPr lang="en-US"/>
        </a:p>
      </dgm:t>
    </dgm:pt>
    <dgm:pt modelId="{3E84D1F8-5718-4498-913E-77EB050395FE}">
      <dgm:prSet/>
      <dgm:spPr/>
      <dgm:t>
        <a:bodyPr/>
        <a:lstStyle/>
        <a:p>
          <a:r>
            <a:rPr lang="en-US" dirty="0"/>
            <a:t>Updating a component’s state causes the component to re-render.</a:t>
          </a:r>
        </a:p>
      </dgm:t>
    </dgm:pt>
    <dgm:pt modelId="{63D2B1A0-4FD4-4849-9E45-A374931722A8}" type="parTrans" cxnId="{D2A7AC16-A84B-4339-9A75-E684066BD7A9}">
      <dgm:prSet/>
      <dgm:spPr/>
      <dgm:t>
        <a:bodyPr/>
        <a:lstStyle/>
        <a:p>
          <a:endParaRPr lang="en-US"/>
        </a:p>
      </dgm:t>
    </dgm:pt>
    <dgm:pt modelId="{C02CF38F-B70F-4528-BC6B-A71A5F29163A}" type="sibTrans" cxnId="{D2A7AC16-A84B-4339-9A75-E684066BD7A9}">
      <dgm:prSet/>
      <dgm:spPr/>
      <dgm:t>
        <a:bodyPr/>
        <a:lstStyle/>
        <a:p>
          <a:endParaRPr lang="en-US"/>
        </a:p>
      </dgm:t>
    </dgm:pt>
    <dgm:pt modelId="{B49F4AD0-743A-40FF-AD68-02C07C1DF2FC}">
      <dgm:prSet/>
      <dgm:spPr/>
      <dgm:t>
        <a:bodyPr/>
        <a:lstStyle/>
        <a:p>
          <a:r>
            <a:rPr lang="en-US"/>
            <a:t>Updates to the Virtual DOM are applied to the actual DOM using the ReactDOM library’s render method.</a:t>
          </a:r>
        </a:p>
      </dgm:t>
    </dgm:pt>
    <dgm:pt modelId="{5F0F7D8A-9205-47C3-A12E-5E80C65D0CBE}" type="parTrans" cxnId="{058CFC25-38F8-4971-BD8C-5D146E040275}">
      <dgm:prSet/>
      <dgm:spPr/>
      <dgm:t>
        <a:bodyPr/>
        <a:lstStyle/>
        <a:p>
          <a:endParaRPr lang="en-US"/>
        </a:p>
      </dgm:t>
    </dgm:pt>
    <dgm:pt modelId="{D2748096-51F9-45B9-9B4E-70D881ED43E9}" type="sibTrans" cxnId="{058CFC25-38F8-4971-BD8C-5D146E040275}">
      <dgm:prSet/>
      <dgm:spPr/>
      <dgm:t>
        <a:bodyPr/>
        <a:lstStyle/>
        <a:p>
          <a:endParaRPr lang="en-US"/>
        </a:p>
      </dgm:t>
    </dgm:pt>
    <dgm:pt modelId="{4A20CA73-BB8A-EB42-A2A8-E053C101F933}" type="pres">
      <dgm:prSet presAssocID="{203CB16E-FAF4-4381-BCB9-78FD6E4F4E62}" presName="vert0" presStyleCnt="0">
        <dgm:presLayoutVars>
          <dgm:dir/>
          <dgm:animOne val="branch"/>
          <dgm:animLvl val="lvl"/>
        </dgm:presLayoutVars>
      </dgm:prSet>
      <dgm:spPr/>
    </dgm:pt>
    <dgm:pt modelId="{E2C5560F-4367-264B-8DCA-FCB80E8A786E}" type="pres">
      <dgm:prSet presAssocID="{F68069E4-EA65-408D-9B89-A2D28DC3A8C4}" presName="thickLine" presStyleLbl="alignNode1" presStyleIdx="0" presStyleCnt="5"/>
      <dgm:spPr/>
    </dgm:pt>
    <dgm:pt modelId="{50EE2CB2-5996-7849-A6E7-AAC881E574F0}" type="pres">
      <dgm:prSet presAssocID="{F68069E4-EA65-408D-9B89-A2D28DC3A8C4}" presName="horz1" presStyleCnt="0"/>
      <dgm:spPr/>
    </dgm:pt>
    <dgm:pt modelId="{8A194A96-6DE1-8A41-9FC3-95A8957FF5AA}" type="pres">
      <dgm:prSet presAssocID="{F68069E4-EA65-408D-9B89-A2D28DC3A8C4}" presName="tx1" presStyleLbl="revTx" presStyleIdx="0" presStyleCnt="5"/>
      <dgm:spPr/>
    </dgm:pt>
    <dgm:pt modelId="{6A5A4E06-C0CC-A349-BEC4-342E128D0D3A}" type="pres">
      <dgm:prSet presAssocID="{F68069E4-EA65-408D-9B89-A2D28DC3A8C4}" presName="vert1" presStyleCnt="0"/>
      <dgm:spPr/>
    </dgm:pt>
    <dgm:pt modelId="{663A3A7D-B508-7443-A103-27C50226AC6B}" type="pres">
      <dgm:prSet presAssocID="{CB37B0A0-2840-4403-ACF0-838E5589C6BC}" presName="thickLine" presStyleLbl="alignNode1" presStyleIdx="1" presStyleCnt="5"/>
      <dgm:spPr/>
    </dgm:pt>
    <dgm:pt modelId="{AC8DA2A8-E06D-714A-896C-1AE140642BDE}" type="pres">
      <dgm:prSet presAssocID="{CB37B0A0-2840-4403-ACF0-838E5589C6BC}" presName="horz1" presStyleCnt="0"/>
      <dgm:spPr/>
    </dgm:pt>
    <dgm:pt modelId="{1A24FF35-3FD9-7241-99FE-BFA643A473CA}" type="pres">
      <dgm:prSet presAssocID="{CB37B0A0-2840-4403-ACF0-838E5589C6BC}" presName="tx1" presStyleLbl="revTx" presStyleIdx="1" presStyleCnt="5"/>
      <dgm:spPr/>
    </dgm:pt>
    <dgm:pt modelId="{0EE308BB-4F45-C846-84FE-C46C05FAAA28}" type="pres">
      <dgm:prSet presAssocID="{CB37B0A0-2840-4403-ACF0-838E5589C6BC}" presName="vert1" presStyleCnt="0"/>
      <dgm:spPr/>
    </dgm:pt>
    <dgm:pt modelId="{D7EA5227-BBD0-E546-9D58-5BAB5D44EABB}" type="pres">
      <dgm:prSet presAssocID="{AFD12431-897D-4F70-909B-EC8A99785532}" presName="thickLine" presStyleLbl="alignNode1" presStyleIdx="2" presStyleCnt="5"/>
      <dgm:spPr/>
    </dgm:pt>
    <dgm:pt modelId="{A08DF3EA-B0BE-0747-8E00-64DF353A45C6}" type="pres">
      <dgm:prSet presAssocID="{AFD12431-897D-4F70-909B-EC8A99785532}" presName="horz1" presStyleCnt="0"/>
      <dgm:spPr/>
    </dgm:pt>
    <dgm:pt modelId="{8D03F99C-4FC9-1B47-80D1-0896ED7A1234}" type="pres">
      <dgm:prSet presAssocID="{AFD12431-897D-4F70-909B-EC8A99785532}" presName="tx1" presStyleLbl="revTx" presStyleIdx="2" presStyleCnt="5"/>
      <dgm:spPr/>
    </dgm:pt>
    <dgm:pt modelId="{12E5CE83-6257-1440-B102-6E5BE5D17906}" type="pres">
      <dgm:prSet presAssocID="{AFD12431-897D-4F70-909B-EC8A99785532}" presName="vert1" presStyleCnt="0"/>
      <dgm:spPr/>
    </dgm:pt>
    <dgm:pt modelId="{59B7B948-42FD-3B48-9265-421E836568AA}" type="pres">
      <dgm:prSet presAssocID="{3E84D1F8-5718-4498-913E-77EB050395FE}" presName="thickLine" presStyleLbl="alignNode1" presStyleIdx="3" presStyleCnt="5"/>
      <dgm:spPr/>
    </dgm:pt>
    <dgm:pt modelId="{7ED6F098-42A6-D049-9924-2506004053F4}" type="pres">
      <dgm:prSet presAssocID="{3E84D1F8-5718-4498-913E-77EB050395FE}" presName="horz1" presStyleCnt="0"/>
      <dgm:spPr/>
    </dgm:pt>
    <dgm:pt modelId="{B38C23D0-E30B-4646-8B06-0AF03D3762DB}" type="pres">
      <dgm:prSet presAssocID="{3E84D1F8-5718-4498-913E-77EB050395FE}" presName="tx1" presStyleLbl="revTx" presStyleIdx="3" presStyleCnt="5"/>
      <dgm:spPr/>
    </dgm:pt>
    <dgm:pt modelId="{ACE0AC89-7537-AE4E-BB3D-0AD2916273F5}" type="pres">
      <dgm:prSet presAssocID="{3E84D1F8-5718-4498-913E-77EB050395FE}" presName="vert1" presStyleCnt="0"/>
      <dgm:spPr/>
    </dgm:pt>
    <dgm:pt modelId="{9B5E6518-8F3F-7246-9F62-DD77D1AB15B9}" type="pres">
      <dgm:prSet presAssocID="{B49F4AD0-743A-40FF-AD68-02C07C1DF2FC}" presName="thickLine" presStyleLbl="alignNode1" presStyleIdx="4" presStyleCnt="5"/>
      <dgm:spPr/>
    </dgm:pt>
    <dgm:pt modelId="{A24877EE-8E83-7F46-9963-1BA5FACACDF6}" type="pres">
      <dgm:prSet presAssocID="{B49F4AD0-743A-40FF-AD68-02C07C1DF2FC}" presName="horz1" presStyleCnt="0"/>
      <dgm:spPr/>
    </dgm:pt>
    <dgm:pt modelId="{511B3B4C-B651-2D41-8F91-B6C9434DFE0A}" type="pres">
      <dgm:prSet presAssocID="{B49F4AD0-743A-40FF-AD68-02C07C1DF2FC}" presName="tx1" presStyleLbl="revTx" presStyleIdx="4" presStyleCnt="5"/>
      <dgm:spPr/>
    </dgm:pt>
    <dgm:pt modelId="{02C94A8C-476D-EA4B-A9FB-9DBD694E4694}" type="pres">
      <dgm:prSet presAssocID="{B49F4AD0-743A-40FF-AD68-02C07C1DF2FC}" presName="vert1" presStyleCnt="0"/>
      <dgm:spPr/>
    </dgm:pt>
  </dgm:ptLst>
  <dgm:cxnLst>
    <dgm:cxn modelId="{D2A7AC16-A84B-4339-9A75-E684066BD7A9}" srcId="{203CB16E-FAF4-4381-BCB9-78FD6E4F4E62}" destId="{3E84D1F8-5718-4498-913E-77EB050395FE}" srcOrd="3" destOrd="0" parTransId="{63D2B1A0-4FD4-4849-9E45-A374931722A8}" sibTransId="{C02CF38F-B70F-4528-BC6B-A71A5F29163A}"/>
    <dgm:cxn modelId="{5180F925-BAC0-472A-94F5-7810AA76F442}" srcId="{203CB16E-FAF4-4381-BCB9-78FD6E4F4E62}" destId="{AFD12431-897D-4F70-909B-EC8A99785532}" srcOrd="2" destOrd="0" parTransId="{E021A87F-0B55-4536-9032-7F0082786A9A}" sibTransId="{CF1D7222-AAF1-49E1-9800-B0C92992FEEA}"/>
    <dgm:cxn modelId="{058CFC25-38F8-4971-BD8C-5D146E040275}" srcId="{203CB16E-FAF4-4381-BCB9-78FD6E4F4E62}" destId="{B49F4AD0-743A-40FF-AD68-02C07C1DF2FC}" srcOrd="4" destOrd="0" parTransId="{5F0F7D8A-9205-47C3-A12E-5E80C65D0CBE}" sibTransId="{D2748096-51F9-45B9-9B4E-70D881ED43E9}"/>
    <dgm:cxn modelId="{5C8DBA2A-A0EA-405D-9EDE-EA755C142851}" srcId="{203CB16E-FAF4-4381-BCB9-78FD6E4F4E62}" destId="{CB37B0A0-2840-4403-ACF0-838E5589C6BC}" srcOrd="1" destOrd="0" parTransId="{5387662C-1BB8-4A73-B272-2BFD98DD22E0}" sibTransId="{DE623130-9395-4BD8-8386-8463C7CD4F9E}"/>
    <dgm:cxn modelId="{2D11DC49-1FAB-B840-8CB6-068BC4FEEEFE}" type="presOf" srcId="{B49F4AD0-743A-40FF-AD68-02C07C1DF2FC}" destId="{511B3B4C-B651-2D41-8F91-B6C9434DFE0A}" srcOrd="0" destOrd="0" presId="urn:microsoft.com/office/officeart/2008/layout/LinedList"/>
    <dgm:cxn modelId="{410A1E62-299E-0843-BC14-F1758CA44A56}" type="presOf" srcId="{3E84D1F8-5718-4498-913E-77EB050395FE}" destId="{B38C23D0-E30B-4646-8B06-0AF03D3762DB}" srcOrd="0" destOrd="0" presId="urn:microsoft.com/office/officeart/2008/layout/LinedList"/>
    <dgm:cxn modelId="{C92A5BA2-4A23-084F-9569-65CA5FEBC7CD}" type="presOf" srcId="{203CB16E-FAF4-4381-BCB9-78FD6E4F4E62}" destId="{4A20CA73-BB8A-EB42-A2A8-E053C101F933}" srcOrd="0" destOrd="0" presId="urn:microsoft.com/office/officeart/2008/layout/LinedList"/>
    <dgm:cxn modelId="{60B1E3B3-079D-C845-8E45-931F371F1C34}" type="presOf" srcId="{CB37B0A0-2840-4403-ACF0-838E5589C6BC}" destId="{1A24FF35-3FD9-7241-99FE-BFA643A473CA}" srcOrd="0" destOrd="0" presId="urn:microsoft.com/office/officeart/2008/layout/LinedList"/>
    <dgm:cxn modelId="{FB5A7FB4-C87E-A347-9E74-9CC2312B0EF0}" type="presOf" srcId="{F68069E4-EA65-408D-9B89-A2D28DC3A8C4}" destId="{8A194A96-6DE1-8A41-9FC3-95A8957FF5AA}" srcOrd="0" destOrd="0" presId="urn:microsoft.com/office/officeart/2008/layout/LinedList"/>
    <dgm:cxn modelId="{B175D1B8-6669-4CEC-9DBA-C868166A1D11}" srcId="{203CB16E-FAF4-4381-BCB9-78FD6E4F4E62}" destId="{F68069E4-EA65-408D-9B89-A2D28DC3A8C4}" srcOrd="0" destOrd="0" parTransId="{0E4725D4-4C10-4A71-A9A7-8DB40193D495}" sibTransId="{34717D39-5E9C-4EB5-8880-2B6421462339}"/>
    <dgm:cxn modelId="{8AA802C5-0A05-7B46-A957-7EC06FF61832}" type="presOf" srcId="{AFD12431-897D-4F70-909B-EC8A99785532}" destId="{8D03F99C-4FC9-1B47-80D1-0896ED7A1234}" srcOrd="0" destOrd="0" presId="urn:microsoft.com/office/officeart/2008/layout/LinedList"/>
    <dgm:cxn modelId="{5C0F8976-7AE2-C148-9869-C0ECE619326D}" type="presParOf" srcId="{4A20CA73-BB8A-EB42-A2A8-E053C101F933}" destId="{E2C5560F-4367-264B-8DCA-FCB80E8A786E}" srcOrd="0" destOrd="0" presId="urn:microsoft.com/office/officeart/2008/layout/LinedList"/>
    <dgm:cxn modelId="{5F27A588-4D97-8242-B953-74C09C4D2F39}" type="presParOf" srcId="{4A20CA73-BB8A-EB42-A2A8-E053C101F933}" destId="{50EE2CB2-5996-7849-A6E7-AAC881E574F0}" srcOrd="1" destOrd="0" presId="urn:microsoft.com/office/officeart/2008/layout/LinedList"/>
    <dgm:cxn modelId="{FDCF68EC-0145-DD4F-8C40-D24DBF34AAE6}" type="presParOf" srcId="{50EE2CB2-5996-7849-A6E7-AAC881E574F0}" destId="{8A194A96-6DE1-8A41-9FC3-95A8957FF5AA}" srcOrd="0" destOrd="0" presId="urn:microsoft.com/office/officeart/2008/layout/LinedList"/>
    <dgm:cxn modelId="{4CED6F59-BCA6-CF46-BA72-3B71BEF2B6F0}" type="presParOf" srcId="{50EE2CB2-5996-7849-A6E7-AAC881E574F0}" destId="{6A5A4E06-C0CC-A349-BEC4-342E128D0D3A}" srcOrd="1" destOrd="0" presId="urn:microsoft.com/office/officeart/2008/layout/LinedList"/>
    <dgm:cxn modelId="{8C2AFD13-D9F4-0C40-BED2-F2BBA089D18F}" type="presParOf" srcId="{4A20CA73-BB8A-EB42-A2A8-E053C101F933}" destId="{663A3A7D-B508-7443-A103-27C50226AC6B}" srcOrd="2" destOrd="0" presId="urn:microsoft.com/office/officeart/2008/layout/LinedList"/>
    <dgm:cxn modelId="{052279EA-DF06-624D-8CEB-E79D002728F7}" type="presParOf" srcId="{4A20CA73-BB8A-EB42-A2A8-E053C101F933}" destId="{AC8DA2A8-E06D-714A-896C-1AE140642BDE}" srcOrd="3" destOrd="0" presId="urn:microsoft.com/office/officeart/2008/layout/LinedList"/>
    <dgm:cxn modelId="{998CA7A8-953D-6E45-9274-B298D1D9084C}" type="presParOf" srcId="{AC8DA2A8-E06D-714A-896C-1AE140642BDE}" destId="{1A24FF35-3FD9-7241-99FE-BFA643A473CA}" srcOrd="0" destOrd="0" presId="urn:microsoft.com/office/officeart/2008/layout/LinedList"/>
    <dgm:cxn modelId="{9B1B2570-35F5-5246-9C61-29C0053E83BF}" type="presParOf" srcId="{AC8DA2A8-E06D-714A-896C-1AE140642BDE}" destId="{0EE308BB-4F45-C846-84FE-C46C05FAAA28}" srcOrd="1" destOrd="0" presId="urn:microsoft.com/office/officeart/2008/layout/LinedList"/>
    <dgm:cxn modelId="{4B727A79-07BE-D748-ADB5-B0160CDD8147}" type="presParOf" srcId="{4A20CA73-BB8A-EB42-A2A8-E053C101F933}" destId="{D7EA5227-BBD0-E546-9D58-5BAB5D44EABB}" srcOrd="4" destOrd="0" presId="urn:microsoft.com/office/officeart/2008/layout/LinedList"/>
    <dgm:cxn modelId="{E5DA2A91-185A-9343-9907-48950ABE35EB}" type="presParOf" srcId="{4A20CA73-BB8A-EB42-A2A8-E053C101F933}" destId="{A08DF3EA-B0BE-0747-8E00-64DF353A45C6}" srcOrd="5" destOrd="0" presId="urn:microsoft.com/office/officeart/2008/layout/LinedList"/>
    <dgm:cxn modelId="{855770B4-CEEF-804E-9740-30D3615A37DF}" type="presParOf" srcId="{A08DF3EA-B0BE-0747-8E00-64DF353A45C6}" destId="{8D03F99C-4FC9-1B47-80D1-0896ED7A1234}" srcOrd="0" destOrd="0" presId="urn:microsoft.com/office/officeart/2008/layout/LinedList"/>
    <dgm:cxn modelId="{EE816D78-BDE5-7E4B-B02C-08049E0BC9C1}" type="presParOf" srcId="{A08DF3EA-B0BE-0747-8E00-64DF353A45C6}" destId="{12E5CE83-6257-1440-B102-6E5BE5D17906}" srcOrd="1" destOrd="0" presId="urn:microsoft.com/office/officeart/2008/layout/LinedList"/>
    <dgm:cxn modelId="{40F0E1A1-683A-7242-9AAA-5C3B630976A3}" type="presParOf" srcId="{4A20CA73-BB8A-EB42-A2A8-E053C101F933}" destId="{59B7B948-42FD-3B48-9265-421E836568AA}" srcOrd="6" destOrd="0" presId="urn:microsoft.com/office/officeart/2008/layout/LinedList"/>
    <dgm:cxn modelId="{0ED23484-7773-9649-B70B-AA9B257787F2}" type="presParOf" srcId="{4A20CA73-BB8A-EB42-A2A8-E053C101F933}" destId="{7ED6F098-42A6-D049-9924-2506004053F4}" srcOrd="7" destOrd="0" presId="urn:microsoft.com/office/officeart/2008/layout/LinedList"/>
    <dgm:cxn modelId="{DEF41DC4-EA97-D342-829C-C40D3D4B0AC3}" type="presParOf" srcId="{7ED6F098-42A6-D049-9924-2506004053F4}" destId="{B38C23D0-E30B-4646-8B06-0AF03D3762DB}" srcOrd="0" destOrd="0" presId="urn:microsoft.com/office/officeart/2008/layout/LinedList"/>
    <dgm:cxn modelId="{21C43355-43D4-E847-98DA-1C9122B0FAAA}" type="presParOf" srcId="{7ED6F098-42A6-D049-9924-2506004053F4}" destId="{ACE0AC89-7537-AE4E-BB3D-0AD2916273F5}" srcOrd="1" destOrd="0" presId="urn:microsoft.com/office/officeart/2008/layout/LinedList"/>
    <dgm:cxn modelId="{93044991-EC57-A94C-AE00-094116978A2B}" type="presParOf" srcId="{4A20CA73-BB8A-EB42-A2A8-E053C101F933}" destId="{9B5E6518-8F3F-7246-9F62-DD77D1AB15B9}" srcOrd="8" destOrd="0" presId="urn:microsoft.com/office/officeart/2008/layout/LinedList"/>
    <dgm:cxn modelId="{47696AE7-7376-0E4F-A083-394C210AD3CA}" type="presParOf" srcId="{4A20CA73-BB8A-EB42-A2A8-E053C101F933}" destId="{A24877EE-8E83-7F46-9963-1BA5FACACDF6}" srcOrd="9" destOrd="0" presId="urn:microsoft.com/office/officeart/2008/layout/LinedList"/>
    <dgm:cxn modelId="{07BDE168-655B-2245-8799-0DB7E80EE619}" type="presParOf" srcId="{A24877EE-8E83-7F46-9963-1BA5FACACDF6}" destId="{511B3B4C-B651-2D41-8F91-B6C9434DFE0A}" srcOrd="0" destOrd="0" presId="urn:microsoft.com/office/officeart/2008/layout/LinedList"/>
    <dgm:cxn modelId="{EB49511E-0761-6147-89A0-FA23390859CE}" type="presParOf" srcId="{A24877EE-8E83-7F46-9963-1BA5FACACDF6}" destId="{02C94A8C-476D-EA4B-A9FB-9DBD694E469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0D2846-2C6B-4DD2-8A2A-2ECCBAAAAB32}"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E7352F87-96FE-440E-8ED0-2993E307C9B0}">
      <dgm:prSet/>
      <dgm:spPr/>
      <dgm:t>
        <a:bodyPr/>
        <a:lstStyle/>
        <a:p>
          <a:r>
            <a:rPr lang="en-US"/>
            <a:t>Virtual DOM is updated (in memory) as the </a:t>
          </a:r>
          <a:r>
            <a:rPr lang="en-US" b="1"/>
            <a:t>state</a:t>
          </a:r>
          <a:r>
            <a:rPr lang="en-US"/>
            <a:t> of the data model changes.</a:t>
          </a:r>
        </a:p>
      </dgm:t>
    </dgm:pt>
    <dgm:pt modelId="{0DB4D6BF-CB42-4568-9F10-F7E0490D66C0}" type="parTrans" cxnId="{22E4C9A8-DC50-45CB-B85E-1FB685F98F67}">
      <dgm:prSet/>
      <dgm:spPr/>
      <dgm:t>
        <a:bodyPr/>
        <a:lstStyle/>
        <a:p>
          <a:endParaRPr lang="en-US"/>
        </a:p>
      </dgm:t>
    </dgm:pt>
    <dgm:pt modelId="{BFAFB2D5-3144-41F0-91B5-DB46AAEE274C}" type="sibTrans" cxnId="{22E4C9A8-DC50-45CB-B85E-1FB685F98F67}">
      <dgm:prSet/>
      <dgm:spPr/>
      <dgm:t>
        <a:bodyPr/>
        <a:lstStyle/>
        <a:p>
          <a:endParaRPr lang="en-US"/>
        </a:p>
      </dgm:t>
    </dgm:pt>
    <dgm:pt modelId="{3BA8CED7-FF59-48C3-8F5B-BE8E310F48F7}">
      <dgm:prSet/>
      <dgm:spPr/>
      <dgm:t>
        <a:bodyPr/>
        <a:lstStyle/>
        <a:p>
          <a:r>
            <a:rPr lang="en-US"/>
            <a:t>React calculates the difference between the Virtual DOM and the real DOM.</a:t>
          </a:r>
        </a:p>
      </dgm:t>
    </dgm:pt>
    <dgm:pt modelId="{8A0EDE4D-8216-4498-BF74-5CBC42C68584}" type="parTrans" cxnId="{E315F6CC-AFB2-4670-9988-416985032BD1}">
      <dgm:prSet/>
      <dgm:spPr/>
      <dgm:t>
        <a:bodyPr/>
        <a:lstStyle/>
        <a:p>
          <a:endParaRPr lang="en-US"/>
        </a:p>
      </dgm:t>
    </dgm:pt>
    <dgm:pt modelId="{7FF66EC6-B957-4337-953C-2AA6BAA8B467}" type="sibTrans" cxnId="{E315F6CC-AFB2-4670-9988-416985032BD1}">
      <dgm:prSet/>
      <dgm:spPr/>
      <dgm:t>
        <a:bodyPr/>
        <a:lstStyle/>
        <a:p>
          <a:endParaRPr lang="en-US"/>
        </a:p>
      </dgm:t>
    </dgm:pt>
    <dgm:pt modelId="{3A5A31BE-382D-4B0B-9C41-5B67031504DC}">
      <dgm:prSet/>
      <dgm:spPr/>
      <dgm:t>
        <a:bodyPr/>
        <a:lstStyle/>
        <a:p>
          <a:r>
            <a:rPr lang="en-US"/>
            <a:t>React updates only what needs to be updated in the DOM.</a:t>
          </a:r>
        </a:p>
      </dgm:t>
    </dgm:pt>
    <dgm:pt modelId="{810546C4-FB63-4A1D-A22B-38E17F34442D}" type="parTrans" cxnId="{3DB4A76A-6D39-44C1-9C48-E7859CCDC115}">
      <dgm:prSet/>
      <dgm:spPr/>
      <dgm:t>
        <a:bodyPr/>
        <a:lstStyle/>
        <a:p>
          <a:endParaRPr lang="en-US"/>
        </a:p>
      </dgm:t>
    </dgm:pt>
    <dgm:pt modelId="{603792AC-17FE-45D4-9541-31D84418541B}" type="sibTrans" cxnId="{3DB4A76A-6D39-44C1-9C48-E7859CCDC115}">
      <dgm:prSet/>
      <dgm:spPr/>
      <dgm:t>
        <a:bodyPr/>
        <a:lstStyle/>
        <a:p>
          <a:endParaRPr lang="en-US"/>
        </a:p>
      </dgm:t>
    </dgm:pt>
    <dgm:pt modelId="{6E016AEA-CC7F-437B-8E5F-0DA534D67290}">
      <dgm:prSet/>
      <dgm:spPr/>
      <dgm:t>
        <a:bodyPr/>
        <a:lstStyle/>
        <a:p>
          <a:r>
            <a:rPr lang="en-US"/>
            <a:t>Batches changes</a:t>
          </a:r>
        </a:p>
      </dgm:t>
    </dgm:pt>
    <dgm:pt modelId="{41574B69-2502-4CBC-AA33-B96E5BEF7A69}" type="parTrans" cxnId="{A8882B11-7CA3-4F6C-9E3F-A14D2ABC2E90}">
      <dgm:prSet/>
      <dgm:spPr/>
      <dgm:t>
        <a:bodyPr/>
        <a:lstStyle/>
        <a:p>
          <a:endParaRPr lang="en-US"/>
        </a:p>
      </dgm:t>
    </dgm:pt>
    <dgm:pt modelId="{0AF36AE5-6010-4BFE-8249-4745170A00D0}" type="sibTrans" cxnId="{A8882B11-7CA3-4F6C-9E3F-A14D2ABC2E90}">
      <dgm:prSet/>
      <dgm:spPr/>
      <dgm:t>
        <a:bodyPr/>
        <a:lstStyle/>
        <a:p>
          <a:endParaRPr lang="en-US"/>
        </a:p>
      </dgm:t>
    </dgm:pt>
    <dgm:pt modelId="{DA89954E-EB7D-5D42-9214-EAC885EC0BA1}" type="pres">
      <dgm:prSet presAssocID="{530D2846-2C6B-4DD2-8A2A-2ECCBAAAAB32}" presName="vert0" presStyleCnt="0">
        <dgm:presLayoutVars>
          <dgm:dir/>
          <dgm:animOne val="branch"/>
          <dgm:animLvl val="lvl"/>
        </dgm:presLayoutVars>
      </dgm:prSet>
      <dgm:spPr/>
    </dgm:pt>
    <dgm:pt modelId="{85DEFAB7-ED23-AC46-BBCF-7D6C4711FE08}" type="pres">
      <dgm:prSet presAssocID="{E7352F87-96FE-440E-8ED0-2993E307C9B0}" presName="thickLine" presStyleLbl="alignNode1" presStyleIdx="0" presStyleCnt="4"/>
      <dgm:spPr/>
    </dgm:pt>
    <dgm:pt modelId="{CD281A05-16B5-694C-A977-B1914834EEE0}" type="pres">
      <dgm:prSet presAssocID="{E7352F87-96FE-440E-8ED0-2993E307C9B0}" presName="horz1" presStyleCnt="0"/>
      <dgm:spPr/>
    </dgm:pt>
    <dgm:pt modelId="{7355E18A-CB98-4141-945B-F17E8033291F}" type="pres">
      <dgm:prSet presAssocID="{E7352F87-96FE-440E-8ED0-2993E307C9B0}" presName="tx1" presStyleLbl="revTx" presStyleIdx="0" presStyleCnt="4"/>
      <dgm:spPr/>
    </dgm:pt>
    <dgm:pt modelId="{B9C8E71E-0D9F-D549-A43B-D2DEC50BD3EA}" type="pres">
      <dgm:prSet presAssocID="{E7352F87-96FE-440E-8ED0-2993E307C9B0}" presName="vert1" presStyleCnt="0"/>
      <dgm:spPr/>
    </dgm:pt>
    <dgm:pt modelId="{CA5872A4-3DBA-6D4A-9FFE-F0D68E786B1E}" type="pres">
      <dgm:prSet presAssocID="{3BA8CED7-FF59-48C3-8F5B-BE8E310F48F7}" presName="thickLine" presStyleLbl="alignNode1" presStyleIdx="1" presStyleCnt="4"/>
      <dgm:spPr/>
    </dgm:pt>
    <dgm:pt modelId="{1C01DEB8-154A-4044-B102-0DB0CDEC32DC}" type="pres">
      <dgm:prSet presAssocID="{3BA8CED7-FF59-48C3-8F5B-BE8E310F48F7}" presName="horz1" presStyleCnt="0"/>
      <dgm:spPr/>
    </dgm:pt>
    <dgm:pt modelId="{9226FD7B-42A1-D24D-A206-63DE116C68E0}" type="pres">
      <dgm:prSet presAssocID="{3BA8CED7-FF59-48C3-8F5B-BE8E310F48F7}" presName="tx1" presStyleLbl="revTx" presStyleIdx="1" presStyleCnt="4"/>
      <dgm:spPr/>
    </dgm:pt>
    <dgm:pt modelId="{51FBEF9D-C5BA-704C-8B47-CAB7299D85C1}" type="pres">
      <dgm:prSet presAssocID="{3BA8CED7-FF59-48C3-8F5B-BE8E310F48F7}" presName="vert1" presStyleCnt="0"/>
      <dgm:spPr/>
    </dgm:pt>
    <dgm:pt modelId="{DB2EF24E-F363-9F47-B2BC-E95E866484A2}" type="pres">
      <dgm:prSet presAssocID="{3A5A31BE-382D-4B0B-9C41-5B67031504DC}" presName="thickLine" presStyleLbl="alignNode1" presStyleIdx="2" presStyleCnt="4"/>
      <dgm:spPr/>
    </dgm:pt>
    <dgm:pt modelId="{85DC3873-F700-4B4A-86EC-ABE31676183A}" type="pres">
      <dgm:prSet presAssocID="{3A5A31BE-382D-4B0B-9C41-5B67031504DC}" presName="horz1" presStyleCnt="0"/>
      <dgm:spPr/>
    </dgm:pt>
    <dgm:pt modelId="{82DDA3B6-5C90-5F4C-9F88-000F3DB085FB}" type="pres">
      <dgm:prSet presAssocID="{3A5A31BE-382D-4B0B-9C41-5B67031504DC}" presName="tx1" presStyleLbl="revTx" presStyleIdx="2" presStyleCnt="4"/>
      <dgm:spPr/>
    </dgm:pt>
    <dgm:pt modelId="{5E985EA7-55F4-4640-AA95-6B4916C5FFD4}" type="pres">
      <dgm:prSet presAssocID="{3A5A31BE-382D-4B0B-9C41-5B67031504DC}" presName="vert1" presStyleCnt="0"/>
      <dgm:spPr/>
    </dgm:pt>
    <dgm:pt modelId="{61E205DC-6B93-1A41-BF75-1FEDF158BE1E}" type="pres">
      <dgm:prSet presAssocID="{6E016AEA-CC7F-437B-8E5F-0DA534D67290}" presName="thickLine" presStyleLbl="alignNode1" presStyleIdx="3" presStyleCnt="4"/>
      <dgm:spPr/>
    </dgm:pt>
    <dgm:pt modelId="{4899C509-AEB8-D743-9DDE-325760838B26}" type="pres">
      <dgm:prSet presAssocID="{6E016AEA-CC7F-437B-8E5F-0DA534D67290}" presName="horz1" presStyleCnt="0"/>
      <dgm:spPr/>
    </dgm:pt>
    <dgm:pt modelId="{14915758-5AA5-2A43-BB43-B81F53AEAC55}" type="pres">
      <dgm:prSet presAssocID="{6E016AEA-CC7F-437B-8E5F-0DA534D67290}" presName="tx1" presStyleLbl="revTx" presStyleIdx="3" presStyleCnt="4"/>
      <dgm:spPr/>
    </dgm:pt>
    <dgm:pt modelId="{C0ACA03E-8646-8442-A5BA-F9D85DEA0595}" type="pres">
      <dgm:prSet presAssocID="{6E016AEA-CC7F-437B-8E5F-0DA534D67290}" presName="vert1" presStyleCnt="0"/>
      <dgm:spPr/>
    </dgm:pt>
  </dgm:ptLst>
  <dgm:cxnLst>
    <dgm:cxn modelId="{A8882B11-7CA3-4F6C-9E3F-A14D2ABC2E90}" srcId="{530D2846-2C6B-4DD2-8A2A-2ECCBAAAAB32}" destId="{6E016AEA-CC7F-437B-8E5F-0DA534D67290}" srcOrd="3" destOrd="0" parTransId="{41574B69-2502-4CBC-AA33-B96E5BEF7A69}" sibTransId="{0AF36AE5-6010-4BFE-8249-4745170A00D0}"/>
    <dgm:cxn modelId="{E2F23227-D8BF-C143-9AFE-C161774FB58A}" type="presOf" srcId="{E7352F87-96FE-440E-8ED0-2993E307C9B0}" destId="{7355E18A-CB98-4141-945B-F17E8033291F}" srcOrd="0" destOrd="0" presId="urn:microsoft.com/office/officeart/2008/layout/LinedList"/>
    <dgm:cxn modelId="{8D3C1E53-675A-0E41-888F-A4B76DBB723A}" type="presOf" srcId="{6E016AEA-CC7F-437B-8E5F-0DA534D67290}" destId="{14915758-5AA5-2A43-BB43-B81F53AEAC55}" srcOrd="0" destOrd="0" presId="urn:microsoft.com/office/officeart/2008/layout/LinedList"/>
    <dgm:cxn modelId="{3DB4A76A-6D39-44C1-9C48-E7859CCDC115}" srcId="{530D2846-2C6B-4DD2-8A2A-2ECCBAAAAB32}" destId="{3A5A31BE-382D-4B0B-9C41-5B67031504DC}" srcOrd="2" destOrd="0" parTransId="{810546C4-FB63-4A1D-A22B-38E17F34442D}" sibTransId="{603792AC-17FE-45D4-9541-31D84418541B}"/>
    <dgm:cxn modelId="{48816F8C-AF29-F340-ABA8-D79951B17B9B}" type="presOf" srcId="{3A5A31BE-382D-4B0B-9C41-5B67031504DC}" destId="{82DDA3B6-5C90-5F4C-9F88-000F3DB085FB}" srcOrd="0" destOrd="0" presId="urn:microsoft.com/office/officeart/2008/layout/LinedList"/>
    <dgm:cxn modelId="{22E4C9A8-DC50-45CB-B85E-1FB685F98F67}" srcId="{530D2846-2C6B-4DD2-8A2A-2ECCBAAAAB32}" destId="{E7352F87-96FE-440E-8ED0-2993E307C9B0}" srcOrd="0" destOrd="0" parTransId="{0DB4D6BF-CB42-4568-9F10-F7E0490D66C0}" sibTransId="{BFAFB2D5-3144-41F0-91B5-DB46AAEE274C}"/>
    <dgm:cxn modelId="{9BADCEB0-9041-FC40-A43C-30B2409E6AC0}" type="presOf" srcId="{530D2846-2C6B-4DD2-8A2A-2ECCBAAAAB32}" destId="{DA89954E-EB7D-5D42-9214-EAC885EC0BA1}" srcOrd="0" destOrd="0" presId="urn:microsoft.com/office/officeart/2008/layout/LinedList"/>
    <dgm:cxn modelId="{E315F6CC-AFB2-4670-9988-416985032BD1}" srcId="{530D2846-2C6B-4DD2-8A2A-2ECCBAAAAB32}" destId="{3BA8CED7-FF59-48C3-8F5B-BE8E310F48F7}" srcOrd="1" destOrd="0" parTransId="{8A0EDE4D-8216-4498-BF74-5CBC42C68584}" sibTransId="{7FF66EC6-B957-4337-953C-2AA6BAA8B467}"/>
    <dgm:cxn modelId="{538879D9-6803-064F-9F11-B1CB66F3CACE}" type="presOf" srcId="{3BA8CED7-FF59-48C3-8F5B-BE8E310F48F7}" destId="{9226FD7B-42A1-D24D-A206-63DE116C68E0}" srcOrd="0" destOrd="0" presId="urn:microsoft.com/office/officeart/2008/layout/LinedList"/>
    <dgm:cxn modelId="{F23A8EDB-4F8B-224C-AF07-60A84B0BE928}" type="presParOf" srcId="{DA89954E-EB7D-5D42-9214-EAC885EC0BA1}" destId="{85DEFAB7-ED23-AC46-BBCF-7D6C4711FE08}" srcOrd="0" destOrd="0" presId="urn:microsoft.com/office/officeart/2008/layout/LinedList"/>
    <dgm:cxn modelId="{685D8BC1-02DC-9B4E-B801-FA299A63FC36}" type="presParOf" srcId="{DA89954E-EB7D-5D42-9214-EAC885EC0BA1}" destId="{CD281A05-16B5-694C-A977-B1914834EEE0}" srcOrd="1" destOrd="0" presId="urn:microsoft.com/office/officeart/2008/layout/LinedList"/>
    <dgm:cxn modelId="{A373A743-6AE7-194E-A53D-4BC8D177DB99}" type="presParOf" srcId="{CD281A05-16B5-694C-A977-B1914834EEE0}" destId="{7355E18A-CB98-4141-945B-F17E8033291F}" srcOrd="0" destOrd="0" presId="urn:microsoft.com/office/officeart/2008/layout/LinedList"/>
    <dgm:cxn modelId="{B1222230-32B1-C441-844A-B726B992C227}" type="presParOf" srcId="{CD281A05-16B5-694C-A977-B1914834EEE0}" destId="{B9C8E71E-0D9F-D549-A43B-D2DEC50BD3EA}" srcOrd="1" destOrd="0" presId="urn:microsoft.com/office/officeart/2008/layout/LinedList"/>
    <dgm:cxn modelId="{00D58E0F-5F15-044C-ACD4-2CD7E6F61206}" type="presParOf" srcId="{DA89954E-EB7D-5D42-9214-EAC885EC0BA1}" destId="{CA5872A4-3DBA-6D4A-9FFE-F0D68E786B1E}" srcOrd="2" destOrd="0" presId="urn:microsoft.com/office/officeart/2008/layout/LinedList"/>
    <dgm:cxn modelId="{D92BC1B9-391F-D14D-9F16-8362B28C4B75}" type="presParOf" srcId="{DA89954E-EB7D-5D42-9214-EAC885EC0BA1}" destId="{1C01DEB8-154A-4044-B102-0DB0CDEC32DC}" srcOrd="3" destOrd="0" presId="urn:microsoft.com/office/officeart/2008/layout/LinedList"/>
    <dgm:cxn modelId="{47620CF7-7E4C-504F-87D9-3610B0C2BA58}" type="presParOf" srcId="{1C01DEB8-154A-4044-B102-0DB0CDEC32DC}" destId="{9226FD7B-42A1-D24D-A206-63DE116C68E0}" srcOrd="0" destOrd="0" presId="urn:microsoft.com/office/officeart/2008/layout/LinedList"/>
    <dgm:cxn modelId="{366E5731-C1A9-0C49-94D4-028CDD558DE6}" type="presParOf" srcId="{1C01DEB8-154A-4044-B102-0DB0CDEC32DC}" destId="{51FBEF9D-C5BA-704C-8B47-CAB7299D85C1}" srcOrd="1" destOrd="0" presId="urn:microsoft.com/office/officeart/2008/layout/LinedList"/>
    <dgm:cxn modelId="{F4410180-1E75-544F-96BD-79A7203458BC}" type="presParOf" srcId="{DA89954E-EB7D-5D42-9214-EAC885EC0BA1}" destId="{DB2EF24E-F363-9F47-B2BC-E95E866484A2}" srcOrd="4" destOrd="0" presId="urn:microsoft.com/office/officeart/2008/layout/LinedList"/>
    <dgm:cxn modelId="{5644EB09-4E42-1240-AA9F-DAEE6C6A3B84}" type="presParOf" srcId="{DA89954E-EB7D-5D42-9214-EAC885EC0BA1}" destId="{85DC3873-F700-4B4A-86EC-ABE31676183A}" srcOrd="5" destOrd="0" presId="urn:microsoft.com/office/officeart/2008/layout/LinedList"/>
    <dgm:cxn modelId="{3AA38D03-6FB3-774B-96CD-C36F647F4FAD}" type="presParOf" srcId="{85DC3873-F700-4B4A-86EC-ABE31676183A}" destId="{82DDA3B6-5C90-5F4C-9F88-000F3DB085FB}" srcOrd="0" destOrd="0" presId="urn:microsoft.com/office/officeart/2008/layout/LinedList"/>
    <dgm:cxn modelId="{43D7FC22-8539-9742-82B3-5F9DCB7125F9}" type="presParOf" srcId="{85DC3873-F700-4B4A-86EC-ABE31676183A}" destId="{5E985EA7-55F4-4640-AA95-6B4916C5FFD4}" srcOrd="1" destOrd="0" presId="urn:microsoft.com/office/officeart/2008/layout/LinedList"/>
    <dgm:cxn modelId="{7D1F6C04-CA62-3049-8301-FCA2160E40DB}" type="presParOf" srcId="{DA89954E-EB7D-5D42-9214-EAC885EC0BA1}" destId="{61E205DC-6B93-1A41-BF75-1FEDF158BE1E}" srcOrd="6" destOrd="0" presId="urn:microsoft.com/office/officeart/2008/layout/LinedList"/>
    <dgm:cxn modelId="{CCFDA02D-B654-DD4E-9368-8D8EC96013CD}" type="presParOf" srcId="{DA89954E-EB7D-5D42-9214-EAC885EC0BA1}" destId="{4899C509-AEB8-D743-9DDE-325760838B26}" srcOrd="7" destOrd="0" presId="urn:microsoft.com/office/officeart/2008/layout/LinedList"/>
    <dgm:cxn modelId="{7768FD96-03E0-CD4F-9D20-B38BBA278644}" type="presParOf" srcId="{4899C509-AEB8-D743-9DDE-325760838B26}" destId="{14915758-5AA5-2A43-BB43-B81F53AEAC55}" srcOrd="0" destOrd="0" presId="urn:microsoft.com/office/officeart/2008/layout/LinedList"/>
    <dgm:cxn modelId="{D357A34F-7EAC-3049-9D9E-F2A170EEA122}" type="presParOf" srcId="{4899C509-AEB8-D743-9DDE-325760838B26}" destId="{C0ACA03E-8646-8442-A5BA-F9D85DEA059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BFAE9C5-E584-4FF9-B1C4-914439D9DAB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1187368-45D8-4826-8C22-5B2B4284CC9C}">
      <dgm:prSet/>
      <dgm:spPr/>
      <dgm:t>
        <a:bodyPr/>
        <a:lstStyle/>
        <a:p>
          <a:r>
            <a:rPr lang="en-US"/>
            <a:t>Virtual DOM is a local and simplified copy of the HTML DOM</a:t>
          </a:r>
        </a:p>
      </dgm:t>
    </dgm:pt>
    <dgm:pt modelId="{B3DB0B85-858D-414E-9F7F-BF0233C5E149}" type="parTrans" cxnId="{3E513ECA-B3E5-41E2-8FC6-EF8F0B4C3DC6}">
      <dgm:prSet/>
      <dgm:spPr/>
      <dgm:t>
        <a:bodyPr/>
        <a:lstStyle/>
        <a:p>
          <a:endParaRPr lang="en-US"/>
        </a:p>
      </dgm:t>
    </dgm:pt>
    <dgm:pt modelId="{21D1D4E8-1658-4B21-9DF4-91E220BC38A7}" type="sibTrans" cxnId="{3E513ECA-B3E5-41E2-8FC6-EF8F0B4C3DC6}">
      <dgm:prSet/>
      <dgm:spPr/>
      <dgm:t>
        <a:bodyPr/>
        <a:lstStyle/>
        <a:p>
          <a:endParaRPr lang="en-US"/>
        </a:p>
      </dgm:t>
    </dgm:pt>
    <dgm:pt modelId="{792BA469-847C-418D-9127-898729702A16}">
      <dgm:prSet/>
      <dgm:spPr/>
      <dgm:t>
        <a:bodyPr/>
        <a:lstStyle/>
        <a:p>
          <a:r>
            <a:rPr lang="en-US"/>
            <a:t>(It's an abstraction of an abstraction)</a:t>
          </a:r>
        </a:p>
      </dgm:t>
    </dgm:pt>
    <dgm:pt modelId="{3ED2E3BC-C314-44E5-9B6A-AED23C3946B2}" type="parTrans" cxnId="{030F9432-5BD2-427D-B27A-878895F2CEBE}">
      <dgm:prSet/>
      <dgm:spPr/>
      <dgm:t>
        <a:bodyPr/>
        <a:lstStyle/>
        <a:p>
          <a:endParaRPr lang="en-US"/>
        </a:p>
      </dgm:t>
    </dgm:pt>
    <dgm:pt modelId="{B3A09348-60BE-471C-87E0-4C5E4CB597B8}" type="sibTrans" cxnId="{030F9432-5BD2-427D-B27A-878895F2CEBE}">
      <dgm:prSet/>
      <dgm:spPr/>
      <dgm:t>
        <a:bodyPr/>
        <a:lstStyle/>
        <a:p>
          <a:endParaRPr lang="en-US"/>
        </a:p>
      </dgm:t>
    </dgm:pt>
    <dgm:pt modelId="{51ADB5B5-AF67-456D-B3C6-D011D36F164F}">
      <dgm:prSet/>
      <dgm:spPr/>
      <dgm:t>
        <a:bodyPr/>
        <a:lstStyle/>
        <a:p>
          <a:r>
            <a:rPr lang="en-US"/>
            <a:t>The goal of the Virtual DOM is to only re-render when the </a:t>
          </a:r>
          <a:r>
            <a:rPr lang="en-US" b="1"/>
            <a:t>state</a:t>
          </a:r>
          <a:r>
            <a:rPr lang="en-US"/>
            <a:t> changes.</a:t>
          </a:r>
        </a:p>
      </dgm:t>
    </dgm:pt>
    <dgm:pt modelId="{FEC41408-32A7-4FF6-8AFB-81BECAEBF714}" type="parTrans" cxnId="{BB9332B2-47B1-4D8C-B85D-69440799DB17}">
      <dgm:prSet/>
      <dgm:spPr/>
      <dgm:t>
        <a:bodyPr/>
        <a:lstStyle/>
        <a:p>
          <a:endParaRPr lang="en-US"/>
        </a:p>
      </dgm:t>
    </dgm:pt>
    <dgm:pt modelId="{6C3832D5-C514-4804-B2D5-F8B67EA21D55}" type="sibTrans" cxnId="{BB9332B2-47B1-4D8C-B85D-69440799DB17}">
      <dgm:prSet/>
      <dgm:spPr/>
      <dgm:t>
        <a:bodyPr/>
        <a:lstStyle/>
        <a:p>
          <a:endParaRPr lang="en-US"/>
        </a:p>
      </dgm:t>
    </dgm:pt>
    <dgm:pt modelId="{1D96248E-D48E-47D0-BE33-A097CDB86D06}">
      <dgm:prSet/>
      <dgm:spPr/>
      <dgm:t>
        <a:bodyPr/>
        <a:lstStyle/>
        <a:p>
          <a:r>
            <a:rPr lang="en-US"/>
            <a:t>This makes it more efficient than direct DOM manipulation.</a:t>
          </a:r>
        </a:p>
      </dgm:t>
    </dgm:pt>
    <dgm:pt modelId="{CE24B66B-60B8-482E-B1CE-345CEBDE9736}" type="parTrans" cxnId="{95E284BD-384A-4194-B903-5838D23C4594}">
      <dgm:prSet/>
      <dgm:spPr/>
      <dgm:t>
        <a:bodyPr/>
        <a:lstStyle/>
        <a:p>
          <a:endParaRPr lang="en-US"/>
        </a:p>
      </dgm:t>
    </dgm:pt>
    <dgm:pt modelId="{2973DA36-83DC-4688-B102-C571A9953CE5}" type="sibTrans" cxnId="{95E284BD-384A-4194-B903-5838D23C4594}">
      <dgm:prSet/>
      <dgm:spPr/>
      <dgm:t>
        <a:bodyPr/>
        <a:lstStyle/>
        <a:p>
          <a:endParaRPr lang="en-US"/>
        </a:p>
      </dgm:t>
    </dgm:pt>
    <dgm:pt modelId="{232BB69A-82BD-4012-9459-AFB4EFE728CE}">
      <dgm:prSet/>
      <dgm:spPr/>
      <dgm:t>
        <a:bodyPr/>
        <a:lstStyle/>
        <a:p>
          <a:r>
            <a:rPr lang="en-US"/>
            <a:t>Developers can write code as if the entire tree is being re-rendered.</a:t>
          </a:r>
        </a:p>
      </dgm:t>
    </dgm:pt>
    <dgm:pt modelId="{2746BE35-DAE2-4710-B6E7-05B339B783B7}" type="parTrans" cxnId="{37ABE314-A1F2-479B-B1C7-8FDA5BD5B9D0}">
      <dgm:prSet/>
      <dgm:spPr/>
      <dgm:t>
        <a:bodyPr/>
        <a:lstStyle/>
        <a:p>
          <a:endParaRPr lang="en-US"/>
        </a:p>
      </dgm:t>
    </dgm:pt>
    <dgm:pt modelId="{2EBB83F4-AF21-4413-A078-31B69862C598}" type="sibTrans" cxnId="{37ABE314-A1F2-479B-B1C7-8FDA5BD5B9D0}">
      <dgm:prSet/>
      <dgm:spPr/>
      <dgm:t>
        <a:bodyPr/>
        <a:lstStyle/>
        <a:p>
          <a:endParaRPr lang="en-US"/>
        </a:p>
      </dgm:t>
    </dgm:pt>
    <dgm:pt modelId="{C45CFDF9-DD0F-4513-AB73-F27478D522B5}">
      <dgm:prSet/>
      <dgm:spPr/>
      <dgm:t>
        <a:bodyPr/>
        <a:lstStyle/>
        <a:p>
          <a:r>
            <a:rPr lang="en-US"/>
            <a:t>This makes it easier to understand.</a:t>
          </a:r>
        </a:p>
      </dgm:t>
    </dgm:pt>
    <dgm:pt modelId="{42EE9B55-2099-48C5-846D-FCE36AACEB20}" type="parTrans" cxnId="{C54BE1FF-B685-458B-9486-5E2A8E4C2F7C}">
      <dgm:prSet/>
      <dgm:spPr/>
      <dgm:t>
        <a:bodyPr/>
        <a:lstStyle/>
        <a:p>
          <a:endParaRPr lang="en-US"/>
        </a:p>
      </dgm:t>
    </dgm:pt>
    <dgm:pt modelId="{25FF6BD5-6808-421C-AB35-75350D94D7B7}" type="sibTrans" cxnId="{C54BE1FF-B685-458B-9486-5E2A8E4C2F7C}">
      <dgm:prSet/>
      <dgm:spPr/>
      <dgm:t>
        <a:bodyPr/>
        <a:lstStyle/>
        <a:p>
          <a:endParaRPr lang="en-US"/>
        </a:p>
      </dgm:t>
    </dgm:pt>
    <dgm:pt modelId="{B1ABD40C-03F2-4139-A318-5F83C12BD170}">
      <dgm:prSet/>
      <dgm:spPr/>
      <dgm:t>
        <a:bodyPr/>
        <a:lstStyle/>
        <a:p>
          <a:r>
            <a:rPr lang="en-US"/>
            <a:t>Behind the scenes, React/Virtual DOM works out the details and creates a patch for the HTML DOM, which causes the browser to re-render the changed part of the scene.</a:t>
          </a:r>
        </a:p>
      </dgm:t>
    </dgm:pt>
    <dgm:pt modelId="{0E263444-34C2-4D21-84F4-CB0834E5F1A0}" type="parTrans" cxnId="{473E824E-0E26-4328-AEA3-F3CA557A2400}">
      <dgm:prSet/>
      <dgm:spPr/>
      <dgm:t>
        <a:bodyPr/>
        <a:lstStyle/>
        <a:p>
          <a:endParaRPr lang="en-US"/>
        </a:p>
      </dgm:t>
    </dgm:pt>
    <dgm:pt modelId="{E8F0CB16-4F4A-4FE6-BD2F-10B804977B8F}" type="sibTrans" cxnId="{473E824E-0E26-4328-AEA3-F3CA557A2400}">
      <dgm:prSet/>
      <dgm:spPr/>
      <dgm:t>
        <a:bodyPr/>
        <a:lstStyle/>
        <a:p>
          <a:endParaRPr lang="en-US"/>
        </a:p>
      </dgm:t>
    </dgm:pt>
    <dgm:pt modelId="{6765F8EA-658F-214C-975D-A4859EF708F1}" type="pres">
      <dgm:prSet presAssocID="{CBFAE9C5-E584-4FF9-B1C4-914439D9DAB1}" presName="linear" presStyleCnt="0">
        <dgm:presLayoutVars>
          <dgm:animLvl val="lvl"/>
          <dgm:resizeHandles val="exact"/>
        </dgm:presLayoutVars>
      </dgm:prSet>
      <dgm:spPr/>
    </dgm:pt>
    <dgm:pt modelId="{D4348B7F-499C-F64B-86BE-FEDD670DF2D1}" type="pres">
      <dgm:prSet presAssocID="{71187368-45D8-4826-8C22-5B2B4284CC9C}" presName="parentText" presStyleLbl="node1" presStyleIdx="0" presStyleCnt="4">
        <dgm:presLayoutVars>
          <dgm:chMax val="0"/>
          <dgm:bulletEnabled val="1"/>
        </dgm:presLayoutVars>
      </dgm:prSet>
      <dgm:spPr/>
    </dgm:pt>
    <dgm:pt modelId="{4844BCA6-7D72-9E4B-8FD8-CF253AFDB6C1}" type="pres">
      <dgm:prSet presAssocID="{71187368-45D8-4826-8C22-5B2B4284CC9C}" presName="childText" presStyleLbl="revTx" presStyleIdx="0" presStyleCnt="3">
        <dgm:presLayoutVars>
          <dgm:bulletEnabled val="1"/>
        </dgm:presLayoutVars>
      </dgm:prSet>
      <dgm:spPr/>
    </dgm:pt>
    <dgm:pt modelId="{E2AB7825-DBED-2F4C-B31D-D265A74EB610}" type="pres">
      <dgm:prSet presAssocID="{51ADB5B5-AF67-456D-B3C6-D011D36F164F}" presName="parentText" presStyleLbl="node1" presStyleIdx="1" presStyleCnt="4">
        <dgm:presLayoutVars>
          <dgm:chMax val="0"/>
          <dgm:bulletEnabled val="1"/>
        </dgm:presLayoutVars>
      </dgm:prSet>
      <dgm:spPr/>
    </dgm:pt>
    <dgm:pt modelId="{2370396E-CA98-9346-B604-53D5EB0DC158}" type="pres">
      <dgm:prSet presAssocID="{51ADB5B5-AF67-456D-B3C6-D011D36F164F}" presName="childText" presStyleLbl="revTx" presStyleIdx="1" presStyleCnt="3">
        <dgm:presLayoutVars>
          <dgm:bulletEnabled val="1"/>
        </dgm:presLayoutVars>
      </dgm:prSet>
      <dgm:spPr/>
    </dgm:pt>
    <dgm:pt modelId="{0E538185-0985-4647-BC16-4079338E04FB}" type="pres">
      <dgm:prSet presAssocID="{232BB69A-82BD-4012-9459-AFB4EFE728CE}" presName="parentText" presStyleLbl="node1" presStyleIdx="2" presStyleCnt="4">
        <dgm:presLayoutVars>
          <dgm:chMax val="0"/>
          <dgm:bulletEnabled val="1"/>
        </dgm:presLayoutVars>
      </dgm:prSet>
      <dgm:spPr/>
    </dgm:pt>
    <dgm:pt modelId="{2844F180-E3EA-DE47-8DD9-7430F2073ADE}" type="pres">
      <dgm:prSet presAssocID="{232BB69A-82BD-4012-9459-AFB4EFE728CE}" presName="childText" presStyleLbl="revTx" presStyleIdx="2" presStyleCnt="3">
        <dgm:presLayoutVars>
          <dgm:bulletEnabled val="1"/>
        </dgm:presLayoutVars>
      </dgm:prSet>
      <dgm:spPr/>
    </dgm:pt>
    <dgm:pt modelId="{21DBAD62-4FC3-B547-92A1-799669D7F565}" type="pres">
      <dgm:prSet presAssocID="{B1ABD40C-03F2-4139-A318-5F83C12BD170}" presName="parentText" presStyleLbl="node1" presStyleIdx="3" presStyleCnt="4">
        <dgm:presLayoutVars>
          <dgm:chMax val="0"/>
          <dgm:bulletEnabled val="1"/>
        </dgm:presLayoutVars>
      </dgm:prSet>
      <dgm:spPr/>
    </dgm:pt>
  </dgm:ptLst>
  <dgm:cxnLst>
    <dgm:cxn modelId="{620E7D07-B2D5-CE43-AD6B-BE83052B7793}" type="presOf" srcId="{792BA469-847C-418D-9127-898729702A16}" destId="{4844BCA6-7D72-9E4B-8FD8-CF253AFDB6C1}" srcOrd="0" destOrd="0" presId="urn:microsoft.com/office/officeart/2005/8/layout/vList2"/>
    <dgm:cxn modelId="{0C0DB00F-2FDC-DC4A-9410-0522CDA4DDA6}" type="presOf" srcId="{CBFAE9C5-E584-4FF9-B1C4-914439D9DAB1}" destId="{6765F8EA-658F-214C-975D-A4859EF708F1}" srcOrd="0" destOrd="0" presId="urn:microsoft.com/office/officeart/2005/8/layout/vList2"/>
    <dgm:cxn modelId="{37ABE314-A1F2-479B-B1C7-8FDA5BD5B9D0}" srcId="{CBFAE9C5-E584-4FF9-B1C4-914439D9DAB1}" destId="{232BB69A-82BD-4012-9459-AFB4EFE728CE}" srcOrd="2" destOrd="0" parTransId="{2746BE35-DAE2-4710-B6E7-05B339B783B7}" sibTransId="{2EBB83F4-AF21-4413-A078-31B69862C598}"/>
    <dgm:cxn modelId="{1BC0411D-D847-7146-B1D9-0F269D0B4030}" type="presOf" srcId="{1D96248E-D48E-47D0-BE33-A097CDB86D06}" destId="{2370396E-CA98-9346-B604-53D5EB0DC158}" srcOrd="0" destOrd="0" presId="urn:microsoft.com/office/officeart/2005/8/layout/vList2"/>
    <dgm:cxn modelId="{64DD3B30-BCC3-6D4B-9B66-C8EDA3DAE474}" type="presOf" srcId="{232BB69A-82BD-4012-9459-AFB4EFE728CE}" destId="{0E538185-0985-4647-BC16-4079338E04FB}" srcOrd="0" destOrd="0" presId="urn:microsoft.com/office/officeart/2005/8/layout/vList2"/>
    <dgm:cxn modelId="{030F9432-5BD2-427D-B27A-878895F2CEBE}" srcId="{71187368-45D8-4826-8C22-5B2B4284CC9C}" destId="{792BA469-847C-418D-9127-898729702A16}" srcOrd="0" destOrd="0" parTransId="{3ED2E3BC-C314-44E5-9B6A-AED23C3946B2}" sibTransId="{B3A09348-60BE-471C-87E0-4C5E4CB597B8}"/>
    <dgm:cxn modelId="{847DDA44-51BE-E44E-8C04-C0EF06F92D05}" type="presOf" srcId="{51ADB5B5-AF67-456D-B3C6-D011D36F164F}" destId="{E2AB7825-DBED-2F4C-B31D-D265A74EB610}" srcOrd="0" destOrd="0" presId="urn:microsoft.com/office/officeart/2005/8/layout/vList2"/>
    <dgm:cxn modelId="{AED11947-0A76-3D49-875F-8DE304C2B972}" type="presOf" srcId="{C45CFDF9-DD0F-4513-AB73-F27478D522B5}" destId="{2844F180-E3EA-DE47-8DD9-7430F2073ADE}" srcOrd="0" destOrd="0" presId="urn:microsoft.com/office/officeart/2005/8/layout/vList2"/>
    <dgm:cxn modelId="{473E824E-0E26-4328-AEA3-F3CA557A2400}" srcId="{CBFAE9C5-E584-4FF9-B1C4-914439D9DAB1}" destId="{B1ABD40C-03F2-4139-A318-5F83C12BD170}" srcOrd="3" destOrd="0" parTransId="{0E263444-34C2-4D21-84F4-CB0834E5F1A0}" sibTransId="{E8F0CB16-4F4A-4FE6-BD2F-10B804977B8F}"/>
    <dgm:cxn modelId="{BB9332B2-47B1-4D8C-B85D-69440799DB17}" srcId="{CBFAE9C5-E584-4FF9-B1C4-914439D9DAB1}" destId="{51ADB5B5-AF67-456D-B3C6-D011D36F164F}" srcOrd="1" destOrd="0" parTransId="{FEC41408-32A7-4FF6-8AFB-81BECAEBF714}" sibTransId="{6C3832D5-C514-4804-B2D5-F8B67EA21D55}"/>
    <dgm:cxn modelId="{95E284BD-384A-4194-B903-5838D23C4594}" srcId="{51ADB5B5-AF67-456D-B3C6-D011D36F164F}" destId="{1D96248E-D48E-47D0-BE33-A097CDB86D06}" srcOrd="0" destOrd="0" parTransId="{CE24B66B-60B8-482E-B1CE-345CEBDE9736}" sibTransId="{2973DA36-83DC-4688-B102-C571A9953CE5}"/>
    <dgm:cxn modelId="{3E513ECA-B3E5-41E2-8FC6-EF8F0B4C3DC6}" srcId="{CBFAE9C5-E584-4FF9-B1C4-914439D9DAB1}" destId="{71187368-45D8-4826-8C22-5B2B4284CC9C}" srcOrd="0" destOrd="0" parTransId="{B3DB0B85-858D-414E-9F7F-BF0233C5E149}" sibTransId="{21D1D4E8-1658-4B21-9DF4-91E220BC38A7}"/>
    <dgm:cxn modelId="{4C6E6DE1-BAFF-0247-A3C9-C236C64E93B9}" type="presOf" srcId="{71187368-45D8-4826-8C22-5B2B4284CC9C}" destId="{D4348B7F-499C-F64B-86BE-FEDD670DF2D1}" srcOrd="0" destOrd="0" presId="urn:microsoft.com/office/officeart/2005/8/layout/vList2"/>
    <dgm:cxn modelId="{F76076EE-57AC-0345-9086-1D5A9A3FA35E}" type="presOf" srcId="{B1ABD40C-03F2-4139-A318-5F83C12BD170}" destId="{21DBAD62-4FC3-B547-92A1-799669D7F565}" srcOrd="0" destOrd="0" presId="urn:microsoft.com/office/officeart/2005/8/layout/vList2"/>
    <dgm:cxn modelId="{C54BE1FF-B685-458B-9486-5E2A8E4C2F7C}" srcId="{232BB69A-82BD-4012-9459-AFB4EFE728CE}" destId="{C45CFDF9-DD0F-4513-AB73-F27478D522B5}" srcOrd="0" destOrd="0" parTransId="{42EE9B55-2099-48C5-846D-FCE36AACEB20}" sibTransId="{25FF6BD5-6808-421C-AB35-75350D94D7B7}"/>
    <dgm:cxn modelId="{626BD3EE-63E7-7446-9B24-A19468738C6F}" type="presParOf" srcId="{6765F8EA-658F-214C-975D-A4859EF708F1}" destId="{D4348B7F-499C-F64B-86BE-FEDD670DF2D1}" srcOrd="0" destOrd="0" presId="urn:microsoft.com/office/officeart/2005/8/layout/vList2"/>
    <dgm:cxn modelId="{71C5F02D-8868-6044-B415-E10A054CF0B7}" type="presParOf" srcId="{6765F8EA-658F-214C-975D-A4859EF708F1}" destId="{4844BCA6-7D72-9E4B-8FD8-CF253AFDB6C1}" srcOrd="1" destOrd="0" presId="urn:microsoft.com/office/officeart/2005/8/layout/vList2"/>
    <dgm:cxn modelId="{8B9BD75F-38BC-644F-9BC5-A9F2562C4A8E}" type="presParOf" srcId="{6765F8EA-658F-214C-975D-A4859EF708F1}" destId="{E2AB7825-DBED-2F4C-B31D-D265A74EB610}" srcOrd="2" destOrd="0" presId="urn:microsoft.com/office/officeart/2005/8/layout/vList2"/>
    <dgm:cxn modelId="{01990C45-5B31-8A48-AAC2-F5C011D00A0A}" type="presParOf" srcId="{6765F8EA-658F-214C-975D-A4859EF708F1}" destId="{2370396E-CA98-9346-B604-53D5EB0DC158}" srcOrd="3" destOrd="0" presId="urn:microsoft.com/office/officeart/2005/8/layout/vList2"/>
    <dgm:cxn modelId="{EB2AECE7-9CBF-4945-BD27-5BF3835728DC}" type="presParOf" srcId="{6765F8EA-658F-214C-975D-A4859EF708F1}" destId="{0E538185-0985-4647-BC16-4079338E04FB}" srcOrd="4" destOrd="0" presId="urn:microsoft.com/office/officeart/2005/8/layout/vList2"/>
    <dgm:cxn modelId="{6C8ACE14-6B31-9F44-955A-FFC121EB44A7}" type="presParOf" srcId="{6765F8EA-658F-214C-975D-A4859EF708F1}" destId="{2844F180-E3EA-DE47-8DD9-7430F2073ADE}" srcOrd="5" destOrd="0" presId="urn:microsoft.com/office/officeart/2005/8/layout/vList2"/>
    <dgm:cxn modelId="{72B1C71A-6D4B-6B4C-B48B-469531CE1DBE}" type="presParOf" srcId="{6765F8EA-658F-214C-975D-A4859EF708F1}" destId="{21DBAD62-4FC3-B547-92A1-799669D7F56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1BF2696-2E39-4D08-A4E5-FE9FFF579268}"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E11F2CE1-F303-429B-ABFB-582543865B7B}">
      <dgm:prSet/>
      <dgm:spPr/>
      <dgm:t>
        <a:bodyPr/>
        <a:lstStyle/>
        <a:p>
          <a:r>
            <a:rPr lang="en-US"/>
            <a:t>Module for working with the Browser DOM</a:t>
          </a:r>
        </a:p>
      </dgm:t>
    </dgm:pt>
    <dgm:pt modelId="{B623B560-130E-4F82-B2A5-158997A95C0B}" type="parTrans" cxnId="{53EE88E5-D84F-4AFA-B09F-43D91A293BF4}">
      <dgm:prSet/>
      <dgm:spPr/>
      <dgm:t>
        <a:bodyPr/>
        <a:lstStyle/>
        <a:p>
          <a:endParaRPr lang="en-US"/>
        </a:p>
      </dgm:t>
    </dgm:pt>
    <dgm:pt modelId="{E7C503A9-3443-47F1-A672-859E77C3184E}" type="sibTrans" cxnId="{53EE88E5-D84F-4AFA-B09F-43D91A293BF4}">
      <dgm:prSet/>
      <dgm:spPr/>
      <dgm:t>
        <a:bodyPr/>
        <a:lstStyle/>
        <a:p>
          <a:endParaRPr lang="en-US"/>
        </a:p>
      </dgm:t>
    </dgm:pt>
    <dgm:pt modelId="{4702B382-CE26-4F89-94FA-50070CF1C0F0}">
      <dgm:prSet/>
      <dgm:spPr/>
      <dgm:t>
        <a:bodyPr/>
        <a:lstStyle/>
        <a:p>
          <a:r>
            <a:rPr lang="en-US"/>
            <a:t>Methods</a:t>
          </a:r>
        </a:p>
      </dgm:t>
    </dgm:pt>
    <dgm:pt modelId="{FE32B0D2-BF2B-4C7A-B005-28A84E86B896}" type="parTrans" cxnId="{1467D0D0-B4A0-4F8D-8FEA-25A02F2D654B}">
      <dgm:prSet/>
      <dgm:spPr/>
      <dgm:t>
        <a:bodyPr/>
        <a:lstStyle/>
        <a:p>
          <a:endParaRPr lang="en-US"/>
        </a:p>
      </dgm:t>
    </dgm:pt>
    <dgm:pt modelId="{EBA103AA-AD0C-4DD7-A1BD-98CC1CC53EE0}" type="sibTrans" cxnId="{1467D0D0-B4A0-4F8D-8FEA-25A02F2D654B}">
      <dgm:prSet/>
      <dgm:spPr/>
      <dgm:t>
        <a:bodyPr/>
        <a:lstStyle/>
        <a:p>
          <a:endParaRPr lang="en-US"/>
        </a:p>
      </dgm:t>
    </dgm:pt>
    <dgm:pt modelId="{985A0522-DA74-4889-858A-75E454C041C7}">
      <dgm:prSet/>
      <dgm:spPr/>
      <dgm:t>
        <a:bodyPr/>
        <a:lstStyle/>
        <a:p>
          <a:r>
            <a:rPr lang="en-US"/>
            <a:t>createRoot() - Creates a React root, which can be used to render a React element in the browser.</a:t>
          </a:r>
        </a:p>
      </dgm:t>
    </dgm:pt>
    <dgm:pt modelId="{76F4389D-D2CF-4ADF-9A60-5812C23576D1}" type="parTrans" cxnId="{10C5AE27-F8C9-461C-89A3-F06A8180EF83}">
      <dgm:prSet/>
      <dgm:spPr/>
      <dgm:t>
        <a:bodyPr/>
        <a:lstStyle/>
        <a:p>
          <a:endParaRPr lang="en-US"/>
        </a:p>
      </dgm:t>
    </dgm:pt>
    <dgm:pt modelId="{267B5FE8-BFE6-48EF-8799-FB42599639A4}" type="sibTrans" cxnId="{10C5AE27-F8C9-461C-89A3-F06A8180EF83}">
      <dgm:prSet/>
      <dgm:spPr/>
      <dgm:t>
        <a:bodyPr/>
        <a:lstStyle/>
        <a:p>
          <a:endParaRPr lang="en-US"/>
        </a:p>
      </dgm:t>
    </dgm:pt>
    <dgm:pt modelId="{2F0FF553-CCB8-4A9C-812E-FE3509A5BBDD}">
      <dgm:prSet/>
      <dgm:spPr/>
      <dgm:t>
        <a:bodyPr/>
        <a:lstStyle/>
        <a:p>
          <a:r>
            <a:rPr lang="en-US" dirty="0" err="1"/>
            <a:t>hydrateRoot</a:t>
          </a:r>
          <a:r>
            <a:rPr lang="en-US" dirty="0"/>
            <a:t>() - Creates a React root from HTML rendered by </a:t>
          </a:r>
          <a:r>
            <a:rPr lang="en-US" dirty="0" err="1"/>
            <a:t>ReactDOMServer</a:t>
          </a:r>
          <a:endParaRPr lang="en-US" dirty="0"/>
        </a:p>
      </dgm:t>
    </dgm:pt>
    <dgm:pt modelId="{5ACD9B5F-2AD8-44CF-AE36-9734F5A5756E}" type="parTrans" cxnId="{E3B28EB5-810E-4D2F-96D0-7231788FA96F}">
      <dgm:prSet/>
      <dgm:spPr/>
      <dgm:t>
        <a:bodyPr/>
        <a:lstStyle/>
        <a:p>
          <a:endParaRPr lang="en-US"/>
        </a:p>
      </dgm:t>
    </dgm:pt>
    <dgm:pt modelId="{AA4784C2-D991-41A8-92F2-CB7E76B76F39}" type="sibTrans" cxnId="{E3B28EB5-810E-4D2F-96D0-7231788FA96F}">
      <dgm:prSet/>
      <dgm:spPr/>
      <dgm:t>
        <a:bodyPr/>
        <a:lstStyle/>
        <a:p>
          <a:endParaRPr lang="en-US"/>
        </a:p>
      </dgm:t>
    </dgm:pt>
    <dgm:pt modelId="{01CD9E6B-EE5F-7342-8201-B72D01E28E2C}" type="pres">
      <dgm:prSet presAssocID="{81BF2696-2E39-4D08-A4E5-FE9FFF579268}" presName="linear" presStyleCnt="0">
        <dgm:presLayoutVars>
          <dgm:dir/>
          <dgm:animLvl val="lvl"/>
          <dgm:resizeHandles val="exact"/>
        </dgm:presLayoutVars>
      </dgm:prSet>
      <dgm:spPr/>
    </dgm:pt>
    <dgm:pt modelId="{17502D09-1D9A-6041-9A68-FD494980736F}" type="pres">
      <dgm:prSet presAssocID="{E11F2CE1-F303-429B-ABFB-582543865B7B}" presName="parentLin" presStyleCnt="0"/>
      <dgm:spPr/>
    </dgm:pt>
    <dgm:pt modelId="{0CFD0E13-2F2A-CD43-A471-C8F350CB8788}" type="pres">
      <dgm:prSet presAssocID="{E11F2CE1-F303-429B-ABFB-582543865B7B}" presName="parentLeftMargin" presStyleLbl="node1" presStyleIdx="0" presStyleCnt="2"/>
      <dgm:spPr/>
    </dgm:pt>
    <dgm:pt modelId="{6A24039E-6AE5-074F-8AEE-2667DFDF4184}" type="pres">
      <dgm:prSet presAssocID="{E11F2CE1-F303-429B-ABFB-582543865B7B}" presName="parentText" presStyleLbl="node1" presStyleIdx="0" presStyleCnt="2">
        <dgm:presLayoutVars>
          <dgm:chMax val="0"/>
          <dgm:bulletEnabled val="1"/>
        </dgm:presLayoutVars>
      </dgm:prSet>
      <dgm:spPr/>
    </dgm:pt>
    <dgm:pt modelId="{3766FA78-F632-6642-95F5-53BC2B8055E2}" type="pres">
      <dgm:prSet presAssocID="{E11F2CE1-F303-429B-ABFB-582543865B7B}" presName="negativeSpace" presStyleCnt="0"/>
      <dgm:spPr/>
    </dgm:pt>
    <dgm:pt modelId="{EEDC8D99-B403-AA4C-807B-341DC6828850}" type="pres">
      <dgm:prSet presAssocID="{E11F2CE1-F303-429B-ABFB-582543865B7B}" presName="childText" presStyleLbl="conFgAcc1" presStyleIdx="0" presStyleCnt="2">
        <dgm:presLayoutVars>
          <dgm:bulletEnabled val="1"/>
        </dgm:presLayoutVars>
      </dgm:prSet>
      <dgm:spPr/>
    </dgm:pt>
    <dgm:pt modelId="{3B18E35F-C8E5-8B4B-8199-A724E2212E85}" type="pres">
      <dgm:prSet presAssocID="{E7C503A9-3443-47F1-A672-859E77C3184E}" presName="spaceBetweenRectangles" presStyleCnt="0"/>
      <dgm:spPr/>
    </dgm:pt>
    <dgm:pt modelId="{BF7E9FD0-2D24-6842-A54D-E5FBD115BC02}" type="pres">
      <dgm:prSet presAssocID="{4702B382-CE26-4F89-94FA-50070CF1C0F0}" presName="parentLin" presStyleCnt="0"/>
      <dgm:spPr/>
    </dgm:pt>
    <dgm:pt modelId="{62C43875-77A9-4B44-9F75-57063CC13B6E}" type="pres">
      <dgm:prSet presAssocID="{4702B382-CE26-4F89-94FA-50070CF1C0F0}" presName="parentLeftMargin" presStyleLbl="node1" presStyleIdx="0" presStyleCnt="2"/>
      <dgm:spPr/>
    </dgm:pt>
    <dgm:pt modelId="{20A7D0BD-0B61-AD42-8E65-67C7D49C7A4B}" type="pres">
      <dgm:prSet presAssocID="{4702B382-CE26-4F89-94FA-50070CF1C0F0}" presName="parentText" presStyleLbl="node1" presStyleIdx="1" presStyleCnt="2">
        <dgm:presLayoutVars>
          <dgm:chMax val="0"/>
          <dgm:bulletEnabled val="1"/>
        </dgm:presLayoutVars>
      </dgm:prSet>
      <dgm:spPr/>
    </dgm:pt>
    <dgm:pt modelId="{00EE6A41-BE01-CA4F-A839-418D7C7D077D}" type="pres">
      <dgm:prSet presAssocID="{4702B382-CE26-4F89-94FA-50070CF1C0F0}" presName="negativeSpace" presStyleCnt="0"/>
      <dgm:spPr/>
    </dgm:pt>
    <dgm:pt modelId="{FF32B67D-E989-3247-96E9-7B8C1118AC5D}" type="pres">
      <dgm:prSet presAssocID="{4702B382-CE26-4F89-94FA-50070CF1C0F0}" presName="childText" presStyleLbl="conFgAcc1" presStyleIdx="1" presStyleCnt="2">
        <dgm:presLayoutVars>
          <dgm:bulletEnabled val="1"/>
        </dgm:presLayoutVars>
      </dgm:prSet>
      <dgm:spPr/>
    </dgm:pt>
  </dgm:ptLst>
  <dgm:cxnLst>
    <dgm:cxn modelId="{B2F05C09-7DAA-604B-9942-0944057E07AB}" type="presOf" srcId="{E11F2CE1-F303-429B-ABFB-582543865B7B}" destId="{0CFD0E13-2F2A-CD43-A471-C8F350CB8788}" srcOrd="0" destOrd="0" presId="urn:microsoft.com/office/officeart/2005/8/layout/list1"/>
    <dgm:cxn modelId="{2099661E-83ED-A24B-AE7F-879422BBE1FD}" type="presOf" srcId="{4702B382-CE26-4F89-94FA-50070CF1C0F0}" destId="{62C43875-77A9-4B44-9F75-57063CC13B6E}" srcOrd="0" destOrd="0" presId="urn:microsoft.com/office/officeart/2005/8/layout/list1"/>
    <dgm:cxn modelId="{10C5AE27-F8C9-461C-89A3-F06A8180EF83}" srcId="{4702B382-CE26-4F89-94FA-50070CF1C0F0}" destId="{985A0522-DA74-4889-858A-75E454C041C7}" srcOrd="0" destOrd="0" parTransId="{76F4389D-D2CF-4ADF-9A60-5812C23576D1}" sibTransId="{267B5FE8-BFE6-48EF-8799-FB42599639A4}"/>
    <dgm:cxn modelId="{D769FC4B-9CAC-1043-9135-E5227234471E}" type="presOf" srcId="{E11F2CE1-F303-429B-ABFB-582543865B7B}" destId="{6A24039E-6AE5-074F-8AEE-2667DFDF4184}" srcOrd="1" destOrd="0" presId="urn:microsoft.com/office/officeart/2005/8/layout/list1"/>
    <dgm:cxn modelId="{9782C053-9F63-F946-8C68-12B1992BEF7E}" type="presOf" srcId="{4702B382-CE26-4F89-94FA-50070CF1C0F0}" destId="{20A7D0BD-0B61-AD42-8E65-67C7D49C7A4B}" srcOrd="1" destOrd="0" presId="urn:microsoft.com/office/officeart/2005/8/layout/list1"/>
    <dgm:cxn modelId="{E3B28EB5-810E-4D2F-96D0-7231788FA96F}" srcId="{4702B382-CE26-4F89-94FA-50070CF1C0F0}" destId="{2F0FF553-CCB8-4A9C-812E-FE3509A5BBDD}" srcOrd="1" destOrd="0" parTransId="{5ACD9B5F-2AD8-44CF-AE36-9734F5A5756E}" sibTransId="{AA4784C2-D991-41A8-92F2-CB7E76B76F39}"/>
    <dgm:cxn modelId="{DE7C99B7-B334-304A-A6E1-BA0096CE64D7}" type="presOf" srcId="{2F0FF553-CCB8-4A9C-812E-FE3509A5BBDD}" destId="{FF32B67D-E989-3247-96E9-7B8C1118AC5D}" srcOrd="0" destOrd="1" presId="urn:microsoft.com/office/officeart/2005/8/layout/list1"/>
    <dgm:cxn modelId="{10F9DDC9-95A9-FB42-B3CA-F99D6FD8E91E}" type="presOf" srcId="{985A0522-DA74-4889-858A-75E454C041C7}" destId="{FF32B67D-E989-3247-96E9-7B8C1118AC5D}" srcOrd="0" destOrd="0" presId="urn:microsoft.com/office/officeart/2005/8/layout/list1"/>
    <dgm:cxn modelId="{1467D0D0-B4A0-4F8D-8FEA-25A02F2D654B}" srcId="{81BF2696-2E39-4D08-A4E5-FE9FFF579268}" destId="{4702B382-CE26-4F89-94FA-50070CF1C0F0}" srcOrd="1" destOrd="0" parTransId="{FE32B0D2-BF2B-4C7A-B005-28A84E86B896}" sibTransId="{EBA103AA-AD0C-4DD7-A1BD-98CC1CC53EE0}"/>
    <dgm:cxn modelId="{53EE88E5-D84F-4AFA-B09F-43D91A293BF4}" srcId="{81BF2696-2E39-4D08-A4E5-FE9FFF579268}" destId="{E11F2CE1-F303-429B-ABFB-582543865B7B}" srcOrd="0" destOrd="0" parTransId="{B623B560-130E-4F82-B2A5-158997A95C0B}" sibTransId="{E7C503A9-3443-47F1-A672-859E77C3184E}"/>
    <dgm:cxn modelId="{7D46F3E9-A190-6743-9A05-EB2234107F65}" type="presOf" srcId="{81BF2696-2E39-4D08-A4E5-FE9FFF579268}" destId="{01CD9E6B-EE5F-7342-8201-B72D01E28E2C}" srcOrd="0" destOrd="0" presId="urn:microsoft.com/office/officeart/2005/8/layout/list1"/>
    <dgm:cxn modelId="{FB94BC01-DE6E-AD4A-9DD0-C7A729C756A8}" type="presParOf" srcId="{01CD9E6B-EE5F-7342-8201-B72D01E28E2C}" destId="{17502D09-1D9A-6041-9A68-FD494980736F}" srcOrd="0" destOrd="0" presId="urn:microsoft.com/office/officeart/2005/8/layout/list1"/>
    <dgm:cxn modelId="{39DD0DBB-72EB-144F-BE58-FBD5E72FAF5B}" type="presParOf" srcId="{17502D09-1D9A-6041-9A68-FD494980736F}" destId="{0CFD0E13-2F2A-CD43-A471-C8F350CB8788}" srcOrd="0" destOrd="0" presId="urn:microsoft.com/office/officeart/2005/8/layout/list1"/>
    <dgm:cxn modelId="{7A8C6005-9CB5-A347-B0F9-407181FB8AE2}" type="presParOf" srcId="{17502D09-1D9A-6041-9A68-FD494980736F}" destId="{6A24039E-6AE5-074F-8AEE-2667DFDF4184}" srcOrd="1" destOrd="0" presId="urn:microsoft.com/office/officeart/2005/8/layout/list1"/>
    <dgm:cxn modelId="{80FF0F5D-90E1-CA42-9E5F-291BDBC1B2C3}" type="presParOf" srcId="{01CD9E6B-EE5F-7342-8201-B72D01E28E2C}" destId="{3766FA78-F632-6642-95F5-53BC2B8055E2}" srcOrd="1" destOrd="0" presId="urn:microsoft.com/office/officeart/2005/8/layout/list1"/>
    <dgm:cxn modelId="{4846F7D5-45E7-C64C-9578-6BFE1CD7650D}" type="presParOf" srcId="{01CD9E6B-EE5F-7342-8201-B72D01E28E2C}" destId="{EEDC8D99-B403-AA4C-807B-341DC6828850}" srcOrd="2" destOrd="0" presId="urn:microsoft.com/office/officeart/2005/8/layout/list1"/>
    <dgm:cxn modelId="{DA8303C4-19F8-184E-BC92-967297914F27}" type="presParOf" srcId="{01CD9E6B-EE5F-7342-8201-B72D01E28E2C}" destId="{3B18E35F-C8E5-8B4B-8199-A724E2212E85}" srcOrd="3" destOrd="0" presId="urn:microsoft.com/office/officeart/2005/8/layout/list1"/>
    <dgm:cxn modelId="{C1FACCF1-40DA-6747-8052-18E4C29B0583}" type="presParOf" srcId="{01CD9E6B-EE5F-7342-8201-B72D01E28E2C}" destId="{BF7E9FD0-2D24-6842-A54D-E5FBD115BC02}" srcOrd="4" destOrd="0" presId="urn:microsoft.com/office/officeart/2005/8/layout/list1"/>
    <dgm:cxn modelId="{CC8463B7-B410-7340-9F83-157ABDA7816C}" type="presParOf" srcId="{BF7E9FD0-2D24-6842-A54D-E5FBD115BC02}" destId="{62C43875-77A9-4B44-9F75-57063CC13B6E}" srcOrd="0" destOrd="0" presId="urn:microsoft.com/office/officeart/2005/8/layout/list1"/>
    <dgm:cxn modelId="{954F2235-7F8B-2347-9618-39D5956CF8B3}" type="presParOf" srcId="{BF7E9FD0-2D24-6842-A54D-E5FBD115BC02}" destId="{20A7D0BD-0B61-AD42-8E65-67C7D49C7A4B}" srcOrd="1" destOrd="0" presId="urn:microsoft.com/office/officeart/2005/8/layout/list1"/>
    <dgm:cxn modelId="{03383590-9244-4E40-9FB1-60BD48F320DD}" type="presParOf" srcId="{01CD9E6B-EE5F-7342-8201-B72D01E28E2C}" destId="{00EE6A41-BE01-CA4F-A839-418D7C7D077D}" srcOrd="5" destOrd="0" presId="urn:microsoft.com/office/officeart/2005/8/layout/list1"/>
    <dgm:cxn modelId="{EE1DFD51-1E35-A64E-B633-5B63C2184689}" type="presParOf" srcId="{01CD9E6B-EE5F-7342-8201-B72D01E28E2C}" destId="{FF32B67D-E989-3247-96E9-7B8C1118AC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2AB467A-0AE2-4A3D-9B91-58E1E0FA8445}" type="doc">
      <dgm:prSet loTypeId="urn:microsoft.com/office/officeart/2005/8/layout/vList5" loCatId="list" qsTypeId="urn:microsoft.com/office/officeart/2005/8/quickstyle/simple1" qsCatId="simple" csTypeId="urn:microsoft.com/office/officeart/2005/8/colors/accent3_2" csCatId="accent3"/>
      <dgm:spPr/>
      <dgm:t>
        <a:bodyPr/>
        <a:lstStyle/>
        <a:p>
          <a:endParaRPr lang="en-US"/>
        </a:p>
      </dgm:t>
    </dgm:pt>
    <dgm:pt modelId="{25BA22DC-8BE8-451F-B6B6-869CFB4F84E8}">
      <dgm:prSet/>
      <dgm:spPr/>
      <dgm:t>
        <a:bodyPr/>
        <a:lstStyle/>
        <a:p>
          <a:r>
            <a:rPr lang="en-US"/>
            <a:t>React Native</a:t>
          </a:r>
        </a:p>
      </dgm:t>
    </dgm:pt>
    <dgm:pt modelId="{528B64F5-B4AD-4030-BC4D-273E01F94A50}" type="parTrans" cxnId="{43893AFB-20A8-4870-AB69-FF0EEC78A21E}">
      <dgm:prSet/>
      <dgm:spPr/>
      <dgm:t>
        <a:bodyPr/>
        <a:lstStyle/>
        <a:p>
          <a:endParaRPr lang="en-US"/>
        </a:p>
      </dgm:t>
    </dgm:pt>
    <dgm:pt modelId="{46B6B1B1-B8D2-44E2-A0C2-4BBFA1518211}" type="sibTrans" cxnId="{43893AFB-20A8-4870-AB69-FF0EEC78A21E}">
      <dgm:prSet/>
      <dgm:spPr/>
      <dgm:t>
        <a:bodyPr/>
        <a:lstStyle/>
        <a:p>
          <a:endParaRPr lang="en-US"/>
        </a:p>
      </dgm:t>
    </dgm:pt>
    <dgm:pt modelId="{26CFDD40-034B-465B-BB4B-10ECBE6DCF35}">
      <dgm:prSet/>
      <dgm:spPr/>
      <dgm:t>
        <a:bodyPr/>
        <a:lstStyle/>
        <a:p>
          <a:r>
            <a:rPr lang="en-US"/>
            <a:t>Renders to native mobile apps</a:t>
          </a:r>
        </a:p>
      </dgm:t>
    </dgm:pt>
    <dgm:pt modelId="{9B5EE35F-A7C4-401F-BE07-78D2D03C7203}" type="parTrans" cxnId="{E15C5CA2-D87B-4FED-8A27-21F9A701B01D}">
      <dgm:prSet/>
      <dgm:spPr/>
      <dgm:t>
        <a:bodyPr/>
        <a:lstStyle/>
        <a:p>
          <a:endParaRPr lang="en-US"/>
        </a:p>
      </dgm:t>
    </dgm:pt>
    <dgm:pt modelId="{D6FFCC0F-9C60-4888-9F7D-AFA3EC00DA58}" type="sibTrans" cxnId="{E15C5CA2-D87B-4FED-8A27-21F9A701B01D}">
      <dgm:prSet/>
      <dgm:spPr/>
      <dgm:t>
        <a:bodyPr/>
        <a:lstStyle/>
        <a:p>
          <a:endParaRPr lang="en-US"/>
        </a:p>
      </dgm:t>
    </dgm:pt>
    <dgm:pt modelId="{D6DBEFE7-E327-4360-A1EC-ADD916389422}">
      <dgm:prSet/>
      <dgm:spPr/>
      <dgm:t>
        <a:bodyPr/>
        <a:lstStyle/>
        <a:p>
          <a:r>
            <a:rPr lang="en-US"/>
            <a:t>ReactDOM/server</a:t>
          </a:r>
        </a:p>
      </dgm:t>
    </dgm:pt>
    <dgm:pt modelId="{A67EE1EE-F60A-4BD4-A68E-58E0CAF27476}" type="parTrans" cxnId="{AF60E2DC-701B-4DB5-BEE3-D192DF543F92}">
      <dgm:prSet/>
      <dgm:spPr/>
      <dgm:t>
        <a:bodyPr/>
        <a:lstStyle/>
        <a:p>
          <a:endParaRPr lang="en-US"/>
        </a:p>
      </dgm:t>
    </dgm:pt>
    <dgm:pt modelId="{D8B8EB1A-4145-4771-BFE4-E3C795776F89}" type="sibTrans" cxnId="{AF60E2DC-701B-4DB5-BEE3-D192DF543F92}">
      <dgm:prSet/>
      <dgm:spPr/>
      <dgm:t>
        <a:bodyPr/>
        <a:lstStyle/>
        <a:p>
          <a:endParaRPr lang="en-US"/>
        </a:p>
      </dgm:t>
    </dgm:pt>
    <dgm:pt modelId="{61D9C35D-79BD-4FF4-85FB-12959C92DCE9}">
      <dgm:prSet/>
      <dgm:spPr/>
      <dgm:t>
        <a:bodyPr/>
        <a:lstStyle/>
        <a:p>
          <a:r>
            <a:rPr lang="en-US" dirty="0"/>
            <a:t>Renders to static HTML</a:t>
          </a:r>
        </a:p>
      </dgm:t>
    </dgm:pt>
    <dgm:pt modelId="{14094A3A-B064-4569-96F7-F8F6D184A927}" type="parTrans" cxnId="{FBEE6E34-F808-4EC3-9E34-C221FA79DA92}">
      <dgm:prSet/>
      <dgm:spPr/>
      <dgm:t>
        <a:bodyPr/>
        <a:lstStyle/>
        <a:p>
          <a:endParaRPr lang="en-US"/>
        </a:p>
      </dgm:t>
    </dgm:pt>
    <dgm:pt modelId="{1A8C0AB4-D8DD-4920-B1E5-54C40242F2A6}" type="sibTrans" cxnId="{FBEE6E34-F808-4EC3-9E34-C221FA79DA92}">
      <dgm:prSet/>
      <dgm:spPr/>
      <dgm:t>
        <a:bodyPr/>
        <a:lstStyle/>
        <a:p>
          <a:endParaRPr lang="en-US"/>
        </a:p>
      </dgm:t>
    </dgm:pt>
    <dgm:pt modelId="{EBF2E16C-7DE2-45CE-8603-6F60C8A588AA}">
      <dgm:prSet/>
      <dgm:spPr/>
      <dgm:t>
        <a:bodyPr/>
        <a:lstStyle/>
        <a:p>
          <a:r>
            <a:rPr lang="en-US"/>
            <a:t>React Konsul</a:t>
          </a:r>
        </a:p>
      </dgm:t>
    </dgm:pt>
    <dgm:pt modelId="{5638C8FB-43F6-42FE-B6A6-EFDCBCA816DF}" type="parTrans" cxnId="{CDBA36D5-FE5B-4A71-808E-B1CB87822E44}">
      <dgm:prSet/>
      <dgm:spPr/>
      <dgm:t>
        <a:bodyPr/>
        <a:lstStyle/>
        <a:p>
          <a:endParaRPr lang="en-US"/>
        </a:p>
      </dgm:t>
    </dgm:pt>
    <dgm:pt modelId="{3AB74609-CCC2-43D3-BFEB-4F5E5A5ADEF5}" type="sibTrans" cxnId="{CDBA36D5-FE5B-4A71-808E-B1CB87822E44}">
      <dgm:prSet/>
      <dgm:spPr/>
      <dgm:t>
        <a:bodyPr/>
        <a:lstStyle/>
        <a:p>
          <a:endParaRPr lang="en-US"/>
        </a:p>
      </dgm:t>
    </dgm:pt>
    <dgm:pt modelId="{2BFC225F-7AAF-477A-920E-E83B7701C33E}">
      <dgm:prSet/>
      <dgm:spPr/>
      <dgm:t>
        <a:bodyPr/>
        <a:lstStyle/>
        <a:p>
          <a:r>
            <a:rPr lang="en-US"/>
            <a:t>Renders to the browser console</a:t>
          </a:r>
        </a:p>
      </dgm:t>
    </dgm:pt>
    <dgm:pt modelId="{AED0AEAA-B3D1-4AF3-B2EF-306892BBB6A4}" type="parTrans" cxnId="{ABD1397B-3D25-4554-82CC-368EF8E9D23C}">
      <dgm:prSet/>
      <dgm:spPr/>
      <dgm:t>
        <a:bodyPr/>
        <a:lstStyle/>
        <a:p>
          <a:endParaRPr lang="en-US"/>
        </a:p>
      </dgm:t>
    </dgm:pt>
    <dgm:pt modelId="{79C25548-611C-4F97-8821-236816C6DCF3}" type="sibTrans" cxnId="{ABD1397B-3D25-4554-82CC-368EF8E9D23C}">
      <dgm:prSet/>
      <dgm:spPr/>
      <dgm:t>
        <a:bodyPr/>
        <a:lstStyle/>
        <a:p>
          <a:endParaRPr lang="en-US"/>
        </a:p>
      </dgm:t>
    </dgm:pt>
    <dgm:pt modelId="{E1461DC6-0839-477F-8165-08C5BCF87265}">
      <dgm:prSet/>
      <dgm:spPr/>
      <dgm:t>
        <a:bodyPr/>
        <a:lstStyle/>
        <a:p>
          <a:r>
            <a:rPr lang="en-US"/>
            <a:t>react-pdf</a:t>
          </a:r>
        </a:p>
      </dgm:t>
    </dgm:pt>
    <dgm:pt modelId="{82172E67-9059-4E65-BC03-C70149B6E71C}" type="parTrans" cxnId="{23890C1E-F0AC-4F96-BC81-29E63E6D6B24}">
      <dgm:prSet/>
      <dgm:spPr/>
      <dgm:t>
        <a:bodyPr/>
        <a:lstStyle/>
        <a:p>
          <a:endParaRPr lang="en-US"/>
        </a:p>
      </dgm:t>
    </dgm:pt>
    <dgm:pt modelId="{3101C2D9-E3CA-4D2B-86CC-CB553B0B6C29}" type="sibTrans" cxnId="{23890C1E-F0AC-4F96-BC81-29E63E6D6B24}">
      <dgm:prSet/>
      <dgm:spPr/>
      <dgm:t>
        <a:bodyPr/>
        <a:lstStyle/>
        <a:p>
          <a:endParaRPr lang="en-US"/>
        </a:p>
      </dgm:t>
    </dgm:pt>
    <dgm:pt modelId="{FF54A873-5C5B-46DA-A61A-5259033BBC7B}">
      <dgm:prSet/>
      <dgm:spPr/>
      <dgm:t>
        <a:bodyPr/>
        <a:lstStyle/>
        <a:p>
          <a:r>
            <a:rPr lang="en-US"/>
            <a:t>Renders to PDF</a:t>
          </a:r>
        </a:p>
      </dgm:t>
    </dgm:pt>
    <dgm:pt modelId="{B6D7AD7D-E5C8-419B-B9C8-A4B8C16E238B}" type="parTrans" cxnId="{A066C842-D815-4030-9D94-B907BC3DFE38}">
      <dgm:prSet/>
      <dgm:spPr/>
      <dgm:t>
        <a:bodyPr/>
        <a:lstStyle/>
        <a:p>
          <a:endParaRPr lang="en-US"/>
        </a:p>
      </dgm:t>
    </dgm:pt>
    <dgm:pt modelId="{920F2779-2039-4B8E-9112-55C23A82D618}" type="sibTrans" cxnId="{A066C842-D815-4030-9D94-B907BC3DFE38}">
      <dgm:prSet/>
      <dgm:spPr/>
      <dgm:t>
        <a:bodyPr/>
        <a:lstStyle/>
        <a:p>
          <a:endParaRPr lang="en-US"/>
        </a:p>
      </dgm:t>
    </dgm:pt>
    <dgm:pt modelId="{C364DD41-F59A-1E47-AEBE-5AB6CCE107EF}" type="pres">
      <dgm:prSet presAssocID="{E2AB467A-0AE2-4A3D-9B91-58E1E0FA8445}" presName="Name0" presStyleCnt="0">
        <dgm:presLayoutVars>
          <dgm:dir/>
          <dgm:animLvl val="lvl"/>
          <dgm:resizeHandles val="exact"/>
        </dgm:presLayoutVars>
      </dgm:prSet>
      <dgm:spPr/>
    </dgm:pt>
    <dgm:pt modelId="{0988FF6A-CEDB-EF4E-A55E-702B60A32319}" type="pres">
      <dgm:prSet presAssocID="{25BA22DC-8BE8-451F-B6B6-869CFB4F84E8}" presName="linNode" presStyleCnt="0"/>
      <dgm:spPr/>
    </dgm:pt>
    <dgm:pt modelId="{7D2D005C-6459-7F41-BD31-82333F9037CA}" type="pres">
      <dgm:prSet presAssocID="{25BA22DC-8BE8-451F-B6B6-869CFB4F84E8}" presName="parentText" presStyleLbl="node1" presStyleIdx="0" presStyleCnt="4">
        <dgm:presLayoutVars>
          <dgm:chMax val="1"/>
          <dgm:bulletEnabled val="1"/>
        </dgm:presLayoutVars>
      </dgm:prSet>
      <dgm:spPr/>
    </dgm:pt>
    <dgm:pt modelId="{6C32DD0E-2770-4442-A370-6B37BA955122}" type="pres">
      <dgm:prSet presAssocID="{25BA22DC-8BE8-451F-B6B6-869CFB4F84E8}" presName="descendantText" presStyleLbl="alignAccFollowNode1" presStyleIdx="0" presStyleCnt="4">
        <dgm:presLayoutVars>
          <dgm:bulletEnabled val="1"/>
        </dgm:presLayoutVars>
      </dgm:prSet>
      <dgm:spPr/>
    </dgm:pt>
    <dgm:pt modelId="{150EB449-78B0-2642-B65A-DC5A1F7D42AE}" type="pres">
      <dgm:prSet presAssocID="{46B6B1B1-B8D2-44E2-A0C2-4BBFA1518211}" presName="sp" presStyleCnt="0"/>
      <dgm:spPr/>
    </dgm:pt>
    <dgm:pt modelId="{AB41775C-689F-0441-A450-79AD617928AE}" type="pres">
      <dgm:prSet presAssocID="{D6DBEFE7-E327-4360-A1EC-ADD916389422}" presName="linNode" presStyleCnt="0"/>
      <dgm:spPr/>
    </dgm:pt>
    <dgm:pt modelId="{17C1DB9C-A53E-F14B-A6CA-DE6723E588E2}" type="pres">
      <dgm:prSet presAssocID="{D6DBEFE7-E327-4360-A1EC-ADD916389422}" presName="parentText" presStyleLbl="node1" presStyleIdx="1" presStyleCnt="4">
        <dgm:presLayoutVars>
          <dgm:chMax val="1"/>
          <dgm:bulletEnabled val="1"/>
        </dgm:presLayoutVars>
      </dgm:prSet>
      <dgm:spPr/>
    </dgm:pt>
    <dgm:pt modelId="{40C95A48-EB95-9B41-9115-5F6CE85615C9}" type="pres">
      <dgm:prSet presAssocID="{D6DBEFE7-E327-4360-A1EC-ADD916389422}" presName="descendantText" presStyleLbl="alignAccFollowNode1" presStyleIdx="1" presStyleCnt="4">
        <dgm:presLayoutVars>
          <dgm:bulletEnabled val="1"/>
        </dgm:presLayoutVars>
      </dgm:prSet>
      <dgm:spPr/>
    </dgm:pt>
    <dgm:pt modelId="{8B9D7B8E-68F7-0248-B086-9F69ED9B0DBB}" type="pres">
      <dgm:prSet presAssocID="{D8B8EB1A-4145-4771-BFE4-E3C795776F89}" presName="sp" presStyleCnt="0"/>
      <dgm:spPr/>
    </dgm:pt>
    <dgm:pt modelId="{1F16BEC2-B17D-2143-9CAB-9230029B40BB}" type="pres">
      <dgm:prSet presAssocID="{EBF2E16C-7DE2-45CE-8603-6F60C8A588AA}" presName="linNode" presStyleCnt="0"/>
      <dgm:spPr/>
    </dgm:pt>
    <dgm:pt modelId="{35DF377E-8B2E-2846-BE02-28B4B1DF771B}" type="pres">
      <dgm:prSet presAssocID="{EBF2E16C-7DE2-45CE-8603-6F60C8A588AA}" presName="parentText" presStyleLbl="node1" presStyleIdx="2" presStyleCnt="4">
        <dgm:presLayoutVars>
          <dgm:chMax val="1"/>
          <dgm:bulletEnabled val="1"/>
        </dgm:presLayoutVars>
      </dgm:prSet>
      <dgm:spPr/>
    </dgm:pt>
    <dgm:pt modelId="{39086DF4-AFAB-8F4F-9526-25CD6D81C198}" type="pres">
      <dgm:prSet presAssocID="{EBF2E16C-7DE2-45CE-8603-6F60C8A588AA}" presName="descendantText" presStyleLbl="alignAccFollowNode1" presStyleIdx="2" presStyleCnt="4">
        <dgm:presLayoutVars>
          <dgm:bulletEnabled val="1"/>
        </dgm:presLayoutVars>
      </dgm:prSet>
      <dgm:spPr/>
    </dgm:pt>
    <dgm:pt modelId="{DB7B87C7-2B6A-2F41-B32C-4FBE397FBFC7}" type="pres">
      <dgm:prSet presAssocID="{3AB74609-CCC2-43D3-BFEB-4F5E5A5ADEF5}" presName="sp" presStyleCnt="0"/>
      <dgm:spPr/>
    </dgm:pt>
    <dgm:pt modelId="{4A8A4C76-21FE-B946-A417-2AEB2FD14962}" type="pres">
      <dgm:prSet presAssocID="{E1461DC6-0839-477F-8165-08C5BCF87265}" presName="linNode" presStyleCnt="0"/>
      <dgm:spPr/>
    </dgm:pt>
    <dgm:pt modelId="{17541745-28F2-774C-AE13-958D1F7983A8}" type="pres">
      <dgm:prSet presAssocID="{E1461DC6-0839-477F-8165-08C5BCF87265}" presName="parentText" presStyleLbl="node1" presStyleIdx="3" presStyleCnt="4">
        <dgm:presLayoutVars>
          <dgm:chMax val="1"/>
          <dgm:bulletEnabled val="1"/>
        </dgm:presLayoutVars>
      </dgm:prSet>
      <dgm:spPr/>
    </dgm:pt>
    <dgm:pt modelId="{94F3F361-8C9B-7849-9306-0C4D5E32D9FF}" type="pres">
      <dgm:prSet presAssocID="{E1461DC6-0839-477F-8165-08C5BCF87265}" presName="descendantText" presStyleLbl="alignAccFollowNode1" presStyleIdx="3" presStyleCnt="4">
        <dgm:presLayoutVars>
          <dgm:bulletEnabled val="1"/>
        </dgm:presLayoutVars>
      </dgm:prSet>
      <dgm:spPr/>
    </dgm:pt>
  </dgm:ptLst>
  <dgm:cxnLst>
    <dgm:cxn modelId="{23890C1E-F0AC-4F96-BC81-29E63E6D6B24}" srcId="{E2AB467A-0AE2-4A3D-9B91-58E1E0FA8445}" destId="{E1461DC6-0839-477F-8165-08C5BCF87265}" srcOrd="3" destOrd="0" parTransId="{82172E67-9059-4E65-BC03-C70149B6E71C}" sibTransId="{3101C2D9-E3CA-4D2B-86CC-CB553B0B6C29}"/>
    <dgm:cxn modelId="{5E4EA11F-E9C3-1048-89BB-8E3E2BFB49C4}" type="presOf" srcId="{EBF2E16C-7DE2-45CE-8603-6F60C8A588AA}" destId="{35DF377E-8B2E-2846-BE02-28B4B1DF771B}" srcOrd="0" destOrd="0" presId="urn:microsoft.com/office/officeart/2005/8/layout/vList5"/>
    <dgm:cxn modelId="{14FAB52D-762B-2E4B-B15F-3210E0A78895}" type="presOf" srcId="{D6DBEFE7-E327-4360-A1EC-ADD916389422}" destId="{17C1DB9C-A53E-F14B-A6CA-DE6723E588E2}" srcOrd="0" destOrd="0" presId="urn:microsoft.com/office/officeart/2005/8/layout/vList5"/>
    <dgm:cxn modelId="{FBEE6E34-F808-4EC3-9E34-C221FA79DA92}" srcId="{D6DBEFE7-E327-4360-A1EC-ADD916389422}" destId="{61D9C35D-79BD-4FF4-85FB-12959C92DCE9}" srcOrd="0" destOrd="0" parTransId="{14094A3A-B064-4569-96F7-F8F6D184A927}" sibTransId="{1A8C0AB4-D8DD-4920-B1E5-54C40242F2A6}"/>
    <dgm:cxn modelId="{A066C842-D815-4030-9D94-B907BC3DFE38}" srcId="{E1461DC6-0839-477F-8165-08C5BCF87265}" destId="{FF54A873-5C5B-46DA-A61A-5259033BBC7B}" srcOrd="0" destOrd="0" parTransId="{B6D7AD7D-E5C8-419B-B9C8-A4B8C16E238B}" sibTransId="{920F2779-2039-4B8E-9112-55C23A82D618}"/>
    <dgm:cxn modelId="{D237585A-66F9-874B-B858-33527458A074}" type="presOf" srcId="{61D9C35D-79BD-4FF4-85FB-12959C92DCE9}" destId="{40C95A48-EB95-9B41-9115-5F6CE85615C9}" srcOrd="0" destOrd="0" presId="urn:microsoft.com/office/officeart/2005/8/layout/vList5"/>
    <dgm:cxn modelId="{6184866F-5261-BE46-A797-45AEA8804A9C}" type="presOf" srcId="{25BA22DC-8BE8-451F-B6B6-869CFB4F84E8}" destId="{7D2D005C-6459-7F41-BD31-82333F9037CA}" srcOrd="0" destOrd="0" presId="urn:microsoft.com/office/officeart/2005/8/layout/vList5"/>
    <dgm:cxn modelId="{ABD1397B-3D25-4554-82CC-368EF8E9D23C}" srcId="{EBF2E16C-7DE2-45CE-8603-6F60C8A588AA}" destId="{2BFC225F-7AAF-477A-920E-E83B7701C33E}" srcOrd="0" destOrd="0" parTransId="{AED0AEAA-B3D1-4AF3-B2EF-306892BBB6A4}" sibTransId="{79C25548-611C-4F97-8821-236816C6DCF3}"/>
    <dgm:cxn modelId="{6455447F-28B1-1941-981E-C0D6655FEF66}" type="presOf" srcId="{26CFDD40-034B-465B-BB4B-10ECBE6DCF35}" destId="{6C32DD0E-2770-4442-A370-6B37BA955122}" srcOrd="0" destOrd="0" presId="urn:microsoft.com/office/officeart/2005/8/layout/vList5"/>
    <dgm:cxn modelId="{6DAA188C-2120-B14B-B78D-94DF35EBDEDC}" type="presOf" srcId="{FF54A873-5C5B-46DA-A61A-5259033BBC7B}" destId="{94F3F361-8C9B-7849-9306-0C4D5E32D9FF}" srcOrd="0" destOrd="0" presId="urn:microsoft.com/office/officeart/2005/8/layout/vList5"/>
    <dgm:cxn modelId="{E15C5CA2-D87B-4FED-8A27-21F9A701B01D}" srcId="{25BA22DC-8BE8-451F-B6B6-869CFB4F84E8}" destId="{26CFDD40-034B-465B-BB4B-10ECBE6DCF35}" srcOrd="0" destOrd="0" parTransId="{9B5EE35F-A7C4-401F-BE07-78D2D03C7203}" sibTransId="{D6FFCC0F-9C60-4888-9F7D-AFA3EC00DA58}"/>
    <dgm:cxn modelId="{421567A9-334A-0546-972E-C894CFE33981}" type="presOf" srcId="{2BFC225F-7AAF-477A-920E-E83B7701C33E}" destId="{39086DF4-AFAB-8F4F-9526-25CD6D81C198}" srcOrd="0" destOrd="0" presId="urn:microsoft.com/office/officeart/2005/8/layout/vList5"/>
    <dgm:cxn modelId="{2194A3BB-EBD8-CA47-9A9A-CDA6BA064EA0}" type="presOf" srcId="{E1461DC6-0839-477F-8165-08C5BCF87265}" destId="{17541745-28F2-774C-AE13-958D1F7983A8}" srcOrd="0" destOrd="0" presId="urn:microsoft.com/office/officeart/2005/8/layout/vList5"/>
    <dgm:cxn modelId="{A3BE8ACF-2397-1D4B-9839-AC7085647367}" type="presOf" srcId="{E2AB467A-0AE2-4A3D-9B91-58E1E0FA8445}" destId="{C364DD41-F59A-1E47-AEBE-5AB6CCE107EF}" srcOrd="0" destOrd="0" presId="urn:microsoft.com/office/officeart/2005/8/layout/vList5"/>
    <dgm:cxn modelId="{CDBA36D5-FE5B-4A71-808E-B1CB87822E44}" srcId="{E2AB467A-0AE2-4A3D-9B91-58E1E0FA8445}" destId="{EBF2E16C-7DE2-45CE-8603-6F60C8A588AA}" srcOrd="2" destOrd="0" parTransId="{5638C8FB-43F6-42FE-B6A6-EFDCBCA816DF}" sibTransId="{3AB74609-CCC2-43D3-BFEB-4F5E5A5ADEF5}"/>
    <dgm:cxn modelId="{AF60E2DC-701B-4DB5-BEE3-D192DF543F92}" srcId="{E2AB467A-0AE2-4A3D-9B91-58E1E0FA8445}" destId="{D6DBEFE7-E327-4360-A1EC-ADD916389422}" srcOrd="1" destOrd="0" parTransId="{A67EE1EE-F60A-4BD4-A68E-58E0CAF27476}" sibTransId="{D8B8EB1A-4145-4771-BFE4-E3C795776F89}"/>
    <dgm:cxn modelId="{43893AFB-20A8-4870-AB69-FF0EEC78A21E}" srcId="{E2AB467A-0AE2-4A3D-9B91-58E1E0FA8445}" destId="{25BA22DC-8BE8-451F-B6B6-869CFB4F84E8}" srcOrd="0" destOrd="0" parTransId="{528B64F5-B4AD-4030-BC4D-273E01F94A50}" sibTransId="{46B6B1B1-B8D2-44E2-A0C2-4BBFA1518211}"/>
    <dgm:cxn modelId="{424D0DF8-0E83-3B46-9CEE-E60C330FAECF}" type="presParOf" srcId="{C364DD41-F59A-1E47-AEBE-5AB6CCE107EF}" destId="{0988FF6A-CEDB-EF4E-A55E-702B60A32319}" srcOrd="0" destOrd="0" presId="urn:microsoft.com/office/officeart/2005/8/layout/vList5"/>
    <dgm:cxn modelId="{2F989F1A-308C-D14F-BE06-1B2A330F4B50}" type="presParOf" srcId="{0988FF6A-CEDB-EF4E-A55E-702B60A32319}" destId="{7D2D005C-6459-7F41-BD31-82333F9037CA}" srcOrd="0" destOrd="0" presId="urn:microsoft.com/office/officeart/2005/8/layout/vList5"/>
    <dgm:cxn modelId="{C67DDD99-9F9D-364C-873F-6D680F880EEB}" type="presParOf" srcId="{0988FF6A-CEDB-EF4E-A55E-702B60A32319}" destId="{6C32DD0E-2770-4442-A370-6B37BA955122}" srcOrd="1" destOrd="0" presId="urn:microsoft.com/office/officeart/2005/8/layout/vList5"/>
    <dgm:cxn modelId="{2D95C964-C033-C34A-A4AA-F6C8117A2D6C}" type="presParOf" srcId="{C364DD41-F59A-1E47-AEBE-5AB6CCE107EF}" destId="{150EB449-78B0-2642-B65A-DC5A1F7D42AE}" srcOrd="1" destOrd="0" presId="urn:microsoft.com/office/officeart/2005/8/layout/vList5"/>
    <dgm:cxn modelId="{962831D0-3CFA-D34C-B92A-3EE3FE228A88}" type="presParOf" srcId="{C364DD41-F59A-1E47-AEBE-5AB6CCE107EF}" destId="{AB41775C-689F-0441-A450-79AD617928AE}" srcOrd="2" destOrd="0" presId="urn:microsoft.com/office/officeart/2005/8/layout/vList5"/>
    <dgm:cxn modelId="{6D284922-6D8F-A64C-9093-AF80EF516657}" type="presParOf" srcId="{AB41775C-689F-0441-A450-79AD617928AE}" destId="{17C1DB9C-A53E-F14B-A6CA-DE6723E588E2}" srcOrd="0" destOrd="0" presId="urn:microsoft.com/office/officeart/2005/8/layout/vList5"/>
    <dgm:cxn modelId="{60AE3447-FD00-574E-A2F1-41DB63AE12F4}" type="presParOf" srcId="{AB41775C-689F-0441-A450-79AD617928AE}" destId="{40C95A48-EB95-9B41-9115-5F6CE85615C9}" srcOrd="1" destOrd="0" presId="urn:microsoft.com/office/officeart/2005/8/layout/vList5"/>
    <dgm:cxn modelId="{F576EC88-6754-A440-BE0F-8BD8857C7190}" type="presParOf" srcId="{C364DD41-F59A-1E47-AEBE-5AB6CCE107EF}" destId="{8B9D7B8E-68F7-0248-B086-9F69ED9B0DBB}" srcOrd="3" destOrd="0" presId="urn:microsoft.com/office/officeart/2005/8/layout/vList5"/>
    <dgm:cxn modelId="{19366B4B-987C-0F45-910D-8A204B24B320}" type="presParOf" srcId="{C364DD41-F59A-1E47-AEBE-5AB6CCE107EF}" destId="{1F16BEC2-B17D-2143-9CAB-9230029B40BB}" srcOrd="4" destOrd="0" presId="urn:microsoft.com/office/officeart/2005/8/layout/vList5"/>
    <dgm:cxn modelId="{3767CCB9-90B7-2741-80BC-6AB6FD1432E4}" type="presParOf" srcId="{1F16BEC2-B17D-2143-9CAB-9230029B40BB}" destId="{35DF377E-8B2E-2846-BE02-28B4B1DF771B}" srcOrd="0" destOrd="0" presId="urn:microsoft.com/office/officeart/2005/8/layout/vList5"/>
    <dgm:cxn modelId="{724C6132-4C18-554C-81AD-B0C31E89F3DC}" type="presParOf" srcId="{1F16BEC2-B17D-2143-9CAB-9230029B40BB}" destId="{39086DF4-AFAB-8F4F-9526-25CD6D81C198}" srcOrd="1" destOrd="0" presId="urn:microsoft.com/office/officeart/2005/8/layout/vList5"/>
    <dgm:cxn modelId="{6E37ECE6-98A2-3840-B458-C6E3C9291A8C}" type="presParOf" srcId="{C364DD41-F59A-1E47-AEBE-5AB6CCE107EF}" destId="{DB7B87C7-2B6A-2F41-B32C-4FBE397FBFC7}" srcOrd="5" destOrd="0" presId="urn:microsoft.com/office/officeart/2005/8/layout/vList5"/>
    <dgm:cxn modelId="{EE79190A-AF43-554C-8D2B-6E764099BCF8}" type="presParOf" srcId="{C364DD41-F59A-1E47-AEBE-5AB6CCE107EF}" destId="{4A8A4C76-21FE-B946-A417-2AEB2FD14962}" srcOrd="6" destOrd="0" presId="urn:microsoft.com/office/officeart/2005/8/layout/vList5"/>
    <dgm:cxn modelId="{DC21BE61-23EA-2F41-8BBB-2A21D4BFD331}" type="presParOf" srcId="{4A8A4C76-21FE-B946-A417-2AEB2FD14962}" destId="{17541745-28F2-774C-AE13-958D1F7983A8}" srcOrd="0" destOrd="0" presId="urn:microsoft.com/office/officeart/2005/8/layout/vList5"/>
    <dgm:cxn modelId="{405C03BF-CDBA-D649-B8BE-A8EA3CB5766E}" type="presParOf" srcId="{4A8A4C76-21FE-B946-A417-2AEB2FD14962}" destId="{94F3F361-8C9B-7849-9306-0C4D5E32D9F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a:solidFill>
          <a:schemeClr val="accent2">
            <a:hueOff val="0"/>
            <a:satOff val="0"/>
            <a:lumOff val="0"/>
          </a:schemeClr>
        </a:solidFill>
      </dgm:spPr>
      <dgm:t>
        <a:bodyPr/>
        <a:lstStyle/>
        <a:p>
          <a:r>
            <a:rPr lang="en-US" b="1" dirty="0">
              <a:solidFill>
                <a:schemeClr val="accent4">
                  <a:lumMod val="60000"/>
                  <a:lumOff val="40000"/>
                </a:schemeClr>
              </a:solidFill>
            </a:rPr>
            <a:t>Step 1: Break The UI Into A Component Hierarchy</a:t>
          </a:r>
          <a:endParaRPr lang="en-US" dirty="0">
            <a:solidFill>
              <a:schemeClr val="accent4">
                <a:lumMod val="60000"/>
                <a:lumOff val="40000"/>
              </a:schemeClr>
            </a:solidFill>
          </a:endParaRPr>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t>Step 2: Build A Static Version in React</a:t>
          </a:r>
          <a:endParaRPr lang="en-US" dirty="0"/>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a:t>Step 3: Identify The Minimal (but complete) Representation Of UI State</a:t>
          </a:r>
          <a:endParaRPr lang="en-US"/>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a:t>Step 4: Identify Where Your State Should Live</a:t>
          </a:r>
          <a:endParaRPr lang="en-US"/>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a:t>Step 5: Add Inverse Data Flow</a:t>
          </a:r>
          <a:endParaRPr lang="en-US"/>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dgm:t>
        <a:bodyPr/>
        <a:lstStyle/>
        <a:p>
          <a:r>
            <a:rPr lang="en-US" b="1"/>
            <a:t>Step 1: Break The UI Into A Component Hierarchy</a:t>
          </a:r>
          <a:endParaRPr lang="en-US"/>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solidFill>
                <a:schemeClr val="accent4">
                  <a:lumMod val="60000"/>
                  <a:lumOff val="40000"/>
                </a:schemeClr>
              </a:solidFill>
            </a:rPr>
            <a:t>Step 2: Build A Static Version in React</a:t>
          </a:r>
          <a:endParaRPr lang="en-US" dirty="0">
            <a:solidFill>
              <a:schemeClr val="accent4">
                <a:lumMod val="60000"/>
                <a:lumOff val="40000"/>
              </a:schemeClr>
            </a:solidFill>
          </a:endParaRPr>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a:t>Step 3: Identify The Minimal (but complete) Representation Of UI State</a:t>
          </a:r>
          <a:endParaRPr lang="en-US"/>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a:t>Step 4: Identify Where Your State Should Live</a:t>
          </a:r>
          <a:endParaRPr lang="en-US"/>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a:t>Step 5: Add Inverse Data Flow</a:t>
          </a:r>
          <a:endParaRPr lang="en-US"/>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78AFDB0-6CB3-484F-A480-AC153A3A41F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3F9A2B4-B217-4772-AD5C-22563A9BA74F}">
      <dgm:prSet custT="1"/>
      <dgm:spPr/>
      <dgm:t>
        <a:bodyPr/>
        <a:lstStyle/>
        <a:p>
          <a:pPr>
            <a:lnSpc>
              <a:spcPct val="100000"/>
            </a:lnSpc>
          </a:pPr>
          <a:r>
            <a:rPr lang="en-US" sz="1600" dirty="0"/>
            <a:t>Render the UI with no interactivity</a:t>
          </a:r>
        </a:p>
      </dgm:t>
    </dgm:pt>
    <dgm:pt modelId="{A908D510-8C12-44C5-9AB6-01F1752BDB9C}" type="parTrans" cxnId="{8E2D1F8D-7591-4A54-B067-BF298E802F18}">
      <dgm:prSet/>
      <dgm:spPr/>
      <dgm:t>
        <a:bodyPr/>
        <a:lstStyle/>
        <a:p>
          <a:endParaRPr lang="en-US"/>
        </a:p>
      </dgm:t>
    </dgm:pt>
    <dgm:pt modelId="{8272C2A9-89A0-4B65-BCBF-B9970AAEE885}" type="sibTrans" cxnId="{8E2D1F8D-7591-4A54-B067-BF298E802F18}">
      <dgm:prSet/>
      <dgm:spPr/>
      <dgm:t>
        <a:bodyPr/>
        <a:lstStyle/>
        <a:p>
          <a:endParaRPr lang="en-US"/>
        </a:p>
      </dgm:t>
    </dgm:pt>
    <dgm:pt modelId="{5CD10A4D-7633-4D94-8A1D-064BDEF506EC}">
      <dgm:prSet custT="1"/>
      <dgm:spPr/>
      <dgm:t>
        <a:bodyPr/>
        <a:lstStyle/>
        <a:p>
          <a:pPr>
            <a:lnSpc>
              <a:spcPct val="100000"/>
            </a:lnSpc>
          </a:pPr>
          <a:r>
            <a:rPr lang="en-US" sz="1400" dirty="0"/>
            <a:t>Create a library of reusable components that render the data model</a:t>
          </a:r>
        </a:p>
      </dgm:t>
    </dgm:pt>
    <dgm:pt modelId="{AB9CC3CA-3F15-4A9F-BDBD-B7DB8B0B1D77}" type="parTrans" cxnId="{CFF3930C-31EF-45E0-8ABC-026C5913BBEF}">
      <dgm:prSet/>
      <dgm:spPr/>
      <dgm:t>
        <a:bodyPr/>
        <a:lstStyle/>
        <a:p>
          <a:endParaRPr lang="en-US"/>
        </a:p>
      </dgm:t>
    </dgm:pt>
    <dgm:pt modelId="{4B95A64F-B6D9-490E-9DD2-BEBD93ED75C4}" type="sibTrans" cxnId="{CFF3930C-31EF-45E0-8ABC-026C5913BBEF}">
      <dgm:prSet/>
      <dgm:spPr/>
      <dgm:t>
        <a:bodyPr/>
        <a:lstStyle/>
        <a:p>
          <a:endParaRPr lang="en-US"/>
        </a:p>
      </dgm:t>
    </dgm:pt>
    <dgm:pt modelId="{045BAB8B-4CBE-47E3-93C9-8F40286765C4}" type="pres">
      <dgm:prSet presAssocID="{B78AFDB0-6CB3-484F-A480-AC153A3A41FE}" presName="root" presStyleCnt="0">
        <dgm:presLayoutVars>
          <dgm:dir/>
          <dgm:resizeHandles val="exact"/>
        </dgm:presLayoutVars>
      </dgm:prSet>
      <dgm:spPr/>
    </dgm:pt>
    <dgm:pt modelId="{62112E80-E39F-4720-BE58-0475ED8F9921}" type="pres">
      <dgm:prSet presAssocID="{33F9A2B4-B217-4772-AD5C-22563A9BA74F}" presName="compNode" presStyleCnt="0"/>
      <dgm:spPr/>
    </dgm:pt>
    <dgm:pt modelId="{16B18E48-6C57-44A8-99F0-5D6FBF102AC8}" type="pres">
      <dgm:prSet presAssocID="{33F9A2B4-B217-4772-AD5C-22563A9BA7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rowser window with solid fill"/>
        </a:ext>
      </dgm:extLst>
    </dgm:pt>
    <dgm:pt modelId="{945E3323-BA95-4436-8592-01C014324E66}" type="pres">
      <dgm:prSet presAssocID="{33F9A2B4-B217-4772-AD5C-22563A9BA74F}" presName="spaceRect" presStyleCnt="0"/>
      <dgm:spPr/>
    </dgm:pt>
    <dgm:pt modelId="{1611CC2E-5529-4D41-B94A-169EC5E7CDEF}" type="pres">
      <dgm:prSet presAssocID="{33F9A2B4-B217-4772-AD5C-22563A9BA74F}" presName="textRect" presStyleLbl="revTx" presStyleIdx="0" presStyleCnt="2">
        <dgm:presLayoutVars>
          <dgm:chMax val="1"/>
          <dgm:chPref val="1"/>
        </dgm:presLayoutVars>
      </dgm:prSet>
      <dgm:spPr/>
    </dgm:pt>
    <dgm:pt modelId="{9345C9B0-DD52-4970-A505-B77B560D3319}" type="pres">
      <dgm:prSet presAssocID="{8272C2A9-89A0-4B65-BCBF-B9970AAEE885}" presName="sibTrans" presStyleCnt="0"/>
      <dgm:spPr/>
    </dgm:pt>
    <dgm:pt modelId="{2E3220E5-4868-4895-A682-B4CCEE5C03F1}" type="pres">
      <dgm:prSet presAssocID="{5CD10A4D-7633-4D94-8A1D-064BDEF506EC}" presName="compNode" presStyleCnt="0"/>
      <dgm:spPr/>
    </dgm:pt>
    <dgm:pt modelId="{4F8F1CC5-23F6-4C0E-AC41-2AAC0595B425}" type="pres">
      <dgm:prSet presAssocID="{5CD10A4D-7633-4D94-8A1D-064BDEF506E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3C2DA0FA-5319-4457-A136-1C1DB4AC91D6}" type="pres">
      <dgm:prSet presAssocID="{5CD10A4D-7633-4D94-8A1D-064BDEF506EC}" presName="spaceRect" presStyleCnt="0"/>
      <dgm:spPr/>
    </dgm:pt>
    <dgm:pt modelId="{8A9B26AD-412D-4A9F-B15D-F15D47BC4BAC}" type="pres">
      <dgm:prSet presAssocID="{5CD10A4D-7633-4D94-8A1D-064BDEF506EC}" presName="textRect" presStyleLbl="revTx" presStyleIdx="1" presStyleCnt="2">
        <dgm:presLayoutVars>
          <dgm:chMax val="1"/>
          <dgm:chPref val="1"/>
        </dgm:presLayoutVars>
      </dgm:prSet>
      <dgm:spPr/>
    </dgm:pt>
  </dgm:ptLst>
  <dgm:cxnLst>
    <dgm:cxn modelId="{58C71205-C2D2-44C1-9072-4F4015D461DA}" type="presOf" srcId="{5CD10A4D-7633-4D94-8A1D-064BDEF506EC}" destId="{8A9B26AD-412D-4A9F-B15D-F15D47BC4BAC}" srcOrd="0" destOrd="0" presId="urn:microsoft.com/office/officeart/2018/2/layout/IconLabelList"/>
    <dgm:cxn modelId="{CFF3930C-31EF-45E0-8ABC-026C5913BBEF}" srcId="{B78AFDB0-6CB3-484F-A480-AC153A3A41FE}" destId="{5CD10A4D-7633-4D94-8A1D-064BDEF506EC}" srcOrd="1" destOrd="0" parTransId="{AB9CC3CA-3F15-4A9F-BDBD-B7DB8B0B1D77}" sibTransId="{4B95A64F-B6D9-490E-9DD2-BEBD93ED75C4}"/>
    <dgm:cxn modelId="{C527AC2C-6404-4324-AEB4-FFE3CF21A118}" type="presOf" srcId="{33F9A2B4-B217-4772-AD5C-22563A9BA74F}" destId="{1611CC2E-5529-4D41-B94A-169EC5E7CDEF}" srcOrd="0" destOrd="0" presId="urn:microsoft.com/office/officeart/2018/2/layout/IconLabelList"/>
    <dgm:cxn modelId="{8E2D1F8D-7591-4A54-B067-BF298E802F18}" srcId="{B78AFDB0-6CB3-484F-A480-AC153A3A41FE}" destId="{33F9A2B4-B217-4772-AD5C-22563A9BA74F}" srcOrd="0" destOrd="0" parTransId="{A908D510-8C12-44C5-9AB6-01F1752BDB9C}" sibTransId="{8272C2A9-89A0-4B65-BCBF-B9970AAEE885}"/>
    <dgm:cxn modelId="{1B14A892-C350-416C-93F4-4AC734C27F7D}" type="presOf" srcId="{B78AFDB0-6CB3-484F-A480-AC153A3A41FE}" destId="{045BAB8B-4CBE-47E3-93C9-8F40286765C4}" srcOrd="0" destOrd="0" presId="urn:microsoft.com/office/officeart/2018/2/layout/IconLabelList"/>
    <dgm:cxn modelId="{90CE9EE0-0948-4391-8364-43EE53C0DFD7}" type="presParOf" srcId="{045BAB8B-4CBE-47E3-93C9-8F40286765C4}" destId="{62112E80-E39F-4720-BE58-0475ED8F9921}" srcOrd="0" destOrd="0" presId="urn:microsoft.com/office/officeart/2018/2/layout/IconLabelList"/>
    <dgm:cxn modelId="{B4AECA20-1F6C-4841-AE52-DB6600576275}" type="presParOf" srcId="{62112E80-E39F-4720-BE58-0475ED8F9921}" destId="{16B18E48-6C57-44A8-99F0-5D6FBF102AC8}" srcOrd="0" destOrd="0" presId="urn:microsoft.com/office/officeart/2018/2/layout/IconLabelList"/>
    <dgm:cxn modelId="{24A1D58B-B1C5-4634-88C2-4343A3243B09}" type="presParOf" srcId="{62112E80-E39F-4720-BE58-0475ED8F9921}" destId="{945E3323-BA95-4436-8592-01C014324E66}" srcOrd="1" destOrd="0" presId="urn:microsoft.com/office/officeart/2018/2/layout/IconLabelList"/>
    <dgm:cxn modelId="{B3200650-B569-4EC1-9419-9FFE9425329C}" type="presParOf" srcId="{62112E80-E39F-4720-BE58-0475ED8F9921}" destId="{1611CC2E-5529-4D41-B94A-169EC5E7CDEF}" srcOrd="2" destOrd="0" presId="urn:microsoft.com/office/officeart/2018/2/layout/IconLabelList"/>
    <dgm:cxn modelId="{DEAB4301-A8E1-484F-A276-36206A0DA19A}" type="presParOf" srcId="{045BAB8B-4CBE-47E3-93C9-8F40286765C4}" destId="{9345C9B0-DD52-4970-A505-B77B560D3319}" srcOrd="1" destOrd="0" presId="urn:microsoft.com/office/officeart/2018/2/layout/IconLabelList"/>
    <dgm:cxn modelId="{E70630AC-9B25-4B5E-B82C-17BFFC3BFC82}" type="presParOf" srcId="{045BAB8B-4CBE-47E3-93C9-8F40286765C4}" destId="{2E3220E5-4868-4895-A682-B4CCEE5C03F1}" srcOrd="2" destOrd="0" presId="urn:microsoft.com/office/officeart/2018/2/layout/IconLabelList"/>
    <dgm:cxn modelId="{233F1AAD-7FCB-4E1E-8331-0918DFF6C8FB}" type="presParOf" srcId="{2E3220E5-4868-4895-A682-B4CCEE5C03F1}" destId="{4F8F1CC5-23F6-4C0E-AC41-2AAC0595B425}" srcOrd="0" destOrd="0" presId="urn:microsoft.com/office/officeart/2018/2/layout/IconLabelList"/>
    <dgm:cxn modelId="{B7B4A01D-BD16-48A6-830D-437DCBBF6ACB}" type="presParOf" srcId="{2E3220E5-4868-4895-A682-B4CCEE5C03F1}" destId="{3C2DA0FA-5319-4457-A136-1C1DB4AC91D6}" srcOrd="1" destOrd="0" presId="urn:microsoft.com/office/officeart/2018/2/layout/IconLabelList"/>
    <dgm:cxn modelId="{31078BC3-4812-452C-ACEF-B9EA5E515256}" type="presParOf" srcId="{2E3220E5-4868-4895-A682-B4CCEE5C03F1}" destId="{8A9B26AD-412D-4A9F-B15D-F15D47BC4BA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dgm:t>
        <a:bodyPr/>
        <a:lstStyle/>
        <a:p>
          <a:r>
            <a:rPr lang="en-US" b="1" dirty="0"/>
            <a:t>Step 1: Break The UI Into A Component Hierarchy</a:t>
          </a:r>
          <a:endParaRPr lang="en-US" dirty="0"/>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t>Step 2: Build A Static Version in React</a:t>
          </a:r>
          <a:endParaRPr lang="en-US" dirty="0"/>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dirty="0">
              <a:solidFill>
                <a:schemeClr val="accent4">
                  <a:lumMod val="60000"/>
                  <a:lumOff val="40000"/>
                </a:schemeClr>
              </a:solidFill>
            </a:rPr>
            <a:t>Step 3: Identify The Minimal (but complete) Representation Of UI State</a:t>
          </a:r>
          <a:endParaRPr lang="en-US" dirty="0">
            <a:solidFill>
              <a:schemeClr val="accent4">
                <a:lumMod val="60000"/>
                <a:lumOff val="40000"/>
              </a:schemeClr>
            </a:solidFill>
          </a:endParaRPr>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a:t>Step 4: Identify Where Your State Should Live</a:t>
          </a:r>
          <a:endParaRPr lang="en-US"/>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a:t>Step 5: Add Inverse Data Flow</a:t>
          </a:r>
          <a:endParaRPr lang="en-US"/>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8E93EB-4B11-48A2-8A54-062CFC966CF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341BEC2-5C74-4C76-AD79-8954EBC250F8}">
      <dgm:prSet/>
      <dgm:spPr/>
      <dgm:t>
        <a:bodyPr/>
        <a:lstStyle/>
        <a:p>
          <a:r>
            <a:rPr lang="en-US"/>
            <a:t>Component-based</a:t>
          </a:r>
        </a:p>
      </dgm:t>
    </dgm:pt>
    <dgm:pt modelId="{B0AD98DA-A10A-4D69-AA0D-AE045F80A08C}" type="parTrans" cxnId="{A0E0CCB3-F3ED-4029-A3A2-20C360944A14}">
      <dgm:prSet/>
      <dgm:spPr/>
      <dgm:t>
        <a:bodyPr/>
        <a:lstStyle/>
        <a:p>
          <a:endParaRPr lang="en-US"/>
        </a:p>
      </dgm:t>
    </dgm:pt>
    <dgm:pt modelId="{ED1099C7-A46D-431A-93E0-494BA5CA4ED5}" type="sibTrans" cxnId="{A0E0CCB3-F3ED-4029-A3A2-20C360944A14}">
      <dgm:prSet/>
      <dgm:spPr/>
      <dgm:t>
        <a:bodyPr/>
        <a:lstStyle/>
        <a:p>
          <a:endParaRPr lang="en-US"/>
        </a:p>
      </dgm:t>
    </dgm:pt>
    <dgm:pt modelId="{D6DA13E6-EE0B-429A-A9AC-B03A9619B632}">
      <dgm:prSet/>
      <dgm:spPr/>
      <dgm:t>
        <a:bodyPr/>
        <a:lstStyle/>
        <a:p>
          <a:r>
            <a:rPr lang="en-US" dirty="0"/>
            <a:t>Library for building user interfaces</a:t>
          </a:r>
        </a:p>
      </dgm:t>
    </dgm:pt>
    <dgm:pt modelId="{E6D24338-80FA-4141-8044-8B9324D10082}" type="parTrans" cxnId="{55BEC852-055E-477D-9273-015F0462A24E}">
      <dgm:prSet/>
      <dgm:spPr/>
      <dgm:t>
        <a:bodyPr/>
        <a:lstStyle/>
        <a:p>
          <a:endParaRPr lang="en-US"/>
        </a:p>
      </dgm:t>
    </dgm:pt>
    <dgm:pt modelId="{5A9AE871-99C7-4F18-A613-7CE93E79AF80}" type="sibTrans" cxnId="{55BEC852-055E-477D-9273-015F0462A24E}">
      <dgm:prSet/>
      <dgm:spPr/>
      <dgm:t>
        <a:bodyPr/>
        <a:lstStyle/>
        <a:p>
          <a:endParaRPr lang="en-US"/>
        </a:p>
      </dgm:t>
    </dgm:pt>
    <dgm:pt modelId="{2EA4E47D-45E4-8247-821D-86016283CA20}" type="pres">
      <dgm:prSet presAssocID="{218E93EB-4B11-48A2-8A54-062CFC966CF4}" presName="linear" presStyleCnt="0">
        <dgm:presLayoutVars>
          <dgm:animLvl val="lvl"/>
          <dgm:resizeHandles val="exact"/>
        </dgm:presLayoutVars>
      </dgm:prSet>
      <dgm:spPr/>
    </dgm:pt>
    <dgm:pt modelId="{E42811CD-C6C2-8246-9A2D-65F949761F3A}" type="pres">
      <dgm:prSet presAssocID="{3341BEC2-5C74-4C76-AD79-8954EBC250F8}" presName="parentText" presStyleLbl="node1" presStyleIdx="0" presStyleCnt="2">
        <dgm:presLayoutVars>
          <dgm:chMax val="0"/>
          <dgm:bulletEnabled val="1"/>
        </dgm:presLayoutVars>
      </dgm:prSet>
      <dgm:spPr/>
    </dgm:pt>
    <dgm:pt modelId="{51B9C08D-B6C7-CA4A-9C6D-AB4821898DF4}" type="pres">
      <dgm:prSet presAssocID="{ED1099C7-A46D-431A-93E0-494BA5CA4ED5}" presName="spacer" presStyleCnt="0"/>
      <dgm:spPr/>
    </dgm:pt>
    <dgm:pt modelId="{929A16C1-C3F8-4549-909E-713B7B901F34}" type="pres">
      <dgm:prSet presAssocID="{D6DA13E6-EE0B-429A-A9AC-B03A9619B632}" presName="parentText" presStyleLbl="node1" presStyleIdx="1" presStyleCnt="2">
        <dgm:presLayoutVars>
          <dgm:chMax val="0"/>
          <dgm:bulletEnabled val="1"/>
        </dgm:presLayoutVars>
      </dgm:prSet>
      <dgm:spPr/>
    </dgm:pt>
  </dgm:ptLst>
  <dgm:cxnLst>
    <dgm:cxn modelId="{E13EC12D-F45D-5142-9495-5FEC7CE6822D}" type="presOf" srcId="{3341BEC2-5C74-4C76-AD79-8954EBC250F8}" destId="{E42811CD-C6C2-8246-9A2D-65F949761F3A}" srcOrd="0" destOrd="0" presId="urn:microsoft.com/office/officeart/2005/8/layout/vList2"/>
    <dgm:cxn modelId="{55BEC852-055E-477D-9273-015F0462A24E}" srcId="{218E93EB-4B11-48A2-8A54-062CFC966CF4}" destId="{D6DA13E6-EE0B-429A-A9AC-B03A9619B632}" srcOrd="1" destOrd="0" parTransId="{E6D24338-80FA-4141-8044-8B9324D10082}" sibTransId="{5A9AE871-99C7-4F18-A613-7CE93E79AF80}"/>
    <dgm:cxn modelId="{7671396D-404C-094C-BD14-ED5BBDC7AFC4}" type="presOf" srcId="{218E93EB-4B11-48A2-8A54-062CFC966CF4}" destId="{2EA4E47D-45E4-8247-821D-86016283CA20}" srcOrd="0" destOrd="0" presId="urn:microsoft.com/office/officeart/2005/8/layout/vList2"/>
    <dgm:cxn modelId="{A0E0CCB3-F3ED-4029-A3A2-20C360944A14}" srcId="{218E93EB-4B11-48A2-8A54-062CFC966CF4}" destId="{3341BEC2-5C74-4C76-AD79-8954EBC250F8}" srcOrd="0" destOrd="0" parTransId="{B0AD98DA-A10A-4D69-AA0D-AE045F80A08C}" sibTransId="{ED1099C7-A46D-431A-93E0-494BA5CA4ED5}"/>
    <dgm:cxn modelId="{B463ACD8-87CC-1743-8BCF-727D38DED008}" type="presOf" srcId="{D6DA13E6-EE0B-429A-A9AC-B03A9619B632}" destId="{929A16C1-C3F8-4549-909E-713B7B901F34}" srcOrd="0" destOrd="0" presId="urn:microsoft.com/office/officeart/2005/8/layout/vList2"/>
    <dgm:cxn modelId="{6B350751-705E-6141-ADCD-C5E4CFAB093F}" type="presParOf" srcId="{2EA4E47D-45E4-8247-821D-86016283CA20}" destId="{E42811CD-C6C2-8246-9A2D-65F949761F3A}" srcOrd="0" destOrd="0" presId="urn:microsoft.com/office/officeart/2005/8/layout/vList2"/>
    <dgm:cxn modelId="{0BF972F4-50AD-0F4B-A8C5-BB87676D1756}" type="presParOf" srcId="{2EA4E47D-45E4-8247-821D-86016283CA20}" destId="{51B9C08D-B6C7-CA4A-9C6D-AB4821898DF4}" srcOrd="1" destOrd="0" presId="urn:microsoft.com/office/officeart/2005/8/layout/vList2"/>
    <dgm:cxn modelId="{8BB5B8EE-49AD-6442-921E-7B684B1BABC2}" type="presParOf" srcId="{2EA4E47D-45E4-8247-821D-86016283CA20}" destId="{929A16C1-C3F8-4549-909E-713B7B901F3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679EA2C-0AC4-4825-9F1C-56ADEE94572C}"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A70A236D-6098-4E18-A3D1-66AD5DF0CEB8}">
      <dgm:prSet/>
      <dgm:spPr/>
      <dgm:t>
        <a:bodyPr/>
        <a:lstStyle/>
        <a:p>
          <a:r>
            <a:rPr lang="en-US"/>
            <a:t>in Class Components</a:t>
          </a:r>
        </a:p>
      </dgm:t>
    </dgm:pt>
    <dgm:pt modelId="{26F9830C-B8D7-4DBA-B724-93F3494C7AD9}" type="parTrans" cxnId="{C2BB388C-20B0-433C-873A-6A92A911CB2B}">
      <dgm:prSet/>
      <dgm:spPr/>
      <dgm:t>
        <a:bodyPr/>
        <a:lstStyle/>
        <a:p>
          <a:endParaRPr lang="en-US"/>
        </a:p>
      </dgm:t>
    </dgm:pt>
    <dgm:pt modelId="{6574964C-83D3-485A-B000-80C46CA448D3}" type="sibTrans" cxnId="{C2BB388C-20B0-433C-873A-6A92A911CB2B}">
      <dgm:prSet/>
      <dgm:spPr/>
      <dgm:t>
        <a:bodyPr/>
        <a:lstStyle/>
        <a:p>
          <a:endParaRPr lang="en-US"/>
        </a:p>
      </dgm:t>
    </dgm:pt>
    <dgm:pt modelId="{9279382D-1BEC-4EFD-A77C-251A00A6DFF0}">
      <dgm:prSet/>
      <dgm:spPr/>
      <dgm:t>
        <a:bodyPr/>
        <a:lstStyle/>
        <a:p>
          <a:r>
            <a:rPr lang="en-US"/>
            <a:t>setState()</a:t>
          </a:r>
        </a:p>
      </dgm:t>
    </dgm:pt>
    <dgm:pt modelId="{E0DB38DA-376E-4947-AF88-21D863FCAD4A}" type="parTrans" cxnId="{BD6C4D6C-90F0-4FDB-9045-B3D7E0E288C4}">
      <dgm:prSet/>
      <dgm:spPr/>
      <dgm:t>
        <a:bodyPr/>
        <a:lstStyle/>
        <a:p>
          <a:endParaRPr lang="en-US"/>
        </a:p>
      </dgm:t>
    </dgm:pt>
    <dgm:pt modelId="{6B4CD012-2C65-4583-B342-9E2557C8352A}" type="sibTrans" cxnId="{BD6C4D6C-90F0-4FDB-9045-B3D7E0E288C4}">
      <dgm:prSet/>
      <dgm:spPr/>
      <dgm:t>
        <a:bodyPr/>
        <a:lstStyle/>
        <a:p>
          <a:endParaRPr lang="en-US"/>
        </a:p>
      </dgm:t>
    </dgm:pt>
    <dgm:pt modelId="{5378EA65-6B35-4569-A8D4-970C048B7EB2}">
      <dgm:prSet/>
      <dgm:spPr/>
      <dgm:t>
        <a:bodyPr/>
        <a:lstStyle/>
        <a:p>
          <a:r>
            <a:rPr lang="en-US"/>
            <a:t>Takes an object and merges the object into the state object.</a:t>
          </a:r>
        </a:p>
      </dgm:t>
    </dgm:pt>
    <dgm:pt modelId="{7EA40C18-4CDE-4D90-BF8D-BE70FCDDA139}" type="parTrans" cxnId="{02D18295-BC6F-444B-A3DF-FE73E6398AE3}">
      <dgm:prSet/>
      <dgm:spPr/>
      <dgm:t>
        <a:bodyPr/>
        <a:lstStyle/>
        <a:p>
          <a:endParaRPr lang="en-US"/>
        </a:p>
      </dgm:t>
    </dgm:pt>
    <dgm:pt modelId="{2EC84BA0-D4EB-4D8A-93A6-D393520D01EA}" type="sibTrans" cxnId="{02D18295-BC6F-444B-A3DF-FE73E6398AE3}">
      <dgm:prSet/>
      <dgm:spPr/>
      <dgm:t>
        <a:bodyPr/>
        <a:lstStyle/>
        <a:p>
          <a:endParaRPr lang="en-US"/>
        </a:p>
      </dgm:t>
    </dgm:pt>
    <dgm:pt modelId="{81C58740-BAE8-49FD-B6A2-96A61529367E}">
      <dgm:prSet/>
      <dgm:spPr/>
      <dgm:t>
        <a:bodyPr/>
        <a:lstStyle/>
        <a:p>
          <a:r>
            <a:rPr lang="en-US"/>
            <a:t>in Function Components</a:t>
          </a:r>
        </a:p>
      </dgm:t>
    </dgm:pt>
    <dgm:pt modelId="{8B033E33-8CC6-4F77-AF47-BE630EA4E418}" type="parTrans" cxnId="{902A85FB-D2CC-4D28-BB7B-6AF46084172D}">
      <dgm:prSet/>
      <dgm:spPr/>
      <dgm:t>
        <a:bodyPr/>
        <a:lstStyle/>
        <a:p>
          <a:endParaRPr lang="en-US"/>
        </a:p>
      </dgm:t>
    </dgm:pt>
    <dgm:pt modelId="{FF13FAE8-2569-43BE-BF98-21CF55F0BBA9}" type="sibTrans" cxnId="{902A85FB-D2CC-4D28-BB7B-6AF46084172D}">
      <dgm:prSet/>
      <dgm:spPr/>
      <dgm:t>
        <a:bodyPr/>
        <a:lstStyle/>
        <a:p>
          <a:endParaRPr lang="en-US"/>
        </a:p>
      </dgm:t>
    </dgm:pt>
    <dgm:pt modelId="{F2BBF7A8-9E14-4370-9997-729546725054}">
      <dgm:prSet/>
      <dgm:spPr/>
      <dgm:t>
        <a:bodyPr/>
        <a:lstStyle/>
        <a:p>
          <a:r>
            <a:rPr lang="en-US"/>
            <a:t>setter function returned by useState</a:t>
          </a:r>
        </a:p>
      </dgm:t>
    </dgm:pt>
    <dgm:pt modelId="{B5194540-BB86-4F9C-A929-95F335B244F1}" type="parTrans" cxnId="{A5E9D285-52D6-4F16-A752-8DFA41C08285}">
      <dgm:prSet/>
      <dgm:spPr/>
      <dgm:t>
        <a:bodyPr/>
        <a:lstStyle/>
        <a:p>
          <a:endParaRPr lang="en-US"/>
        </a:p>
      </dgm:t>
    </dgm:pt>
    <dgm:pt modelId="{54A8C007-5BAC-4F69-9828-2D47D8A52689}" type="sibTrans" cxnId="{A5E9D285-52D6-4F16-A752-8DFA41C08285}">
      <dgm:prSet/>
      <dgm:spPr/>
      <dgm:t>
        <a:bodyPr/>
        <a:lstStyle/>
        <a:p>
          <a:endParaRPr lang="en-US"/>
        </a:p>
      </dgm:t>
    </dgm:pt>
    <dgm:pt modelId="{74B81466-ACF1-450F-99DF-DCD62F693CB7}">
      <dgm:prSet/>
      <dgm:spPr/>
      <dgm:t>
        <a:bodyPr/>
        <a:lstStyle/>
        <a:p>
          <a:r>
            <a:rPr lang="en-US"/>
            <a:t>replaces current value with argument</a:t>
          </a:r>
        </a:p>
      </dgm:t>
    </dgm:pt>
    <dgm:pt modelId="{FE6C6E62-3301-4476-A339-17689B161A37}" type="parTrans" cxnId="{AD6E7BC5-CE97-406C-B072-C656378FD653}">
      <dgm:prSet/>
      <dgm:spPr/>
      <dgm:t>
        <a:bodyPr/>
        <a:lstStyle/>
        <a:p>
          <a:endParaRPr lang="en-US"/>
        </a:p>
      </dgm:t>
    </dgm:pt>
    <dgm:pt modelId="{D516A39A-BD1C-4F2E-8759-CE1882B2A671}" type="sibTrans" cxnId="{AD6E7BC5-CE97-406C-B072-C656378FD653}">
      <dgm:prSet/>
      <dgm:spPr/>
      <dgm:t>
        <a:bodyPr/>
        <a:lstStyle/>
        <a:p>
          <a:endParaRPr lang="en-US"/>
        </a:p>
      </dgm:t>
    </dgm:pt>
    <dgm:pt modelId="{5BF78A9E-DC42-2040-A43C-0F48E54AC38F}" type="pres">
      <dgm:prSet presAssocID="{4679EA2C-0AC4-4825-9F1C-56ADEE94572C}" presName="Name0" presStyleCnt="0">
        <dgm:presLayoutVars>
          <dgm:dir/>
          <dgm:animLvl val="lvl"/>
          <dgm:resizeHandles val="exact"/>
        </dgm:presLayoutVars>
      </dgm:prSet>
      <dgm:spPr/>
    </dgm:pt>
    <dgm:pt modelId="{7F64A318-1282-C341-9CB4-B640C20A042D}" type="pres">
      <dgm:prSet presAssocID="{A70A236D-6098-4E18-A3D1-66AD5DF0CEB8}" presName="linNode" presStyleCnt="0"/>
      <dgm:spPr/>
    </dgm:pt>
    <dgm:pt modelId="{2B5340B9-5D05-A84B-82B2-6097A2982848}" type="pres">
      <dgm:prSet presAssocID="{A70A236D-6098-4E18-A3D1-66AD5DF0CEB8}" presName="parentText" presStyleLbl="node1" presStyleIdx="0" presStyleCnt="2">
        <dgm:presLayoutVars>
          <dgm:chMax val="1"/>
          <dgm:bulletEnabled val="1"/>
        </dgm:presLayoutVars>
      </dgm:prSet>
      <dgm:spPr/>
    </dgm:pt>
    <dgm:pt modelId="{CBE13336-AEA4-5046-9913-72F04D416D8F}" type="pres">
      <dgm:prSet presAssocID="{A70A236D-6098-4E18-A3D1-66AD5DF0CEB8}" presName="descendantText" presStyleLbl="alignAccFollowNode1" presStyleIdx="0" presStyleCnt="2">
        <dgm:presLayoutVars>
          <dgm:bulletEnabled val="1"/>
        </dgm:presLayoutVars>
      </dgm:prSet>
      <dgm:spPr/>
    </dgm:pt>
    <dgm:pt modelId="{64A75904-B2A1-C04E-83DC-7AFE7313260E}" type="pres">
      <dgm:prSet presAssocID="{6574964C-83D3-485A-B000-80C46CA448D3}" presName="sp" presStyleCnt="0"/>
      <dgm:spPr/>
    </dgm:pt>
    <dgm:pt modelId="{F4CB9E9C-9EA7-5141-A38D-5A0EC405DBF9}" type="pres">
      <dgm:prSet presAssocID="{81C58740-BAE8-49FD-B6A2-96A61529367E}" presName="linNode" presStyleCnt="0"/>
      <dgm:spPr/>
    </dgm:pt>
    <dgm:pt modelId="{4B204258-8E43-5B48-B342-2A680DF6DCA0}" type="pres">
      <dgm:prSet presAssocID="{81C58740-BAE8-49FD-B6A2-96A61529367E}" presName="parentText" presStyleLbl="node1" presStyleIdx="1" presStyleCnt="2">
        <dgm:presLayoutVars>
          <dgm:chMax val="1"/>
          <dgm:bulletEnabled val="1"/>
        </dgm:presLayoutVars>
      </dgm:prSet>
      <dgm:spPr/>
    </dgm:pt>
    <dgm:pt modelId="{80C66779-2558-9341-AF13-F3A9182FD999}" type="pres">
      <dgm:prSet presAssocID="{81C58740-BAE8-49FD-B6A2-96A61529367E}" presName="descendantText" presStyleLbl="alignAccFollowNode1" presStyleIdx="1" presStyleCnt="2">
        <dgm:presLayoutVars>
          <dgm:bulletEnabled val="1"/>
        </dgm:presLayoutVars>
      </dgm:prSet>
      <dgm:spPr/>
    </dgm:pt>
  </dgm:ptLst>
  <dgm:cxnLst>
    <dgm:cxn modelId="{D39ABA07-2040-3A49-B811-2A9A8DCEE006}" type="presOf" srcId="{5378EA65-6B35-4569-A8D4-970C048B7EB2}" destId="{CBE13336-AEA4-5046-9913-72F04D416D8F}" srcOrd="0" destOrd="1" presId="urn:microsoft.com/office/officeart/2005/8/layout/vList5"/>
    <dgm:cxn modelId="{1EB40165-5DF9-554B-B31A-FB18D161F421}" type="presOf" srcId="{81C58740-BAE8-49FD-B6A2-96A61529367E}" destId="{4B204258-8E43-5B48-B342-2A680DF6DCA0}" srcOrd="0" destOrd="0" presId="urn:microsoft.com/office/officeart/2005/8/layout/vList5"/>
    <dgm:cxn modelId="{BD6C4D6C-90F0-4FDB-9045-B3D7E0E288C4}" srcId="{A70A236D-6098-4E18-A3D1-66AD5DF0CEB8}" destId="{9279382D-1BEC-4EFD-A77C-251A00A6DFF0}" srcOrd="0" destOrd="0" parTransId="{E0DB38DA-376E-4947-AF88-21D863FCAD4A}" sibTransId="{6B4CD012-2C65-4583-B342-9E2557C8352A}"/>
    <dgm:cxn modelId="{7D41BB72-E476-1045-AEEB-CEF73E0EFA9D}" type="presOf" srcId="{74B81466-ACF1-450F-99DF-DCD62F693CB7}" destId="{80C66779-2558-9341-AF13-F3A9182FD999}" srcOrd="0" destOrd="1" presId="urn:microsoft.com/office/officeart/2005/8/layout/vList5"/>
    <dgm:cxn modelId="{E06A7C78-D761-5445-8DCA-93E3AB644724}" type="presOf" srcId="{9279382D-1BEC-4EFD-A77C-251A00A6DFF0}" destId="{CBE13336-AEA4-5046-9913-72F04D416D8F}" srcOrd="0" destOrd="0" presId="urn:microsoft.com/office/officeart/2005/8/layout/vList5"/>
    <dgm:cxn modelId="{A5E9D285-52D6-4F16-A752-8DFA41C08285}" srcId="{81C58740-BAE8-49FD-B6A2-96A61529367E}" destId="{F2BBF7A8-9E14-4370-9997-729546725054}" srcOrd="0" destOrd="0" parTransId="{B5194540-BB86-4F9C-A929-95F335B244F1}" sibTransId="{54A8C007-5BAC-4F69-9828-2D47D8A52689}"/>
    <dgm:cxn modelId="{C2BB388C-20B0-433C-873A-6A92A911CB2B}" srcId="{4679EA2C-0AC4-4825-9F1C-56ADEE94572C}" destId="{A70A236D-6098-4E18-A3D1-66AD5DF0CEB8}" srcOrd="0" destOrd="0" parTransId="{26F9830C-B8D7-4DBA-B724-93F3494C7AD9}" sibTransId="{6574964C-83D3-485A-B000-80C46CA448D3}"/>
    <dgm:cxn modelId="{02D18295-BC6F-444B-A3DF-FE73E6398AE3}" srcId="{9279382D-1BEC-4EFD-A77C-251A00A6DFF0}" destId="{5378EA65-6B35-4569-A8D4-970C048B7EB2}" srcOrd="0" destOrd="0" parTransId="{7EA40C18-4CDE-4D90-BF8D-BE70FCDDA139}" sibTransId="{2EC84BA0-D4EB-4D8A-93A6-D393520D01EA}"/>
    <dgm:cxn modelId="{AEFB7EB5-A572-E344-9169-39DA90E6699B}" type="presOf" srcId="{4679EA2C-0AC4-4825-9F1C-56ADEE94572C}" destId="{5BF78A9E-DC42-2040-A43C-0F48E54AC38F}" srcOrd="0" destOrd="0" presId="urn:microsoft.com/office/officeart/2005/8/layout/vList5"/>
    <dgm:cxn modelId="{AD6E7BC5-CE97-406C-B072-C656378FD653}" srcId="{F2BBF7A8-9E14-4370-9997-729546725054}" destId="{74B81466-ACF1-450F-99DF-DCD62F693CB7}" srcOrd="0" destOrd="0" parTransId="{FE6C6E62-3301-4476-A339-17689B161A37}" sibTransId="{D516A39A-BD1C-4F2E-8759-CE1882B2A671}"/>
    <dgm:cxn modelId="{6C38F0DB-1227-2340-B946-1B34214CC18B}" type="presOf" srcId="{A70A236D-6098-4E18-A3D1-66AD5DF0CEB8}" destId="{2B5340B9-5D05-A84B-82B2-6097A2982848}" srcOrd="0" destOrd="0" presId="urn:microsoft.com/office/officeart/2005/8/layout/vList5"/>
    <dgm:cxn modelId="{02C448DC-3DE8-4E4F-9001-EF9125E09B5D}" type="presOf" srcId="{F2BBF7A8-9E14-4370-9997-729546725054}" destId="{80C66779-2558-9341-AF13-F3A9182FD999}" srcOrd="0" destOrd="0" presId="urn:microsoft.com/office/officeart/2005/8/layout/vList5"/>
    <dgm:cxn modelId="{902A85FB-D2CC-4D28-BB7B-6AF46084172D}" srcId="{4679EA2C-0AC4-4825-9F1C-56ADEE94572C}" destId="{81C58740-BAE8-49FD-B6A2-96A61529367E}" srcOrd="1" destOrd="0" parTransId="{8B033E33-8CC6-4F77-AF47-BE630EA4E418}" sibTransId="{FF13FAE8-2569-43BE-BF98-21CF55F0BBA9}"/>
    <dgm:cxn modelId="{B1E8C480-E928-D644-83B5-33FF61C8A529}" type="presParOf" srcId="{5BF78A9E-DC42-2040-A43C-0F48E54AC38F}" destId="{7F64A318-1282-C341-9CB4-B640C20A042D}" srcOrd="0" destOrd="0" presId="urn:microsoft.com/office/officeart/2005/8/layout/vList5"/>
    <dgm:cxn modelId="{9EB65116-63C6-754C-89B6-455F00731447}" type="presParOf" srcId="{7F64A318-1282-C341-9CB4-B640C20A042D}" destId="{2B5340B9-5D05-A84B-82B2-6097A2982848}" srcOrd="0" destOrd="0" presId="urn:microsoft.com/office/officeart/2005/8/layout/vList5"/>
    <dgm:cxn modelId="{C836BF5A-4710-0945-949B-E99CF289AD54}" type="presParOf" srcId="{7F64A318-1282-C341-9CB4-B640C20A042D}" destId="{CBE13336-AEA4-5046-9913-72F04D416D8F}" srcOrd="1" destOrd="0" presId="urn:microsoft.com/office/officeart/2005/8/layout/vList5"/>
    <dgm:cxn modelId="{6B992FB6-AF71-B443-9DD3-2E1E81BA87C2}" type="presParOf" srcId="{5BF78A9E-DC42-2040-A43C-0F48E54AC38F}" destId="{64A75904-B2A1-C04E-83DC-7AFE7313260E}" srcOrd="1" destOrd="0" presId="urn:microsoft.com/office/officeart/2005/8/layout/vList5"/>
    <dgm:cxn modelId="{505D71FA-8B70-E547-B1DE-4F77F760B323}" type="presParOf" srcId="{5BF78A9E-DC42-2040-A43C-0F48E54AC38F}" destId="{F4CB9E9C-9EA7-5141-A38D-5A0EC405DBF9}" srcOrd="2" destOrd="0" presId="urn:microsoft.com/office/officeart/2005/8/layout/vList5"/>
    <dgm:cxn modelId="{CB4B234E-39AD-3549-BCEE-F0CF5862A27C}" type="presParOf" srcId="{F4CB9E9C-9EA7-5141-A38D-5A0EC405DBF9}" destId="{4B204258-8E43-5B48-B342-2A680DF6DCA0}" srcOrd="0" destOrd="0" presId="urn:microsoft.com/office/officeart/2005/8/layout/vList5"/>
    <dgm:cxn modelId="{E05224F5-662F-8E49-A794-8DADA0C56133}" type="presParOf" srcId="{F4CB9E9C-9EA7-5141-A38D-5A0EC405DBF9}" destId="{80C66779-2558-9341-AF13-F3A9182FD99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dgm:t>
        <a:bodyPr/>
        <a:lstStyle/>
        <a:p>
          <a:r>
            <a:rPr lang="en-US" b="1" dirty="0"/>
            <a:t>Step 1: Break The UI Into A Component Hierarchy</a:t>
          </a:r>
          <a:endParaRPr lang="en-US" dirty="0"/>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t>Step 2: Build A Static Version in React</a:t>
          </a:r>
          <a:endParaRPr lang="en-US" dirty="0"/>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dirty="0"/>
            <a:t>Step 3: Identify The Minimal (but complete) Representation Of UI State</a:t>
          </a:r>
          <a:endParaRPr lang="en-US" dirty="0"/>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dirty="0">
              <a:solidFill>
                <a:schemeClr val="accent4">
                  <a:lumMod val="60000"/>
                  <a:lumOff val="40000"/>
                </a:schemeClr>
              </a:solidFill>
            </a:rPr>
            <a:t>Step 4: Identify Where Your State Should Live</a:t>
          </a:r>
          <a:endParaRPr lang="en-US" dirty="0">
            <a:solidFill>
              <a:schemeClr val="accent4">
                <a:lumMod val="60000"/>
                <a:lumOff val="40000"/>
              </a:schemeClr>
            </a:solidFill>
          </a:endParaRPr>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a:t>Step 5: Add Inverse Data Flow</a:t>
          </a:r>
          <a:endParaRPr lang="en-US"/>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CAE33AA-BAB7-4E39-85A4-02A837E1E21D}"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598DCDC-42B1-43AF-9353-5D0D74939016}">
      <dgm:prSet/>
      <dgm:spPr/>
      <dgm:t>
        <a:bodyPr/>
        <a:lstStyle/>
        <a:p>
          <a:r>
            <a:rPr lang="en-US" b="1" dirty="0"/>
            <a:t>Step 1: Break The UI Into A Component Hierarchy</a:t>
          </a:r>
          <a:endParaRPr lang="en-US" dirty="0"/>
        </a:p>
      </dgm:t>
    </dgm:pt>
    <dgm:pt modelId="{95B86279-7E72-4C2F-8397-18DFDFF2B0A5}" type="parTrans" cxnId="{0DFDAE08-AB2D-4F25-B585-38087AA7C5F4}">
      <dgm:prSet/>
      <dgm:spPr/>
      <dgm:t>
        <a:bodyPr/>
        <a:lstStyle/>
        <a:p>
          <a:endParaRPr lang="en-US"/>
        </a:p>
      </dgm:t>
    </dgm:pt>
    <dgm:pt modelId="{F4BD552C-F5FD-4BF1-BC3D-554627B9D8BC}" type="sibTrans" cxnId="{0DFDAE08-AB2D-4F25-B585-38087AA7C5F4}">
      <dgm:prSet/>
      <dgm:spPr/>
      <dgm:t>
        <a:bodyPr/>
        <a:lstStyle/>
        <a:p>
          <a:endParaRPr lang="en-US"/>
        </a:p>
      </dgm:t>
    </dgm:pt>
    <dgm:pt modelId="{F729B34A-73D0-4BCA-B3E1-00F743B45797}">
      <dgm:prSet/>
      <dgm:spPr/>
      <dgm:t>
        <a:bodyPr/>
        <a:lstStyle/>
        <a:p>
          <a:r>
            <a:rPr lang="en-US" b="1" dirty="0"/>
            <a:t>Step 2: Build A Static Version in React</a:t>
          </a:r>
          <a:endParaRPr lang="en-US" dirty="0"/>
        </a:p>
      </dgm:t>
    </dgm:pt>
    <dgm:pt modelId="{70135C6D-3C9E-441C-8E6E-00BC05FEC030}" type="parTrans" cxnId="{EC9CBC5E-159B-4FD0-ADD2-C29CAD007B29}">
      <dgm:prSet/>
      <dgm:spPr/>
      <dgm:t>
        <a:bodyPr/>
        <a:lstStyle/>
        <a:p>
          <a:endParaRPr lang="en-US"/>
        </a:p>
      </dgm:t>
    </dgm:pt>
    <dgm:pt modelId="{CFE23FA3-9033-43C9-8A4E-51235B354BD6}" type="sibTrans" cxnId="{EC9CBC5E-159B-4FD0-ADD2-C29CAD007B29}">
      <dgm:prSet/>
      <dgm:spPr/>
      <dgm:t>
        <a:bodyPr/>
        <a:lstStyle/>
        <a:p>
          <a:endParaRPr lang="en-US"/>
        </a:p>
      </dgm:t>
    </dgm:pt>
    <dgm:pt modelId="{25AFBBC3-DB75-40B7-85E9-6A8D1955DAFB}">
      <dgm:prSet/>
      <dgm:spPr/>
      <dgm:t>
        <a:bodyPr/>
        <a:lstStyle/>
        <a:p>
          <a:r>
            <a:rPr lang="en-US" b="1" dirty="0"/>
            <a:t>Step 3: Identify The Minimal (but complete) Representation Of UI State</a:t>
          </a:r>
          <a:endParaRPr lang="en-US" dirty="0"/>
        </a:p>
      </dgm:t>
    </dgm:pt>
    <dgm:pt modelId="{67AED357-9E01-41CF-8B5A-97D23B0357B5}" type="parTrans" cxnId="{6F41715B-9E62-4670-99FA-D34B495A869C}">
      <dgm:prSet/>
      <dgm:spPr/>
      <dgm:t>
        <a:bodyPr/>
        <a:lstStyle/>
        <a:p>
          <a:endParaRPr lang="en-US"/>
        </a:p>
      </dgm:t>
    </dgm:pt>
    <dgm:pt modelId="{51CC3596-CF01-4A85-9942-70FCF8C17FBA}" type="sibTrans" cxnId="{6F41715B-9E62-4670-99FA-D34B495A869C}">
      <dgm:prSet/>
      <dgm:spPr/>
      <dgm:t>
        <a:bodyPr/>
        <a:lstStyle/>
        <a:p>
          <a:endParaRPr lang="en-US"/>
        </a:p>
      </dgm:t>
    </dgm:pt>
    <dgm:pt modelId="{30354D62-C32A-4C7F-AF42-401E8A83730A}">
      <dgm:prSet/>
      <dgm:spPr/>
      <dgm:t>
        <a:bodyPr/>
        <a:lstStyle/>
        <a:p>
          <a:r>
            <a:rPr lang="en-US" b="1" dirty="0"/>
            <a:t>Step 4: Identify Where Your State Should Live</a:t>
          </a:r>
          <a:endParaRPr lang="en-US" dirty="0"/>
        </a:p>
      </dgm:t>
    </dgm:pt>
    <dgm:pt modelId="{74F6608B-F341-46D3-8DA3-34E4FCECE3A4}" type="parTrans" cxnId="{A75ED89B-220B-4DA3-984A-215BCF730012}">
      <dgm:prSet/>
      <dgm:spPr/>
      <dgm:t>
        <a:bodyPr/>
        <a:lstStyle/>
        <a:p>
          <a:endParaRPr lang="en-US"/>
        </a:p>
      </dgm:t>
    </dgm:pt>
    <dgm:pt modelId="{2BA9FEF4-830C-482C-B785-9431EC8DCDD8}" type="sibTrans" cxnId="{A75ED89B-220B-4DA3-984A-215BCF730012}">
      <dgm:prSet/>
      <dgm:spPr/>
      <dgm:t>
        <a:bodyPr/>
        <a:lstStyle/>
        <a:p>
          <a:endParaRPr lang="en-US"/>
        </a:p>
      </dgm:t>
    </dgm:pt>
    <dgm:pt modelId="{636907F7-B1E6-4082-B0AC-339995EA125F}">
      <dgm:prSet/>
      <dgm:spPr/>
      <dgm:t>
        <a:bodyPr/>
        <a:lstStyle/>
        <a:p>
          <a:r>
            <a:rPr lang="en-US" b="1" dirty="0">
              <a:solidFill>
                <a:schemeClr val="accent4">
                  <a:lumMod val="60000"/>
                  <a:lumOff val="40000"/>
                </a:schemeClr>
              </a:solidFill>
            </a:rPr>
            <a:t>Step 5: Add Inverse Data Flow</a:t>
          </a:r>
          <a:endParaRPr lang="en-US" dirty="0">
            <a:solidFill>
              <a:schemeClr val="accent4">
                <a:lumMod val="60000"/>
                <a:lumOff val="40000"/>
              </a:schemeClr>
            </a:solidFill>
          </a:endParaRPr>
        </a:p>
      </dgm:t>
    </dgm:pt>
    <dgm:pt modelId="{7FA7F02B-868B-4CFC-A27F-5F3AAE01B604}" type="parTrans" cxnId="{54DF86B6-4F88-4F78-BC95-4F1E01DEEC48}">
      <dgm:prSet/>
      <dgm:spPr/>
      <dgm:t>
        <a:bodyPr/>
        <a:lstStyle/>
        <a:p>
          <a:endParaRPr lang="en-US"/>
        </a:p>
      </dgm:t>
    </dgm:pt>
    <dgm:pt modelId="{40C66E06-75A4-4032-8270-D9A9113A3896}" type="sibTrans" cxnId="{54DF86B6-4F88-4F78-BC95-4F1E01DEEC48}">
      <dgm:prSet/>
      <dgm:spPr/>
      <dgm:t>
        <a:bodyPr/>
        <a:lstStyle/>
        <a:p>
          <a:endParaRPr lang="en-US"/>
        </a:p>
      </dgm:t>
    </dgm:pt>
    <dgm:pt modelId="{1FEDD14E-00EF-144F-BD99-DA9F4F47F45B}" type="pres">
      <dgm:prSet presAssocID="{4CAE33AA-BAB7-4E39-85A4-02A837E1E21D}" presName="Name0" presStyleCnt="0">
        <dgm:presLayoutVars>
          <dgm:dir/>
          <dgm:resizeHandles val="exact"/>
        </dgm:presLayoutVars>
      </dgm:prSet>
      <dgm:spPr/>
    </dgm:pt>
    <dgm:pt modelId="{E856F974-0B63-5E48-972D-EFBF65BC45A1}" type="pres">
      <dgm:prSet presAssocID="{F598DCDC-42B1-43AF-9353-5D0D74939016}" presName="node" presStyleLbl="node1" presStyleIdx="0" presStyleCnt="5">
        <dgm:presLayoutVars>
          <dgm:bulletEnabled val="1"/>
        </dgm:presLayoutVars>
      </dgm:prSet>
      <dgm:spPr/>
    </dgm:pt>
    <dgm:pt modelId="{ED660DE6-ECE9-9644-8C9E-D49759166286}" type="pres">
      <dgm:prSet presAssocID="{F4BD552C-F5FD-4BF1-BC3D-554627B9D8BC}" presName="sibTrans" presStyleLbl="sibTrans1D1" presStyleIdx="0" presStyleCnt="4"/>
      <dgm:spPr/>
    </dgm:pt>
    <dgm:pt modelId="{D888850C-A9D0-BA44-85C6-E1587F7EDBA7}" type="pres">
      <dgm:prSet presAssocID="{F4BD552C-F5FD-4BF1-BC3D-554627B9D8BC}" presName="connectorText" presStyleLbl="sibTrans1D1" presStyleIdx="0" presStyleCnt="4"/>
      <dgm:spPr/>
    </dgm:pt>
    <dgm:pt modelId="{D1F05BB2-A5F3-2C45-9164-2C63B53243F3}" type="pres">
      <dgm:prSet presAssocID="{F729B34A-73D0-4BCA-B3E1-00F743B45797}" presName="node" presStyleLbl="node1" presStyleIdx="1" presStyleCnt="5" custLinFactNeighborX="47" custLinFactNeighborY="-444">
        <dgm:presLayoutVars>
          <dgm:bulletEnabled val="1"/>
        </dgm:presLayoutVars>
      </dgm:prSet>
      <dgm:spPr/>
    </dgm:pt>
    <dgm:pt modelId="{F58CDCC3-8B84-9347-8A92-0DA7E2EA9599}" type="pres">
      <dgm:prSet presAssocID="{CFE23FA3-9033-43C9-8A4E-51235B354BD6}" presName="sibTrans" presStyleLbl="sibTrans1D1" presStyleIdx="1" presStyleCnt="4"/>
      <dgm:spPr/>
    </dgm:pt>
    <dgm:pt modelId="{06895FD2-F19F-9345-B898-559030F8C0E2}" type="pres">
      <dgm:prSet presAssocID="{CFE23FA3-9033-43C9-8A4E-51235B354BD6}" presName="connectorText" presStyleLbl="sibTrans1D1" presStyleIdx="1" presStyleCnt="4"/>
      <dgm:spPr/>
    </dgm:pt>
    <dgm:pt modelId="{1819DECC-FF59-894B-8353-F344AF01BB59}" type="pres">
      <dgm:prSet presAssocID="{25AFBBC3-DB75-40B7-85E9-6A8D1955DAFB}" presName="node" presStyleLbl="node1" presStyleIdx="2" presStyleCnt="5">
        <dgm:presLayoutVars>
          <dgm:bulletEnabled val="1"/>
        </dgm:presLayoutVars>
      </dgm:prSet>
      <dgm:spPr/>
    </dgm:pt>
    <dgm:pt modelId="{E7F0F9FB-E8FD-9E42-A7E6-6F38C65F3736}" type="pres">
      <dgm:prSet presAssocID="{51CC3596-CF01-4A85-9942-70FCF8C17FBA}" presName="sibTrans" presStyleLbl="sibTrans1D1" presStyleIdx="2" presStyleCnt="4"/>
      <dgm:spPr/>
    </dgm:pt>
    <dgm:pt modelId="{DFAF313D-A3C2-2D46-93A4-47686A8750EB}" type="pres">
      <dgm:prSet presAssocID="{51CC3596-CF01-4A85-9942-70FCF8C17FBA}" presName="connectorText" presStyleLbl="sibTrans1D1" presStyleIdx="2" presStyleCnt="4"/>
      <dgm:spPr/>
    </dgm:pt>
    <dgm:pt modelId="{363D4105-2BCC-C846-9353-561D6E2EF8FF}" type="pres">
      <dgm:prSet presAssocID="{30354D62-C32A-4C7F-AF42-401E8A83730A}" presName="node" presStyleLbl="node1" presStyleIdx="3" presStyleCnt="5">
        <dgm:presLayoutVars>
          <dgm:bulletEnabled val="1"/>
        </dgm:presLayoutVars>
      </dgm:prSet>
      <dgm:spPr/>
    </dgm:pt>
    <dgm:pt modelId="{B61F1083-BADF-C94C-81CF-F07101AB3625}" type="pres">
      <dgm:prSet presAssocID="{2BA9FEF4-830C-482C-B785-9431EC8DCDD8}" presName="sibTrans" presStyleLbl="sibTrans1D1" presStyleIdx="3" presStyleCnt="4"/>
      <dgm:spPr/>
    </dgm:pt>
    <dgm:pt modelId="{E668D6E4-57C4-A546-A5B4-D627EE126635}" type="pres">
      <dgm:prSet presAssocID="{2BA9FEF4-830C-482C-B785-9431EC8DCDD8}" presName="connectorText" presStyleLbl="sibTrans1D1" presStyleIdx="3" presStyleCnt="4"/>
      <dgm:spPr/>
    </dgm:pt>
    <dgm:pt modelId="{3219A8A2-2BB7-9C47-B4A1-E14CD3A3E4CD}" type="pres">
      <dgm:prSet presAssocID="{636907F7-B1E6-4082-B0AC-339995EA125F}" presName="node" presStyleLbl="node1" presStyleIdx="4" presStyleCnt="5">
        <dgm:presLayoutVars>
          <dgm:bulletEnabled val="1"/>
        </dgm:presLayoutVars>
      </dgm:prSet>
      <dgm:spPr/>
    </dgm:pt>
  </dgm:ptLst>
  <dgm:cxnLst>
    <dgm:cxn modelId="{0DFDAE08-AB2D-4F25-B585-38087AA7C5F4}" srcId="{4CAE33AA-BAB7-4E39-85A4-02A837E1E21D}" destId="{F598DCDC-42B1-43AF-9353-5D0D74939016}" srcOrd="0" destOrd="0" parTransId="{95B86279-7E72-4C2F-8397-18DFDFF2B0A5}" sibTransId="{F4BD552C-F5FD-4BF1-BC3D-554627B9D8BC}"/>
    <dgm:cxn modelId="{B48FB535-A830-1A43-9B4B-93AD157895DE}" type="presOf" srcId="{4CAE33AA-BAB7-4E39-85A4-02A837E1E21D}" destId="{1FEDD14E-00EF-144F-BD99-DA9F4F47F45B}" srcOrd="0" destOrd="0" presId="urn:microsoft.com/office/officeart/2016/7/layout/RepeatingBendingProcessNew"/>
    <dgm:cxn modelId="{8C97454C-DA4E-154E-B3E0-E94DEF5B12C0}" type="presOf" srcId="{51CC3596-CF01-4A85-9942-70FCF8C17FBA}" destId="{E7F0F9FB-E8FD-9E42-A7E6-6F38C65F3736}" srcOrd="0" destOrd="0" presId="urn:microsoft.com/office/officeart/2016/7/layout/RepeatingBendingProcessNew"/>
    <dgm:cxn modelId="{D6C15452-1175-CD4B-B6E8-77CA254F85E8}" type="presOf" srcId="{2BA9FEF4-830C-482C-B785-9431EC8DCDD8}" destId="{B61F1083-BADF-C94C-81CF-F07101AB3625}" srcOrd="0" destOrd="0" presId="urn:microsoft.com/office/officeart/2016/7/layout/RepeatingBendingProcessNew"/>
    <dgm:cxn modelId="{6F41715B-9E62-4670-99FA-D34B495A869C}" srcId="{4CAE33AA-BAB7-4E39-85A4-02A837E1E21D}" destId="{25AFBBC3-DB75-40B7-85E9-6A8D1955DAFB}" srcOrd="2" destOrd="0" parTransId="{67AED357-9E01-41CF-8B5A-97D23B0357B5}" sibTransId="{51CC3596-CF01-4A85-9942-70FCF8C17FBA}"/>
    <dgm:cxn modelId="{EC9CBC5E-159B-4FD0-ADD2-C29CAD007B29}" srcId="{4CAE33AA-BAB7-4E39-85A4-02A837E1E21D}" destId="{F729B34A-73D0-4BCA-B3E1-00F743B45797}" srcOrd="1" destOrd="0" parTransId="{70135C6D-3C9E-441C-8E6E-00BC05FEC030}" sibTransId="{CFE23FA3-9033-43C9-8A4E-51235B354BD6}"/>
    <dgm:cxn modelId="{C09A6862-A6A0-9646-BE4A-7925E2925DC4}" type="presOf" srcId="{51CC3596-CF01-4A85-9942-70FCF8C17FBA}" destId="{DFAF313D-A3C2-2D46-93A4-47686A8750EB}" srcOrd="1" destOrd="0" presId="urn:microsoft.com/office/officeart/2016/7/layout/RepeatingBendingProcessNew"/>
    <dgm:cxn modelId="{DC0CC267-C147-D547-BF25-4D46C79780EA}" type="presOf" srcId="{F4BD552C-F5FD-4BF1-BC3D-554627B9D8BC}" destId="{D888850C-A9D0-BA44-85C6-E1587F7EDBA7}" srcOrd="1" destOrd="0" presId="urn:microsoft.com/office/officeart/2016/7/layout/RepeatingBendingProcessNew"/>
    <dgm:cxn modelId="{93DB518C-4061-2940-AFDC-D50BAA35E78E}" type="presOf" srcId="{25AFBBC3-DB75-40B7-85E9-6A8D1955DAFB}" destId="{1819DECC-FF59-894B-8353-F344AF01BB59}" srcOrd="0" destOrd="0" presId="urn:microsoft.com/office/officeart/2016/7/layout/RepeatingBendingProcessNew"/>
    <dgm:cxn modelId="{A75ED89B-220B-4DA3-984A-215BCF730012}" srcId="{4CAE33AA-BAB7-4E39-85A4-02A837E1E21D}" destId="{30354D62-C32A-4C7F-AF42-401E8A83730A}" srcOrd="3" destOrd="0" parTransId="{74F6608B-F341-46D3-8DA3-34E4FCECE3A4}" sibTransId="{2BA9FEF4-830C-482C-B785-9431EC8DCDD8}"/>
    <dgm:cxn modelId="{54DF86B6-4F88-4F78-BC95-4F1E01DEEC48}" srcId="{4CAE33AA-BAB7-4E39-85A4-02A837E1E21D}" destId="{636907F7-B1E6-4082-B0AC-339995EA125F}" srcOrd="4" destOrd="0" parTransId="{7FA7F02B-868B-4CFC-A27F-5F3AAE01B604}" sibTransId="{40C66E06-75A4-4032-8270-D9A9113A3896}"/>
    <dgm:cxn modelId="{98F86DC0-AB66-1144-99E4-DA1439C5586E}" type="presOf" srcId="{636907F7-B1E6-4082-B0AC-339995EA125F}" destId="{3219A8A2-2BB7-9C47-B4A1-E14CD3A3E4CD}" srcOrd="0" destOrd="0" presId="urn:microsoft.com/office/officeart/2016/7/layout/RepeatingBendingProcessNew"/>
    <dgm:cxn modelId="{DB315CC8-928B-344B-AD9D-DE5ECB620711}" type="presOf" srcId="{F729B34A-73D0-4BCA-B3E1-00F743B45797}" destId="{D1F05BB2-A5F3-2C45-9164-2C63B53243F3}" srcOrd="0" destOrd="0" presId="urn:microsoft.com/office/officeart/2016/7/layout/RepeatingBendingProcessNew"/>
    <dgm:cxn modelId="{96E9DFCE-2D50-B049-8418-8122AF883147}" type="presOf" srcId="{CFE23FA3-9033-43C9-8A4E-51235B354BD6}" destId="{06895FD2-F19F-9345-B898-559030F8C0E2}" srcOrd="1" destOrd="0" presId="urn:microsoft.com/office/officeart/2016/7/layout/RepeatingBendingProcessNew"/>
    <dgm:cxn modelId="{06C3F7E0-CA90-4344-80D6-F25165CDFFD9}" type="presOf" srcId="{CFE23FA3-9033-43C9-8A4E-51235B354BD6}" destId="{F58CDCC3-8B84-9347-8A92-0DA7E2EA9599}" srcOrd="0" destOrd="0" presId="urn:microsoft.com/office/officeart/2016/7/layout/RepeatingBendingProcessNew"/>
    <dgm:cxn modelId="{F5F39CEC-40CA-6145-9FE7-B9091617E469}" type="presOf" srcId="{F598DCDC-42B1-43AF-9353-5D0D74939016}" destId="{E856F974-0B63-5E48-972D-EFBF65BC45A1}" srcOrd="0" destOrd="0" presId="urn:microsoft.com/office/officeart/2016/7/layout/RepeatingBendingProcessNew"/>
    <dgm:cxn modelId="{6AAEEEF0-64E6-8C45-9B2D-8D4AA52A5606}" type="presOf" srcId="{F4BD552C-F5FD-4BF1-BC3D-554627B9D8BC}" destId="{ED660DE6-ECE9-9644-8C9E-D49759166286}" srcOrd="0" destOrd="0" presId="urn:microsoft.com/office/officeart/2016/7/layout/RepeatingBendingProcessNew"/>
    <dgm:cxn modelId="{1E3203FD-C884-5847-99F1-38A2012B1B61}" type="presOf" srcId="{30354D62-C32A-4C7F-AF42-401E8A83730A}" destId="{363D4105-2BCC-C846-9353-561D6E2EF8FF}" srcOrd="0" destOrd="0" presId="urn:microsoft.com/office/officeart/2016/7/layout/RepeatingBendingProcessNew"/>
    <dgm:cxn modelId="{74F77DFF-F28C-4B45-BCB4-402CF3D487AD}" type="presOf" srcId="{2BA9FEF4-830C-482C-B785-9431EC8DCDD8}" destId="{E668D6E4-57C4-A546-A5B4-D627EE126635}" srcOrd="1" destOrd="0" presId="urn:microsoft.com/office/officeart/2016/7/layout/RepeatingBendingProcessNew"/>
    <dgm:cxn modelId="{23432E85-B303-C540-981D-77DE2CEBBB35}" type="presParOf" srcId="{1FEDD14E-00EF-144F-BD99-DA9F4F47F45B}" destId="{E856F974-0B63-5E48-972D-EFBF65BC45A1}" srcOrd="0" destOrd="0" presId="urn:microsoft.com/office/officeart/2016/7/layout/RepeatingBendingProcessNew"/>
    <dgm:cxn modelId="{5BC9FF89-1DA3-C948-A087-0BA263CF7562}" type="presParOf" srcId="{1FEDD14E-00EF-144F-BD99-DA9F4F47F45B}" destId="{ED660DE6-ECE9-9644-8C9E-D49759166286}" srcOrd="1" destOrd="0" presId="urn:microsoft.com/office/officeart/2016/7/layout/RepeatingBendingProcessNew"/>
    <dgm:cxn modelId="{7534FF68-F01A-3347-ACAC-F0BDB75264B9}" type="presParOf" srcId="{ED660DE6-ECE9-9644-8C9E-D49759166286}" destId="{D888850C-A9D0-BA44-85C6-E1587F7EDBA7}" srcOrd="0" destOrd="0" presId="urn:microsoft.com/office/officeart/2016/7/layout/RepeatingBendingProcessNew"/>
    <dgm:cxn modelId="{C8DFDDA2-7568-C14E-9542-A74069358CE1}" type="presParOf" srcId="{1FEDD14E-00EF-144F-BD99-DA9F4F47F45B}" destId="{D1F05BB2-A5F3-2C45-9164-2C63B53243F3}" srcOrd="2" destOrd="0" presId="urn:microsoft.com/office/officeart/2016/7/layout/RepeatingBendingProcessNew"/>
    <dgm:cxn modelId="{843EE032-DB4A-9B41-BD47-50BC858E82E0}" type="presParOf" srcId="{1FEDD14E-00EF-144F-BD99-DA9F4F47F45B}" destId="{F58CDCC3-8B84-9347-8A92-0DA7E2EA9599}" srcOrd="3" destOrd="0" presId="urn:microsoft.com/office/officeart/2016/7/layout/RepeatingBendingProcessNew"/>
    <dgm:cxn modelId="{1DB4C50E-F818-264C-8D64-44B2E20EB45F}" type="presParOf" srcId="{F58CDCC3-8B84-9347-8A92-0DA7E2EA9599}" destId="{06895FD2-F19F-9345-B898-559030F8C0E2}" srcOrd="0" destOrd="0" presId="urn:microsoft.com/office/officeart/2016/7/layout/RepeatingBendingProcessNew"/>
    <dgm:cxn modelId="{50AFA8F4-4F77-9C46-8E45-062A454E8420}" type="presParOf" srcId="{1FEDD14E-00EF-144F-BD99-DA9F4F47F45B}" destId="{1819DECC-FF59-894B-8353-F344AF01BB59}" srcOrd="4" destOrd="0" presId="urn:microsoft.com/office/officeart/2016/7/layout/RepeatingBendingProcessNew"/>
    <dgm:cxn modelId="{72AC17BB-4C20-6745-BD76-3E441FE369A9}" type="presParOf" srcId="{1FEDD14E-00EF-144F-BD99-DA9F4F47F45B}" destId="{E7F0F9FB-E8FD-9E42-A7E6-6F38C65F3736}" srcOrd="5" destOrd="0" presId="urn:microsoft.com/office/officeart/2016/7/layout/RepeatingBendingProcessNew"/>
    <dgm:cxn modelId="{EAEC29EF-C767-5048-B52A-9A281FCB99EC}" type="presParOf" srcId="{E7F0F9FB-E8FD-9E42-A7E6-6F38C65F3736}" destId="{DFAF313D-A3C2-2D46-93A4-47686A8750EB}" srcOrd="0" destOrd="0" presId="urn:microsoft.com/office/officeart/2016/7/layout/RepeatingBendingProcessNew"/>
    <dgm:cxn modelId="{33F25B7D-551B-0744-A818-A88C15F35BDA}" type="presParOf" srcId="{1FEDD14E-00EF-144F-BD99-DA9F4F47F45B}" destId="{363D4105-2BCC-C846-9353-561D6E2EF8FF}" srcOrd="6" destOrd="0" presId="urn:microsoft.com/office/officeart/2016/7/layout/RepeatingBendingProcessNew"/>
    <dgm:cxn modelId="{971ABC64-9148-AA4E-976B-2CF052B18355}" type="presParOf" srcId="{1FEDD14E-00EF-144F-BD99-DA9F4F47F45B}" destId="{B61F1083-BADF-C94C-81CF-F07101AB3625}" srcOrd="7" destOrd="0" presId="urn:microsoft.com/office/officeart/2016/7/layout/RepeatingBendingProcessNew"/>
    <dgm:cxn modelId="{BD09CA89-C0DD-ED48-9C5C-C3CC4BBCFFA0}" type="presParOf" srcId="{B61F1083-BADF-C94C-81CF-F07101AB3625}" destId="{E668D6E4-57C4-A546-A5B4-D627EE126635}" srcOrd="0" destOrd="0" presId="urn:microsoft.com/office/officeart/2016/7/layout/RepeatingBendingProcessNew"/>
    <dgm:cxn modelId="{9D478D83-FAA3-6C4B-84B3-5293A258B6E7}" type="presParOf" srcId="{1FEDD14E-00EF-144F-BD99-DA9F4F47F45B}" destId="{3219A8A2-2BB7-9C47-B4A1-E14CD3A3E4CD}"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CAD135F-E043-4434-9C59-2FE47FEEC553}"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DAD029D4-C6C7-4573-814A-4F03A642878B}">
      <dgm:prSet/>
      <dgm:spPr/>
      <dgm:t>
        <a:bodyPr/>
        <a:lstStyle/>
        <a:p>
          <a:r>
            <a:rPr lang="en-US"/>
            <a:t>Components used inside components are called Child Components</a:t>
          </a:r>
        </a:p>
      </dgm:t>
    </dgm:pt>
    <dgm:pt modelId="{459A839C-E2D8-4967-8792-C0A897A38718}" type="parTrans" cxnId="{1CFC008D-E0CB-481E-9FD6-B0F6E1F15DD5}">
      <dgm:prSet/>
      <dgm:spPr/>
      <dgm:t>
        <a:bodyPr/>
        <a:lstStyle/>
        <a:p>
          <a:endParaRPr lang="en-US"/>
        </a:p>
      </dgm:t>
    </dgm:pt>
    <dgm:pt modelId="{0C5BD211-4B93-45A4-9CEA-58F7467352EB}" type="sibTrans" cxnId="{1CFC008D-E0CB-481E-9FD6-B0F6E1F15DD5}">
      <dgm:prSet/>
      <dgm:spPr/>
      <dgm:t>
        <a:bodyPr/>
        <a:lstStyle/>
        <a:p>
          <a:endParaRPr lang="en-US"/>
        </a:p>
      </dgm:t>
    </dgm:pt>
    <dgm:pt modelId="{C53426E6-0FBD-4D46-9AB1-3CCD89271115}">
      <dgm:prSet/>
      <dgm:spPr/>
      <dgm:t>
        <a:bodyPr/>
        <a:lstStyle/>
        <a:p>
          <a:r>
            <a:rPr lang="en-US"/>
            <a:t>A Component that contains other components is called a Parent Components</a:t>
          </a:r>
        </a:p>
      </dgm:t>
    </dgm:pt>
    <dgm:pt modelId="{5AAE1F91-D22D-4D7E-A3A4-1155B5371D5C}" type="parTrans" cxnId="{FD30951C-704F-44AD-B751-9219196F8FA5}">
      <dgm:prSet/>
      <dgm:spPr/>
      <dgm:t>
        <a:bodyPr/>
        <a:lstStyle/>
        <a:p>
          <a:endParaRPr lang="en-US"/>
        </a:p>
      </dgm:t>
    </dgm:pt>
    <dgm:pt modelId="{B2839D57-6161-44FC-82C5-C2ADD05D3A09}" type="sibTrans" cxnId="{FD30951C-704F-44AD-B751-9219196F8FA5}">
      <dgm:prSet/>
      <dgm:spPr/>
      <dgm:t>
        <a:bodyPr/>
        <a:lstStyle/>
        <a:p>
          <a:endParaRPr lang="en-US"/>
        </a:p>
      </dgm:t>
    </dgm:pt>
    <dgm:pt modelId="{1ACDDD03-6CEF-4471-9F7F-7878B74E8855}">
      <dgm:prSet/>
      <dgm:spPr/>
      <dgm:t>
        <a:bodyPr/>
        <a:lstStyle/>
        <a:p>
          <a:r>
            <a:rPr lang="en-US"/>
            <a:t>Components can be both parents and children, depending on how their used.</a:t>
          </a:r>
        </a:p>
      </dgm:t>
    </dgm:pt>
    <dgm:pt modelId="{958EE5DF-2352-432B-9839-E31CCA624C0A}" type="parTrans" cxnId="{97979BA8-7BE5-4880-8B81-BC9581CFEB27}">
      <dgm:prSet/>
      <dgm:spPr/>
      <dgm:t>
        <a:bodyPr/>
        <a:lstStyle/>
        <a:p>
          <a:endParaRPr lang="en-US"/>
        </a:p>
      </dgm:t>
    </dgm:pt>
    <dgm:pt modelId="{DACA2E80-D83F-4D1C-8AAC-B3BC80363C61}" type="sibTrans" cxnId="{97979BA8-7BE5-4880-8B81-BC9581CFEB27}">
      <dgm:prSet/>
      <dgm:spPr/>
      <dgm:t>
        <a:bodyPr/>
        <a:lstStyle/>
        <a:p>
          <a:endParaRPr lang="en-US"/>
        </a:p>
      </dgm:t>
    </dgm:pt>
    <dgm:pt modelId="{CBF3461F-24C1-9144-8557-AD7227D3DCDD}" type="pres">
      <dgm:prSet presAssocID="{ECAD135F-E043-4434-9C59-2FE47FEEC553}" presName="vert0" presStyleCnt="0">
        <dgm:presLayoutVars>
          <dgm:dir/>
          <dgm:animOne val="branch"/>
          <dgm:animLvl val="lvl"/>
        </dgm:presLayoutVars>
      </dgm:prSet>
      <dgm:spPr/>
    </dgm:pt>
    <dgm:pt modelId="{BC93DF85-120C-6947-B80E-719D65353B7B}" type="pres">
      <dgm:prSet presAssocID="{DAD029D4-C6C7-4573-814A-4F03A642878B}" presName="thickLine" presStyleLbl="alignNode1" presStyleIdx="0" presStyleCnt="3"/>
      <dgm:spPr/>
    </dgm:pt>
    <dgm:pt modelId="{6D5A7A90-A315-CF43-BB0F-A7CE6D32D21C}" type="pres">
      <dgm:prSet presAssocID="{DAD029D4-C6C7-4573-814A-4F03A642878B}" presName="horz1" presStyleCnt="0"/>
      <dgm:spPr/>
    </dgm:pt>
    <dgm:pt modelId="{1466F606-90FC-FC47-BC66-5800E3FAD110}" type="pres">
      <dgm:prSet presAssocID="{DAD029D4-C6C7-4573-814A-4F03A642878B}" presName="tx1" presStyleLbl="revTx" presStyleIdx="0" presStyleCnt="3"/>
      <dgm:spPr/>
    </dgm:pt>
    <dgm:pt modelId="{C18516CA-FC9D-1D4E-8BBE-59238AC32688}" type="pres">
      <dgm:prSet presAssocID="{DAD029D4-C6C7-4573-814A-4F03A642878B}" presName="vert1" presStyleCnt="0"/>
      <dgm:spPr/>
    </dgm:pt>
    <dgm:pt modelId="{7B66A24C-AC77-6149-AFB4-E6E642A94CF1}" type="pres">
      <dgm:prSet presAssocID="{C53426E6-0FBD-4D46-9AB1-3CCD89271115}" presName="thickLine" presStyleLbl="alignNode1" presStyleIdx="1" presStyleCnt="3"/>
      <dgm:spPr/>
    </dgm:pt>
    <dgm:pt modelId="{3A08DFB9-AFD6-2347-9485-7CAD9ECFDED1}" type="pres">
      <dgm:prSet presAssocID="{C53426E6-0FBD-4D46-9AB1-3CCD89271115}" presName="horz1" presStyleCnt="0"/>
      <dgm:spPr/>
    </dgm:pt>
    <dgm:pt modelId="{27C50BE0-9E53-C941-B2D5-AB59DA8C44F6}" type="pres">
      <dgm:prSet presAssocID="{C53426E6-0FBD-4D46-9AB1-3CCD89271115}" presName="tx1" presStyleLbl="revTx" presStyleIdx="1" presStyleCnt="3"/>
      <dgm:spPr/>
    </dgm:pt>
    <dgm:pt modelId="{3C81FAB6-2C7E-4D49-980A-6FC6E1C6F874}" type="pres">
      <dgm:prSet presAssocID="{C53426E6-0FBD-4D46-9AB1-3CCD89271115}" presName="vert1" presStyleCnt="0"/>
      <dgm:spPr/>
    </dgm:pt>
    <dgm:pt modelId="{CBE1C3DD-56F0-BD44-85BD-7F41FCA11D5A}" type="pres">
      <dgm:prSet presAssocID="{1ACDDD03-6CEF-4471-9F7F-7878B74E8855}" presName="thickLine" presStyleLbl="alignNode1" presStyleIdx="2" presStyleCnt="3"/>
      <dgm:spPr/>
    </dgm:pt>
    <dgm:pt modelId="{11EFB959-58D6-3645-9D3B-E6FFAAAB8174}" type="pres">
      <dgm:prSet presAssocID="{1ACDDD03-6CEF-4471-9F7F-7878B74E8855}" presName="horz1" presStyleCnt="0"/>
      <dgm:spPr/>
    </dgm:pt>
    <dgm:pt modelId="{50C29B88-4B3A-2B45-82A0-7A3CB661F8D8}" type="pres">
      <dgm:prSet presAssocID="{1ACDDD03-6CEF-4471-9F7F-7878B74E8855}" presName="tx1" presStyleLbl="revTx" presStyleIdx="2" presStyleCnt="3"/>
      <dgm:spPr/>
    </dgm:pt>
    <dgm:pt modelId="{EA7B254D-75A8-E04A-9B9B-982D2EB81437}" type="pres">
      <dgm:prSet presAssocID="{1ACDDD03-6CEF-4471-9F7F-7878B74E8855}" presName="vert1" presStyleCnt="0"/>
      <dgm:spPr/>
    </dgm:pt>
  </dgm:ptLst>
  <dgm:cxnLst>
    <dgm:cxn modelId="{AE854616-A51E-7443-92B5-5B18C7B70CCB}" type="presOf" srcId="{DAD029D4-C6C7-4573-814A-4F03A642878B}" destId="{1466F606-90FC-FC47-BC66-5800E3FAD110}" srcOrd="0" destOrd="0" presId="urn:microsoft.com/office/officeart/2008/layout/LinedList"/>
    <dgm:cxn modelId="{FD30951C-704F-44AD-B751-9219196F8FA5}" srcId="{ECAD135F-E043-4434-9C59-2FE47FEEC553}" destId="{C53426E6-0FBD-4D46-9AB1-3CCD89271115}" srcOrd="1" destOrd="0" parTransId="{5AAE1F91-D22D-4D7E-A3A4-1155B5371D5C}" sibTransId="{B2839D57-6161-44FC-82C5-C2ADD05D3A09}"/>
    <dgm:cxn modelId="{1CFC008D-E0CB-481E-9FD6-B0F6E1F15DD5}" srcId="{ECAD135F-E043-4434-9C59-2FE47FEEC553}" destId="{DAD029D4-C6C7-4573-814A-4F03A642878B}" srcOrd="0" destOrd="0" parTransId="{459A839C-E2D8-4967-8792-C0A897A38718}" sibTransId="{0C5BD211-4B93-45A4-9CEA-58F7467352EB}"/>
    <dgm:cxn modelId="{97979BA8-7BE5-4880-8B81-BC9581CFEB27}" srcId="{ECAD135F-E043-4434-9C59-2FE47FEEC553}" destId="{1ACDDD03-6CEF-4471-9F7F-7878B74E8855}" srcOrd="2" destOrd="0" parTransId="{958EE5DF-2352-432B-9839-E31CCA624C0A}" sibTransId="{DACA2E80-D83F-4D1C-8AAC-B3BC80363C61}"/>
    <dgm:cxn modelId="{78A961B5-E172-0341-BA17-6E91B016BDFA}" type="presOf" srcId="{C53426E6-0FBD-4D46-9AB1-3CCD89271115}" destId="{27C50BE0-9E53-C941-B2D5-AB59DA8C44F6}" srcOrd="0" destOrd="0" presId="urn:microsoft.com/office/officeart/2008/layout/LinedList"/>
    <dgm:cxn modelId="{E4E89ED7-6864-564F-A28C-755C9C02D3B9}" type="presOf" srcId="{ECAD135F-E043-4434-9C59-2FE47FEEC553}" destId="{CBF3461F-24C1-9144-8557-AD7227D3DCDD}" srcOrd="0" destOrd="0" presId="urn:microsoft.com/office/officeart/2008/layout/LinedList"/>
    <dgm:cxn modelId="{D73564DD-7FFF-6445-9114-A95B97A7713A}" type="presOf" srcId="{1ACDDD03-6CEF-4471-9F7F-7878B74E8855}" destId="{50C29B88-4B3A-2B45-82A0-7A3CB661F8D8}" srcOrd="0" destOrd="0" presId="urn:microsoft.com/office/officeart/2008/layout/LinedList"/>
    <dgm:cxn modelId="{A23E9CF7-FBDC-AF47-84F0-8349F30E8A3F}" type="presParOf" srcId="{CBF3461F-24C1-9144-8557-AD7227D3DCDD}" destId="{BC93DF85-120C-6947-B80E-719D65353B7B}" srcOrd="0" destOrd="0" presId="urn:microsoft.com/office/officeart/2008/layout/LinedList"/>
    <dgm:cxn modelId="{C64032E7-E818-9C41-945A-AADD1790E1E7}" type="presParOf" srcId="{CBF3461F-24C1-9144-8557-AD7227D3DCDD}" destId="{6D5A7A90-A315-CF43-BB0F-A7CE6D32D21C}" srcOrd="1" destOrd="0" presId="urn:microsoft.com/office/officeart/2008/layout/LinedList"/>
    <dgm:cxn modelId="{FC6C386C-A28F-3C4F-83FC-C753C4A5FC15}" type="presParOf" srcId="{6D5A7A90-A315-CF43-BB0F-A7CE6D32D21C}" destId="{1466F606-90FC-FC47-BC66-5800E3FAD110}" srcOrd="0" destOrd="0" presId="urn:microsoft.com/office/officeart/2008/layout/LinedList"/>
    <dgm:cxn modelId="{D536C858-AC0D-0F4B-AA14-471CDC5CBEF5}" type="presParOf" srcId="{6D5A7A90-A315-CF43-BB0F-A7CE6D32D21C}" destId="{C18516CA-FC9D-1D4E-8BBE-59238AC32688}" srcOrd="1" destOrd="0" presId="urn:microsoft.com/office/officeart/2008/layout/LinedList"/>
    <dgm:cxn modelId="{859056C4-3A5B-4742-89CF-DE6B4955D0FE}" type="presParOf" srcId="{CBF3461F-24C1-9144-8557-AD7227D3DCDD}" destId="{7B66A24C-AC77-6149-AFB4-E6E642A94CF1}" srcOrd="2" destOrd="0" presId="urn:microsoft.com/office/officeart/2008/layout/LinedList"/>
    <dgm:cxn modelId="{C34890BB-2335-1A46-9219-E4AEB53C8750}" type="presParOf" srcId="{CBF3461F-24C1-9144-8557-AD7227D3DCDD}" destId="{3A08DFB9-AFD6-2347-9485-7CAD9ECFDED1}" srcOrd="3" destOrd="0" presId="urn:microsoft.com/office/officeart/2008/layout/LinedList"/>
    <dgm:cxn modelId="{511215FF-8FB9-5544-BEDD-F79F4625182A}" type="presParOf" srcId="{3A08DFB9-AFD6-2347-9485-7CAD9ECFDED1}" destId="{27C50BE0-9E53-C941-B2D5-AB59DA8C44F6}" srcOrd="0" destOrd="0" presId="urn:microsoft.com/office/officeart/2008/layout/LinedList"/>
    <dgm:cxn modelId="{18C7E5F4-7341-A348-9E20-DA499EEABFBE}" type="presParOf" srcId="{3A08DFB9-AFD6-2347-9485-7CAD9ECFDED1}" destId="{3C81FAB6-2C7E-4D49-980A-6FC6E1C6F874}" srcOrd="1" destOrd="0" presId="urn:microsoft.com/office/officeart/2008/layout/LinedList"/>
    <dgm:cxn modelId="{CED3CAAF-6861-4742-94E1-5D096B998B01}" type="presParOf" srcId="{CBF3461F-24C1-9144-8557-AD7227D3DCDD}" destId="{CBE1C3DD-56F0-BD44-85BD-7F41FCA11D5A}" srcOrd="4" destOrd="0" presId="urn:microsoft.com/office/officeart/2008/layout/LinedList"/>
    <dgm:cxn modelId="{EF2CBBD8-468D-494D-9FDC-2F02CAF115AB}" type="presParOf" srcId="{CBF3461F-24C1-9144-8557-AD7227D3DCDD}" destId="{11EFB959-58D6-3645-9D3B-E6FFAAAB8174}" srcOrd="5" destOrd="0" presId="urn:microsoft.com/office/officeart/2008/layout/LinedList"/>
    <dgm:cxn modelId="{E19EBECD-42E4-7C44-AA25-DB3CC75A7AA5}" type="presParOf" srcId="{11EFB959-58D6-3645-9D3B-E6FFAAAB8174}" destId="{50C29B88-4B3A-2B45-82A0-7A3CB661F8D8}" srcOrd="0" destOrd="0" presId="urn:microsoft.com/office/officeart/2008/layout/LinedList"/>
    <dgm:cxn modelId="{941A2667-35FA-8842-91CA-1407B0E9FB9D}" type="presParOf" srcId="{11EFB959-58D6-3645-9D3B-E6FFAAAB8174}" destId="{EA7B254D-75A8-E04A-9B9B-982D2EB8143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BC1EB51-46F2-4ED0-9AA1-8E138D0267F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80456FC-FCD2-47DB-9FDA-96E390F78F3B}">
      <dgm:prSet/>
      <dgm:spPr/>
      <dgm:t>
        <a:bodyPr/>
        <a:lstStyle/>
        <a:p>
          <a:r>
            <a:rPr lang="en-US"/>
            <a:t>Pure functions always return the same result given the same arguments. </a:t>
          </a:r>
        </a:p>
      </dgm:t>
    </dgm:pt>
    <dgm:pt modelId="{FB094C3B-CED2-448D-8B05-64C899E7F70D}" type="parTrans" cxnId="{CF6A9E8B-3788-4892-87BD-3197A95EF123}">
      <dgm:prSet/>
      <dgm:spPr/>
      <dgm:t>
        <a:bodyPr/>
        <a:lstStyle/>
        <a:p>
          <a:endParaRPr lang="en-US"/>
        </a:p>
      </dgm:t>
    </dgm:pt>
    <dgm:pt modelId="{8CF7AB2F-FE1C-4A71-BB37-FC4F29F27D3E}" type="sibTrans" cxnId="{CF6A9E8B-3788-4892-87BD-3197A95EF123}">
      <dgm:prSet/>
      <dgm:spPr/>
      <dgm:t>
        <a:bodyPr/>
        <a:lstStyle/>
        <a:p>
          <a:endParaRPr lang="en-US"/>
        </a:p>
      </dgm:t>
    </dgm:pt>
    <dgm:pt modelId="{99BEEA6D-1875-41C2-81CD-1D0FA8FFB8C3}">
      <dgm:prSet/>
      <dgm:spPr/>
      <dgm:t>
        <a:bodyPr/>
        <a:lstStyle/>
        <a:p>
          <a:r>
            <a:rPr lang="en-US"/>
            <a:t>Pure function's execution doesn't depend on the state of the application.</a:t>
          </a:r>
        </a:p>
      </dgm:t>
    </dgm:pt>
    <dgm:pt modelId="{9C454216-7625-45DB-90C9-2DC74C5B5B0D}" type="parTrans" cxnId="{DE48352E-0012-4C24-B656-10841F311732}">
      <dgm:prSet/>
      <dgm:spPr/>
      <dgm:t>
        <a:bodyPr/>
        <a:lstStyle/>
        <a:p>
          <a:endParaRPr lang="en-US"/>
        </a:p>
      </dgm:t>
    </dgm:pt>
    <dgm:pt modelId="{98189809-D071-4E78-A1FF-CB1406D31101}" type="sibTrans" cxnId="{DE48352E-0012-4C24-B656-10841F311732}">
      <dgm:prSet/>
      <dgm:spPr/>
      <dgm:t>
        <a:bodyPr/>
        <a:lstStyle/>
        <a:p>
          <a:endParaRPr lang="en-US"/>
        </a:p>
      </dgm:t>
    </dgm:pt>
    <dgm:pt modelId="{FEC939DE-42DD-4E6E-B519-E0CD4EE4E587}">
      <dgm:prSet/>
      <dgm:spPr/>
      <dgm:t>
        <a:bodyPr/>
        <a:lstStyle/>
        <a:p>
          <a:r>
            <a:rPr lang="en-US" dirty="0"/>
            <a:t>Pure functions don't modify the variables outside of their scope (no side effects).</a:t>
          </a:r>
        </a:p>
      </dgm:t>
    </dgm:pt>
    <dgm:pt modelId="{E9FD2BAC-EA9F-4F93-8C29-26C9FFC6E310}" type="parTrans" cxnId="{DCDABED2-D68C-43FA-824C-D10FDA799432}">
      <dgm:prSet/>
      <dgm:spPr/>
      <dgm:t>
        <a:bodyPr/>
        <a:lstStyle/>
        <a:p>
          <a:endParaRPr lang="en-US"/>
        </a:p>
      </dgm:t>
    </dgm:pt>
    <dgm:pt modelId="{29F0408C-3B34-403A-B976-FE0BA90C6741}" type="sibTrans" cxnId="{DCDABED2-D68C-43FA-824C-D10FDA799432}">
      <dgm:prSet/>
      <dgm:spPr/>
      <dgm:t>
        <a:bodyPr/>
        <a:lstStyle/>
        <a:p>
          <a:endParaRPr lang="en-US"/>
        </a:p>
      </dgm:t>
    </dgm:pt>
    <dgm:pt modelId="{D0651B38-7D83-3946-AA59-2C92494295F4}" type="pres">
      <dgm:prSet presAssocID="{9BC1EB51-46F2-4ED0-9AA1-8E138D0267F0}" presName="linear" presStyleCnt="0">
        <dgm:presLayoutVars>
          <dgm:animLvl val="lvl"/>
          <dgm:resizeHandles val="exact"/>
        </dgm:presLayoutVars>
      </dgm:prSet>
      <dgm:spPr/>
    </dgm:pt>
    <dgm:pt modelId="{97B3AC6C-8D0C-C64D-B1E0-60E703D556CE}" type="pres">
      <dgm:prSet presAssocID="{880456FC-FCD2-47DB-9FDA-96E390F78F3B}" presName="parentText" presStyleLbl="node1" presStyleIdx="0" presStyleCnt="3">
        <dgm:presLayoutVars>
          <dgm:chMax val="0"/>
          <dgm:bulletEnabled val="1"/>
        </dgm:presLayoutVars>
      </dgm:prSet>
      <dgm:spPr/>
    </dgm:pt>
    <dgm:pt modelId="{C79DA99F-42AE-1C40-915B-5181D0CAA38A}" type="pres">
      <dgm:prSet presAssocID="{8CF7AB2F-FE1C-4A71-BB37-FC4F29F27D3E}" presName="spacer" presStyleCnt="0"/>
      <dgm:spPr/>
    </dgm:pt>
    <dgm:pt modelId="{8BFDFD6E-3370-7748-B89C-AFECACFF19E1}" type="pres">
      <dgm:prSet presAssocID="{99BEEA6D-1875-41C2-81CD-1D0FA8FFB8C3}" presName="parentText" presStyleLbl="node1" presStyleIdx="1" presStyleCnt="3">
        <dgm:presLayoutVars>
          <dgm:chMax val="0"/>
          <dgm:bulletEnabled val="1"/>
        </dgm:presLayoutVars>
      </dgm:prSet>
      <dgm:spPr/>
    </dgm:pt>
    <dgm:pt modelId="{69C879BD-5B56-5A4A-8FD3-7528F2725DD5}" type="pres">
      <dgm:prSet presAssocID="{98189809-D071-4E78-A1FF-CB1406D31101}" presName="spacer" presStyleCnt="0"/>
      <dgm:spPr/>
    </dgm:pt>
    <dgm:pt modelId="{18965BDB-5732-7542-A5A7-341D078C566D}" type="pres">
      <dgm:prSet presAssocID="{FEC939DE-42DD-4E6E-B519-E0CD4EE4E587}" presName="parentText" presStyleLbl="node1" presStyleIdx="2" presStyleCnt="3">
        <dgm:presLayoutVars>
          <dgm:chMax val="0"/>
          <dgm:bulletEnabled val="1"/>
        </dgm:presLayoutVars>
      </dgm:prSet>
      <dgm:spPr/>
    </dgm:pt>
  </dgm:ptLst>
  <dgm:cxnLst>
    <dgm:cxn modelId="{63900D0D-DA7C-3B48-B96F-8660E55B73EF}" type="presOf" srcId="{FEC939DE-42DD-4E6E-B519-E0CD4EE4E587}" destId="{18965BDB-5732-7542-A5A7-341D078C566D}" srcOrd="0" destOrd="0" presId="urn:microsoft.com/office/officeart/2005/8/layout/vList2"/>
    <dgm:cxn modelId="{B7657F16-83BB-D44A-A86D-CD859BAFA805}" type="presOf" srcId="{880456FC-FCD2-47DB-9FDA-96E390F78F3B}" destId="{97B3AC6C-8D0C-C64D-B1E0-60E703D556CE}" srcOrd="0" destOrd="0" presId="urn:microsoft.com/office/officeart/2005/8/layout/vList2"/>
    <dgm:cxn modelId="{DE48352E-0012-4C24-B656-10841F311732}" srcId="{9BC1EB51-46F2-4ED0-9AA1-8E138D0267F0}" destId="{99BEEA6D-1875-41C2-81CD-1D0FA8FFB8C3}" srcOrd="1" destOrd="0" parTransId="{9C454216-7625-45DB-90C9-2DC74C5B5B0D}" sibTransId="{98189809-D071-4E78-A1FF-CB1406D31101}"/>
    <dgm:cxn modelId="{AB26DE6E-0782-EE41-82CA-84A0419C478F}" type="presOf" srcId="{9BC1EB51-46F2-4ED0-9AA1-8E138D0267F0}" destId="{D0651B38-7D83-3946-AA59-2C92494295F4}" srcOrd="0" destOrd="0" presId="urn:microsoft.com/office/officeart/2005/8/layout/vList2"/>
    <dgm:cxn modelId="{CF6A9E8B-3788-4892-87BD-3197A95EF123}" srcId="{9BC1EB51-46F2-4ED0-9AA1-8E138D0267F0}" destId="{880456FC-FCD2-47DB-9FDA-96E390F78F3B}" srcOrd="0" destOrd="0" parTransId="{FB094C3B-CED2-448D-8B05-64C899E7F70D}" sibTransId="{8CF7AB2F-FE1C-4A71-BB37-FC4F29F27D3E}"/>
    <dgm:cxn modelId="{63C38BC1-CDEF-2948-9EDA-93BAE3B7D9B7}" type="presOf" srcId="{99BEEA6D-1875-41C2-81CD-1D0FA8FFB8C3}" destId="{8BFDFD6E-3370-7748-B89C-AFECACFF19E1}" srcOrd="0" destOrd="0" presId="urn:microsoft.com/office/officeart/2005/8/layout/vList2"/>
    <dgm:cxn modelId="{DCDABED2-D68C-43FA-824C-D10FDA799432}" srcId="{9BC1EB51-46F2-4ED0-9AA1-8E138D0267F0}" destId="{FEC939DE-42DD-4E6E-B519-E0CD4EE4E587}" srcOrd="2" destOrd="0" parTransId="{E9FD2BAC-EA9F-4F93-8C29-26C9FFC6E310}" sibTransId="{29F0408C-3B34-403A-B976-FE0BA90C6741}"/>
    <dgm:cxn modelId="{049AADF3-82E9-CE46-AEF1-30CEB973ECE5}" type="presParOf" srcId="{D0651B38-7D83-3946-AA59-2C92494295F4}" destId="{97B3AC6C-8D0C-C64D-B1E0-60E703D556CE}" srcOrd="0" destOrd="0" presId="urn:microsoft.com/office/officeart/2005/8/layout/vList2"/>
    <dgm:cxn modelId="{88FF3893-B775-6F49-9FB9-01E8F03AD464}" type="presParOf" srcId="{D0651B38-7D83-3946-AA59-2C92494295F4}" destId="{C79DA99F-42AE-1C40-915B-5181D0CAA38A}" srcOrd="1" destOrd="0" presId="urn:microsoft.com/office/officeart/2005/8/layout/vList2"/>
    <dgm:cxn modelId="{86975F13-25A4-504E-8467-D1B18AFA508E}" type="presParOf" srcId="{D0651B38-7D83-3946-AA59-2C92494295F4}" destId="{8BFDFD6E-3370-7748-B89C-AFECACFF19E1}" srcOrd="2" destOrd="0" presId="urn:microsoft.com/office/officeart/2005/8/layout/vList2"/>
    <dgm:cxn modelId="{9361160F-9CF6-3E44-94CA-C1C238468E1B}" type="presParOf" srcId="{D0651B38-7D83-3946-AA59-2C92494295F4}" destId="{69C879BD-5B56-5A4A-8FD3-7528F2725DD5}" srcOrd="3" destOrd="0" presId="urn:microsoft.com/office/officeart/2005/8/layout/vList2"/>
    <dgm:cxn modelId="{0714C0F8-C926-C74A-8FF3-7220B6C06BB7}" type="presParOf" srcId="{D0651B38-7D83-3946-AA59-2C92494295F4}" destId="{18965BDB-5732-7542-A5A7-341D078C566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37261FD-77B3-4F0C-8017-1BA67692DEAA}"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32EB25DC-352A-4BB2-91F1-D55207A54D5F}">
      <dgm:prSet/>
      <dgm:spPr/>
      <dgm:t>
        <a:bodyPr/>
        <a:lstStyle/>
        <a:p>
          <a:r>
            <a:rPr lang="en-US"/>
            <a:t>Easy to test</a:t>
          </a:r>
        </a:p>
      </dgm:t>
    </dgm:pt>
    <dgm:pt modelId="{7D165C41-15A9-41C2-A45B-0582398EED54}" type="parTrans" cxnId="{CEB72D05-C3BF-40C2-8A07-0966168DCDB2}">
      <dgm:prSet/>
      <dgm:spPr/>
      <dgm:t>
        <a:bodyPr/>
        <a:lstStyle/>
        <a:p>
          <a:endParaRPr lang="en-US"/>
        </a:p>
      </dgm:t>
    </dgm:pt>
    <dgm:pt modelId="{65E62518-A933-47F7-817D-CD47C5569B1C}" type="sibTrans" cxnId="{CEB72D05-C3BF-40C2-8A07-0966168DCDB2}">
      <dgm:prSet/>
      <dgm:spPr/>
      <dgm:t>
        <a:bodyPr/>
        <a:lstStyle/>
        <a:p>
          <a:endParaRPr lang="en-US"/>
        </a:p>
      </dgm:t>
    </dgm:pt>
    <dgm:pt modelId="{DBB374CA-34C5-4EF3-BA76-3C5003FEA8B4}">
      <dgm:prSet/>
      <dgm:spPr/>
      <dgm:t>
        <a:bodyPr/>
        <a:lstStyle/>
        <a:p>
          <a:r>
            <a:rPr lang="en-US"/>
            <a:t>Easy to reason about</a:t>
          </a:r>
        </a:p>
      </dgm:t>
    </dgm:pt>
    <dgm:pt modelId="{DBAD46EE-F678-4E32-B042-8744A5AE0DCD}" type="parTrans" cxnId="{D8557070-77EE-4078-8156-7D9F7521DFB8}">
      <dgm:prSet/>
      <dgm:spPr/>
      <dgm:t>
        <a:bodyPr/>
        <a:lstStyle/>
        <a:p>
          <a:endParaRPr lang="en-US"/>
        </a:p>
      </dgm:t>
    </dgm:pt>
    <dgm:pt modelId="{4A189DFE-0886-4739-8AA1-817FE3B75666}" type="sibTrans" cxnId="{D8557070-77EE-4078-8156-7D9F7521DFB8}">
      <dgm:prSet/>
      <dgm:spPr/>
      <dgm:t>
        <a:bodyPr/>
        <a:lstStyle/>
        <a:p>
          <a:endParaRPr lang="en-US"/>
        </a:p>
      </dgm:t>
    </dgm:pt>
    <dgm:pt modelId="{1CF39825-2D1B-4AAA-819C-FCB4A6A48E98}">
      <dgm:prSet/>
      <dgm:spPr/>
      <dgm:t>
        <a:bodyPr/>
        <a:lstStyle/>
        <a:p>
          <a:r>
            <a:rPr lang="en-US"/>
            <a:t>Easy to reuse</a:t>
          </a:r>
        </a:p>
      </dgm:t>
    </dgm:pt>
    <dgm:pt modelId="{2E8963DF-8EEE-4D34-8F35-5B24123D4184}" type="parTrans" cxnId="{D17E9C24-3199-4E85-8EB3-E09EEF6CA4C8}">
      <dgm:prSet/>
      <dgm:spPr/>
      <dgm:t>
        <a:bodyPr/>
        <a:lstStyle/>
        <a:p>
          <a:endParaRPr lang="en-US"/>
        </a:p>
      </dgm:t>
    </dgm:pt>
    <dgm:pt modelId="{34692F4E-7CE5-4F5C-824E-0193EC2E792F}" type="sibTrans" cxnId="{D17E9C24-3199-4E85-8EB3-E09EEF6CA4C8}">
      <dgm:prSet/>
      <dgm:spPr/>
      <dgm:t>
        <a:bodyPr/>
        <a:lstStyle/>
        <a:p>
          <a:endParaRPr lang="en-US"/>
        </a:p>
      </dgm:t>
    </dgm:pt>
    <dgm:pt modelId="{4ECF15D6-1A9C-4A88-9A29-FB4772A03C4C}">
      <dgm:prSet/>
      <dgm:spPr/>
      <dgm:t>
        <a:bodyPr/>
        <a:lstStyle/>
        <a:p>
          <a:r>
            <a:rPr lang="en-US"/>
            <a:t>Easy to reproduce the results</a:t>
          </a:r>
        </a:p>
      </dgm:t>
    </dgm:pt>
    <dgm:pt modelId="{4FBF9D0E-1CDD-49FE-B89E-5B1F85374605}" type="parTrans" cxnId="{F76249FB-9E78-4B7C-82F8-CD7A1FB774FE}">
      <dgm:prSet/>
      <dgm:spPr/>
      <dgm:t>
        <a:bodyPr/>
        <a:lstStyle/>
        <a:p>
          <a:endParaRPr lang="en-US"/>
        </a:p>
      </dgm:t>
    </dgm:pt>
    <dgm:pt modelId="{1C03921B-0011-4346-8B40-B5C78A303AF4}" type="sibTrans" cxnId="{F76249FB-9E78-4B7C-82F8-CD7A1FB774FE}">
      <dgm:prSet/>
      <dgm:spPr/>
      <dgm:t>
        <a:bodyPr/>
        <a:lstStyle/>
        <a:p>
          <a:endParaRPr lang="en-US"/>
        </a:p>
      </dgm:t>
    </dgm:pt>
    <dgm:pt modelId="{2097F423-564D-1A48-9261-BB7ECE5776BA}" type="pres">
      <dgm:prSet presAssocID="{037261FD-77B3-4F0C-8017-1BA67692DEAA}" presName="linear" presStyleCnt="0">
        <dgm:presLayoutVars>
          <dgm:dir/>
          <dgm:animLvl val="lvl"/>
          <dgm:resizeHandles val="exact"/>
        </dgm:presLayoutVars>
      </dgm:prSet>
      <dgm:spPr/>
    </dgm:pt>
    <dgm:pt modelId="{A7E6F087-5C6A-0C41-8C53-3CC272BAC6D2}" type="pres">
      <dgm:prSet presAssocID="{32EB25DC-352A-4BB2-91F1-D55207A54D5F}" presName="parentLin" presStyleCnt="0"/>
      <dgm:spPr/>
    </dgm:pt>
    <dgm:pt modelId="{C1E8C6FB-0E25-444F-A113-6D014059641F}" type="pres">
      <dgm:prSet presAssocID="{32EB25DC-352A-4BB2-91F1-D55207A54D5F}" presName="parentLeftMargin" presStyleLbl="node1" presStyleIdx="0" presStyleCnt="4"/>
      <dgm:spPr/>
    </dgm:pt>
    <dgm:pt modelId="{8B6818F1-E79B-4D49-ACEA-87CCAC3AD2AE}" type="pres">
      <dgm:prSet presAssocID="{32EB25DC-352A-4BB2-91F1-D55207A54D5F}" presName="parentText" presStyleLbl="node1" presStyleIdx="0" presStyleCnt="4">
        <dgm:presLayoutVars>
          <dgm:chMax val="0"/>
          <dgm:bulletEnabled val="1"/>
        </dgm:presLayoutVars>
      </dgm:prSet>
      <dgm:spPr/>
    </dgm:pt>
    <dgm:pt modelId="{9B18C180-2EEC-3A4B-ACF9-1635F6DEF94D}" type="pres">
      <dgm:prSet presAssocID="{32EB25DC-352A-4BB2-91F1-D55207A54D5F}" presName="negativeSpace" presStyleCnt="0"/>
      <dgm:spPr/>
    </dgm:pt>
    <dgm:pt modelId="{8FBE4DDA-243E-424F-B3B0-F54823AC3ACE}" type="pres">
      <dgm:prSet presAssocID="{32EB25DC-352A-4BB2-91F1-D55207A54D5F}" presName="childText" presStyleLbl="conFgAcc1" presStyleIdx="0" presStyleCnt="4">
        <dgm:presLayoutVars>
          <dgm:bulletEnabled val="1"/>
        </dgm:presLayoutVars>
      </dgm:prSet>
      <dgm:spPr/>
    </dgm:pt>
    <dgm:pt modelId="{366D0C2E-7E77-0B4A-87ED-00EFF7AC03CF}" type="pres">
      <dgm:prSet presAssocID="{65E62518-A933-47F7-817D-CD47C5569B1C}" presName="spaceBetweenRectangles" presStyleCnt="0"/>
      <dgm:spPr/>
    </dgm:pt>
    <dgm:pt modelId="{F418912D-0D6E-8E45-ACED-0F2F39636529}" type="pres">
      <dgm:prSet presAssocID="{DBB374CA-34C5-4EF3-BA76-3C5003FEA8B4}" presName="parentLin" presStyleCnt="0"/>
      <dgm:spPr/>
    </dgm:pt>
    <dgm:pt modelId="{85F0A3F2-4B6C-D34E-9B34-CA0CEB0D59D8}" type="pres">
      <dgm:prSet presAssocID="{DBB374CA-34C5-4EF3-BA76-3C5003FEA8B4}" presName="parentLeftMargin" presStyleLbl="node1" presStyleIdx="0" presStyleCnt="4"/>
      <dgm:spPr/>
    </dgm:pt>
    <dgm:pt modelId="{A2C16721-2F3C-324E-9D50-702456BF5C91}" type="pres">
      <dgm:prSet presAssocID="{DBB374CA-34C5-4EF3-BA76-3C5003FEA8B4}" presName="parentText" presStyleLbl="node1" presStyleIdx="1" presStyleCnt="4">
        <dgm:presLayoutVars>
          <dgm:chMax val="0"/>
          <dgm:bulletEnabled val="1"/>
        </dgm:presLayoutVars>
      </dgm:prSet>
      <dgm:spPr/>
    </dgm:pt>
    <dgm:pt modelId="{210AB0A4-62D4-2B47-98F4-78E8BADC4C48}" type="pres">
      <dgm:prSet presAssocID="{DBB374CA-34C5-4EF3-BA76-3C5003FEA8B4}" presName="negativeSpace" presStyleCnt="0"/>
      <dgm:spPr/>
    </dgm:pt>
    <dgm:pt modelId="{C23E3EC2-876D-884A-A1C0-4AC3944D963D}" type="pres">
      <dgm:prSet presAssocID="{DBB374CA-34C5-4EF3-BA76-3C5003FEA8B4}" presName="childText" presStyleLbl="conFgAcc1" presStyleIdx="1" presStyleCnt="4">
        <dgm:presLayoutVars>
          <dgm:bulletEnabled val="1"/>
        </dgm:presLayoutVars>
      </dgm:prSet>
      <dgm:spPr/>
    </dgm:pt>
    <dgm:pt modelId="{02D7CEBF-3D52-E547-BDD9-CEBD42D81220}" type="pres">
      <dgm:prSet presAssocID="{4A189DFE-0886-4739-8AA1-817FE3B75666}" presName="spaceBetweenRectangles" presStyleCnt="0"/>
      <dgm:spPr/>
    </dgm:pt>
    <dgm:pt modelId="{ACEE17F8-5B05-9B44-A525-D060966A94D1}" type="pres">
      <dgm:prSet presAssocID="{1CF39825-2D1B-4AAA-819C-FCB4A6A48E98}" presName="parentLin" presStyleCnt="0"/>
      <dgm:spPr/>
    </dgm:pt>
    <dgm:pt modelId="{E885AF87-4BB8-ED46-969A-312EAE3DDAEB}" type="pres">
      <dgm:prSet presAssocID="{1CF39825-2D1B-4AAA-819C-FCB4A6A48E98}" presName="parentLeftMargin" presStyleLbl="node1" presStyleIdx="1" presStyleCnt="4"/>
      <dgm:spPr/>
    </dgm:pt>
    <dgm:pt modelId="{501725AF-2D5F-E84A-AA87-4242B5FD5123}" type="pres">
      <dgm:prSet presAssocID="{1CF39825-2D1B-4AAA-819C-FCB4A6A48E98}" presName="parentText" presStyleLbl="node1" presStyleIdx="2" presStyleCnt="4">
        <dgm:presLayoutVars>
          <dgm:chMax val="0"/>
          <dgm:bulletEnabled val="1"/>
        </dgm:presLayoutVars>
      </dgm:prSet>
      <dgm:spPr/>
    </dgm:pt>
    <dgm:pt modelId="{989F72AC-2659-994F-8CF0-2904B5075474}" type="pres">
      <dgm:prSet presAssocID="{1CF39825-2D1B-4AAA-819C-FCB4A6A48E98}" presName="negativeSpace" presStyleCnt="0"/>
      <dgm:spPr/>
    </dgm:pt>
    <dgm:pt modelId="{81937F73-7745-4442-BB7E-633BB8B99FDE}" type="pres">
      <dgm:prSet presAssocID="{1CF39825-2D1B-4AAA-819C-FCB4A6A48E98}" presName="childText" presStyleLbl="conFgAcc1" presStyleIdx="2" presStyleCnt="4">
        <dgm:presLayoutVars>
          <dgm:bulletEnabled val="1"/>
        </dgm:presLayoutVars>
      </dgm:prSet>
      <dgm:spPr/>
    </dgm:pt>
    <dgm:pt modelId="{DEA0ADFE-12B6-DB4B-A057-134A0949C8A0}" type="pres">
      <dgm:prSet presAssocID="{34692F4E-7CE5-4F5C-824E-0193EC2E792F}" presName="spaceBetweenRectangles" presStyleCnt="0"/>
      <dgm:spPr/>
    </dgm:pt>
    <dgm:pt modelId="{1A884783-BBE5-234A-ADA8-CAC5A9C3040D}" type="pres">
      <dgm:prSet presAssocID="{4ECF15D6-1A9C-4A88-9A29-FB4772A03C4C}" presName="parentLin" presStyleCnt="0"/>
      <dgm:spPr/>
    </dgm:pt>
    <dgm:pt modelId="{7D44F59C-EBC6-DD48-8C8B-35C379B1FD8B}" type="pres">
      <dgm:prSet presAssocID="{4ECF15D6-1A9C-4A88-9A29-FB4772A03C4C}" presName="parentLeftMargin" presStyleLbl="node1" presStyleIdx="2" presStyleCnt="4"/>
      <dgm:spPr/>
    </dgm:pt>
    <dgm:pt modelId="{6EEAB2A7-3CD0-5D47-860F-5F7C448D66E3}" type="pres">
      <dgm:prSet presAssocID="{4ECF15D6-1A9C-4A88-9A29-FB4772A03C4C}" presName="parentText" presStyleLbl="node1" presStyleIdx="3" presStyleCnt="4">
        <dgm:presLayoutVars>
          <dgm:chMax val="0"/>
          <dgm:bulletEnabled val="1"/>
        </dgm:presLayoutVars>
      </dgm:prSet>
      <dgm:spPr/>
    </dgm:pt>
    <dgm:pt modelId="{6179A1EB-EBD5-F749-8719-7D1DAA80AF96}" type="pres">
      <dgm:prSet presAssocID="{4ECF15D6-1A9C-4A88-9A29-FB4772A03C4C}" presName="negativeSpace" presStyleCnt="0"/>
      <dgm:spPr/>
    </dgm:pt>
    <dgm:pt modelId="{7E17381C-A7C6-9443-9B6F-ADC25CC0B978}" type="pres">
      <dgm:prSet presAssocID="{4ECF15D6-1A9C-4A88-9A29-FB4772A03C4C}" presName="childText" presStyleLbl="conFgAcc1" presStyleIdx="3" presStyleCnt="4">
        <dgm:presLayoutVars>
          <dgm:bulletEnabled val="1"/>
        </dgm:presLayoutVars>
      </dgm:prSet>
      <dgm:spPr/>
    </dgm:pt>
  </dgm:ptLst>
  <dgm:cxnLst>
    <dgm:cxn modelId="{CEB72D05-C3BF-40C2-8A07-0966168DCDB2}" srcId="{037261FD-77B3-4F0C-8017-1BA67692DEAA}" destId="{32EB25DC-352A-4BB2-91F1-D55207A54D5F}" srcOrd="0" destOrd="0" parTransId="{7D165C41-15A9-41C2-A45B-0582398EED54}" sibTransId="{65E62518-A933-47F7-817D-CD47C5569B1C}"/>
    <dgm:cxn modelId="{5928081E-4A84-B143-BC6A-0D21511658BB}" type="presOf" srcId="{4ECF15D6-1A9C-4A88-9A29-FB4772A03C4C}" destId="{6EEAB2A7-3CD0-5D47-860F-5F7C448D66E3}" srcOrd="1" destOrd="0" presId="urn:microsoft.com/office/officeart/2005/8/layout/list1"/>
    <dgm:cxn modelId="{D17E9C24-3199-4E85-8EB3-E09EEF6CA4C8}" srcId="{037261FD-77B3-4F0C-8017-1BA67692DEAA}" destId="{1CF39825-2D1B-4AAA-819C-FCB4A6A48E98}" srcOrd="2" destOrd="0" parTransId="{2E8963DF-8EEE-4D34-8F35-5B24123D4184}" sibTransId="{34692F4E-7CE5-4F5C-824E-0193EC2E792F}"/>
    <dgm:cxn modelId="{69DAF327-684C-5748-9C0B-D1CB6169D22A}" type="presOf" srcId="{4ECF15D6-1A9C-4A88-9A29-FB4772A03C4C}" destId="{7D44F59C-EBC6-DD48-8C8B-35C379B1FD8B}" srcOrd="0" destOrd="0" presId="urn:microsoft.com/office/officeart/2005/8/layout/list1"/>
    <dgm:cxn modelId="{E4324F36-E9D1-A04C-B565-EEDC2AE256BF}" type="presOf" srcId="{1CF39825-2D1B-4AAA-819C-FCB4A6A48E98}" destId="{E885AF87-4BB8-ED46-969A-312EAE3DDAEB}" srcOrd="0" destOrd="0" presId="urn:microsoft.com/office/officeart/2005/8/layout/list1"/>
    <dgm:cxn modelId="{D8557070-77EE-4078-8156-7D9F7521DFB8}" srcId="{037261FD-77B3-4F0C-8017-1BA67692DEAA}" destId="{DBB374CA-34C5-4EF3-BA76-3C5003FEA8B4}" srcOrd="1" destOrd="0" parTransId="{DBAD46EE-F678-4E32-B042-8744A5AE0DCD}" sibTransId="{4A189DFE-0886-4739-8AA1-817FE3B75666}"/>
    <dgm:cxn modelId="{E9FB9F76-87D4-724E-8410-24098AC60B2B}" type="presOf" srcId="{DBB374CA-34C5-4EF3-BA76-3C5003FEA8B4}" destId="{85F0A3F2-4B6C-D34E-9B34-CA0CEB0D59D8}" srcOrd="0" destOrd="0" presId="urn:microsoft.com/office/officeart/2005/8/layout/list1"/>
    <dgm:cxn modelId="{DFED5389-E9F5-E14B-A884-6897DABD6FAB}" type="presOf" srcId="{037261FD-77B3-4F0C-8017-1BA67692DEAA}" destId="{2097F423-564D-1A48-9261-BB7ECE5776BA}" srcOrd="0" destOrd="0" presId="urn:microsoft.com/office/officeart/2005/8/layout/list1"/>
    <dgm:cxn modelId="{062F79A3-9EB8-ED42-9C7D-FA591855804D}" type="presOf" srcId="{32EB25DC-352A-4BB2-91F1-D55207A54D5F}" destId="{C1E8C6FB-0E25-444F-A113-6D014059641F}" srcOrd="0" destOrd="0" presId="urn:microsoft.com/office/officeart/2005/8/layout/list1"/>
    <dgm:cxn modelId="{6079B5A7-7DBF-9A4D-989A-298614618D56}" type="presOf" srcId="{DBB374CA-34C5-4EF3-BA76-3C5003FEA8B4}" destId="{A2C16721-2F3C-324E-9D50-702456BF5C91}" srcOrd="1" destOrd="0" presId="urn:microsoft.com/office/officeart/2005/8/layout/list1"/>
    <dgm:cxn modelId="{854461BD-239C-5B47-B0BB-04D2D9342D49}" type="presOf" srcId="{1CF39825-2D1B-4AAA-819C-FCB4A6A48E98}" destId="{501725AF-2D5F-E84A-AA87-4242B5FD5123}" srcOrd="1" destOrd="0" presId="urn:microsoft.com/office/officeart/2005/8/layout/list1"/>
    <dgm:cxn modelId="{753DDFE2-ADA9-E641-9546-8BF73B9F44B8}" type="presOf" srcId="{32EB25DC-352A-4BB2-91F1-D55207A54D5F}" destId="{8B6818F1-E79B-4D49-ACEA-87CCAC3AD2AE}" srcOrd="1" destOrd="0" presId="urn:microsoft.com/office/officeart/2005/8/layout/list1"/>
    <dgm:cxn modelId="{F76249FB-9E78-4B7C-82F8-CD7A1FB774FE}" srcId="{037261FD-77B3-4F0C-8017-1BA67692DEAA}" destId="{4ECF15D6-1A9C-4A88-9A29-FB4772A03C4C}" srcOrd="3" destOrd="0" parTransId="{4FBF9D0E-1CDD-49FE-B89E-5B1F85374605}" sibTransId="{1C03921B-0011-4346-8B40-B5C78A303AF4}"/>
    <dgm:cxn modelId="{63FF66B5-B409-334A-A881-2D88A92CE031}" type="presParOf" srcId="{2097F423-564D-1A48-9261-BB7ECE5776BA}" destId="{A7E6F087-5C6A-0C41-8C53-3CC272BAC6D2}" srcOrd="0" destOrd="0" presId="urn:microsoft.com/office/officeart/2005/8/layout/list1"/>
    <dgm:cxn modelId="{5882A20B-84AC-864C-999E-9691C7B2AFD3}" type="presParOf" srcId="{A7E6F087-5C6A-0C41-8C53-3CC272BAC6D2}" destId="{C1E8C6FB-0E25-444F-A113-6D014059641F}" srcOrd="0" destOrd="0" presId="urn:microsoft.com/office/officeart/2005/8/layout/list1"/>
    <dgm:cxn modelId="{D5D3FFBD-7283-4D42-9C9A-FD540EACF669}" type="presParOf" srcId="{A7E6F087-5C6A-0C41-8C53-3CC272BAC6D2}" destId="{8B6818F1-E79B-4D49-ACEA-87CCAC3AD2AE}" srcOrd="1" destOrd="0" presId="urn:microsoft.com/office/officeart/2005/8/layout/list1"/>
    <dgm:cxn modelId="{F135A6A7-B47C-F243-AB83-23B7534EAEFF}" type="presParOf" srcId="{2097F423-564D-1A48-9261-BB7ECE5776BA}" destId="{9B18C180-2EEC-3A4B-ACF9-1635F6DEF94D}" srcOrd="1" destOrd="0" presId="urn:microsoft.com/office/officeart/2005/8/layout/list1"/>
    <dgm:cxn modelId="{D63849CA-C802-3E42-BEB5-81865D098CE3}" type="presParOf" srcId="{2097F423-564D-1A48-9261-BB7ECE5776BA}" destId="{8FBE4DDA-243E-424F-B3B0-F54823AC3ACE}" srcOrd="2" destOrd="0" presId="urn:microsoft.com/office/officeart/2005/8/layout/list1"/>
    <dgm:cxn modelId="{D9965FB7-8E71-6246-AA70-BDA71C7C5485}" type="presParOf" srcId="{2097F423-564D-1A48-9261-BB7ECE5776BA}" destId="{366D0C2E-7E77-0B4A-87ED-00EFF7AC03CF}" srcOrd="3" destOrd="0" presId="urn:microsoft.com/office/officeart/2005/8/layout/list1"/>
    <dgm:cxn modelId="{9285EC00-E08A-314B-A2CB-F5F895D51355}" type="presParOf" srcId="{2097F423-564D-1A48-9261-BB7ECE5776BA}" destId="{F418912D-0D6E-8E45-ACED-0F2F39636529}" srcOrd="4" destOrd="0" presId="urn:microsoft.com/office/officeart/2005/8/layout/list1"/>
    <dgm:cxn modelId="{472FBE74-BC4D-6C4D-A35C-74919C96A9C0}" type="presParOf" srcId="{F418912D-0D6E-8E45-ACED-0F2F39636529}" destId="{85F0A3F2-4B6C-D34E-9B34-CA0CEB0D59D8}" srcOrd="0" destOrd="0" presId="urn:microsoft.com/office/officeart/2005/8/layout/list1"/>
    <dgm:cxn modelId="{5018D963-1DAE-7249-901C-7D3BC93F4714}" type="presParOf" srcId="{F418912D-0D6E-8E45-ACED-0F2F39636529}" destId="{A2C16721-2F3C-324E-9D50-702456BF5C91}" srcOrd="1" destOrd="0" presId="urn:microsoft.com/office/officeart/2005/8/layout/list1"/>
    <dgm:cxn modelId="{A7A1D78C-0E87-2645-8FB1-31A132085820}" type="presParOf" srcId="{2097F423-564D-1A48-9261-BB7ECE5776BA}" destId="{210AB0A4-62D4-2B47-98F4-78E8BADC4C48}" srcOrd="5" destOrd="0" presId="urn:microsoft.com/office/officeart/2005/8/layout/list1"/>
    <dgm:cxn modelId="{929F1002-03AB-ED44-8504-38E0423EB9DA}" type="presParOf" srcId="{2097F423-564D-1A48-9261-BB7ECE5776BA}" destId="{C23E3EC2-876D-884A-A1C0-4AC3944D963D}" srcOrd="6" destOrd="0" presId="urn:microsoft.com/office/officeart/2005/8/layout/list1"/>
    <dgm:cxn modelId="{5DD523E0-B22E-3548-903D-AE8361EA1F52}" type="presParOf" srcId="{2097F423-564D-1A48-9261-BB7ECE5776BA}" destId="{02D7CEBF-3D52-E547-BDD9-CEBD42D81220}" srcOrd="7" destOrd="0" presId="urn:microsoft.com/office/officeart/2005/8/layout/list1"/>
    <dgm:cxn modelId="{83A53796-54D1-5649-BF2A-EC4FDA2F51A9}" type="presParOf" srcId="{2097F423-564D-1A48-9261-BB7ECE5776BA}" destId="{ACEE17F8-5B05-9B44-A525-D060966A94D1}" srcOrd="8" destOrd="0" presId="urn:microsoft.com/office/officeart/2005/8/layout/list1"/>
    <dgm:cxn modelId="{C10DAF90-9D69-D34A-9883-4E78B52EF884}" type="presParOf" srcId="{ACEE17F8-5B05-9B44-A525-D060966A94D1}" destId="{E885AF87-4BB8-ED46-969A-312EAE3DDAEB}" srcOrd="0" destOrd="0" presId="urn:microsoft.com/office/officeart/2005/8/layout/list1"/>
    <dgm:cxn modelId="{63589604-A5FB-D94C-A851-BFDCB9DBA09C}" type="presParOf" srcId="{ACEE17F8-5B05-9B44-A525-D060966A94D1}" destId="{501725AF-2D5F-E84A-AA87-4242B5FD5123}" srcOrd="1" destOrd="0" presId="urn:microsoft.com/office/officeart/2005/8/layout/list1"/>
    <dgm:cxn modelId="{27FA0867-D5CA-464C-9D51-5796DD782671}" type="presParOf" srcId="{2097F423-564D-1A48-9261-BB7ECE5776BA}" destId="{989F72AC-2659-994F-8CF0-2904B5075474}" srcOrd="9" destOrd="0" presId="urn:microsoft.com/office/officeart/2005/8/layout/list1"/>
    <dgm:cxn modelId="{2967CBDE-88AE-D74F-B1DE-A8BECBF7B699}" type="presParOf" srcId="{2097F423-564D-1A48-9261-BB7ECE5776BA}" destId="{81937F73-7745-4442-BB7E-633BB8B99FDE}" srcOrd="10" destOrd="0" presId="urn:microsoft.com/office/officeart/2005/8/layout/list1"/>
    <dgm:cxn modelId="{FC7A82E9-3EBF-7340-9E0B-BBED8FA6821B}" type="presParOf" srcId="{2097F423-564D-1A48-9261-BB7ECE5776BA}" destId="{DEA0ADFE-12B6-DB4B-A057-134A0949C8A0}" srcOrd="11" destOrd="0" presId="urn:microsoft.com/office/officeart/2005/8/layout/list1"/>
    <dgm:cxn modelId="{6593D8CF-4D82-6147-ADF0-33643403E5B4}" type="presParOf" srcId="{2097F423-564D-1A48-9261-BB7ECE5776BA}" destId="{1A884783-BBE5-234A-ADA8-CAC5A9C3040D}" srcOrd="12" destOrd="0" presId="urn:microsoft.com/office/officeart/2005/8/layout/list1"/>
    <dgm:cxn modelId="{28A7EE92-07A5-2645-819E-CCA31525FA78}" type="presParOf" srcId="{1A884783-BBE5-234A-ADA8-CAC5A9C3040D}" destId="{7D44F59C-EBC6-DD48-8C8B-35C379B1FD8B}" srcOrd="0" destOrd="0" presId="urn:microsoft.com/office/officeart/2005/8/layout/list1"/>
    <dgm:cxn modelId="{93333004-BD3A-934A-8C3E-C911B0667907}" type="presParOf" srcId="{1A884783-BBE5-234A-ADA8-CAC5A9C3040D}" destId="{6EEAB2A7-3CD0-5D47-860F-5F7C448D66E3}" srcOrd="1" destOrd="0" presId="urn:microsoft.com/office/officeart/2005/8/layout/list1"/>
    <dgm:cxn modelId="{6434222D-86A9-3743-9385-91CC56C24799}" type="presParOf" srcId="{2097F423-564D-1A48-9261-BB7ECE5776BA}" destId="{6179A1EB-EBD5-F749-8719-7D1DAA80AF96}" srcOrd="13" destOrd="0" presId="urn:microsoft.com/office/officeart/2005/8/layout/list1"/>
    <dgm:cxn modelId="{A9C99C4F-5106-634E-8BBA-8BF3E785084C}" type="presParOf" srcId="{2097F423-564D-1A48-9261-BB7ECE5776BA}" destId="{7E17381C-A7C6-9443-9B6F-ADC25CC0B97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323699E-B451-224C-BA07-6C5F77162A9F}" type="doc">
      <dgm:prSet loTypeId="urn:microsoft.com/office/officeart/2005/8/layout/process1" loCatId="" qsTypeId="urn:microsoft.com/office/officeart/2005/8/quickstyle/simple4" qsCatId="simple" csTypeId="urn:microsoft.com/office/officeart/2005/8/colors/accent1_2" csCatId="accent1" phldr="1"/>
      <dgm:spPr/>
    </dgm:pt>
    <dgm:pt modelId="{0CD9FD69-4572-3645-A8A7-BBEF00AA5B2C}">
      <dgm:prSet phldrT="[Text]"/>
      <dgm:spPr/>
      <dgm:t>
        <a:bodyPr/>
        <a:lstStyle/>
        <a:p>
          <a:r>
            <a:rPr lang="en-US" dirty="0"/>
            <a:t>Action</a:t>
          </a:r>
        </a:p>
      </dgm:t>
    </dgm:pt>
    <dgm:pt modelId="{50E8CA8B-6932-6C46-8C9B-6607A72CA4A8}" type="parTrans" cxnId="{2A1304B8-0ECF-9F47-82DB-36538BDB4954}">
      <dgm:prSet/>
      <dgm:spPr/>
      <dgm:t>
        <a:bodyPr/>
        <a:lstStyle/>
        <a:p>
          <a:endParaRPr lang="en-US"/>
        </a:p>
      </dgm:t>
    </dgm:pt>
    <dgm:pt modelId="{1C86437F-945B-F344-815E-D538238B0B5F}" type="sibTrans" cxnId="{2A1304B8-0ECF-9F47-82DB-36538BDB4954}">
      <dgm:prSet/>
      <dgm:spPr/>
      <dgm:t>
        <a:bodyPr/>
        <a:lstStyle/>
        <a:p>
          <a:endParaRPr lang="en-US" dirty="0"/>
        </a:p>
      </dgm:t>
    </dgm:pt>
    <dgm:pt modelId="{B88EA5F2-8B00-A543-B023-DA9B359DCE38}">
      <dgm:prSet phldrT="[Text]"/>
      <dgm:spPr/>
      <dgm:t>
        <a:bodyPr/>
        <a:lstStyle/>
        <a:p>
          <a:r>
            <a:rPr lang="en-US" dirty="0"/>
            <a:t>Reducer</a:t>
          </a:r>
        </a:p>
      </dgm:t>
    </dgm:pt>
    <dgm:pt modelId="{712A5BC4-4AFC-3548-AE6D-E564EB31E86F}" type="parTrans" cxnId="{512C1897-04B3-A64D-AC58-5D499B82B45C}">
      <dgm:prSet/>
      <dgm:spPr/>
      <dgm:t>
        <a:bodyPr/>
        <a:lstStyle/>
        <a:p>
          <a:endParaRPr lang="en-US"/>
        </a:p>
      </dgm:t>
    </dgm:pt>
    <dgm:pt modelId="{5FD473BD-0B86-5148-BF08-07EF6F7916D6}" type="sibTrans" cxnId="{512C1897-04B3-A64D-AC58-5D499B82B45C}">
      <dgm:prSet/>
      <dgm:spPr/>
      <dgm:t>
        <a:bodyPr/>
        <a:lstStyle/>
        <a:p>
          <a:endParaRPr lang="en-US"/>
        </a:p>
      </dgm:t>
    </dgm:pt>
    <dgm:pt modelId="{BFCA0472-387A-7847-A926-A9E7DB352A0E}">
      <dgm:prSet/>
      <dgm:spPr/>
      <dgm:t>
        <a:bodyPr/>
        <a:lstStyle/>
        <a:p>
          <a:r>
            <a:rPr lang="en-US" dirty="0"/>
            <a:t>Middleware</a:t>
          </a:r>
        </a:p>
      </dgm:t>
    </dgm:pt>
    <dgm:pt modelId="{4E539869-C3B7-1342-8A84-5B763EB0F9B0}" type="parTrans" cxnId="{6B3D3AB2-2659-564B-9730-AE1DB324E51B}">
      <dgm:prSet/>
      <dgm:spPr/>
      <dgm:t>
        <a:bodyPr/>
        <a:lstStyle/>
        <a:p>
          <a:endParaRPr lang="en-US"/>
        </a:p>
      </dgm:t>
    </dgm:pt>
    <dgm:pt modelId="{ADFEC129-2F3A-6943-90CD-C9B17157012A}" type="sibTrans" cxnId="{6B3D3AB2-2659-564B-9730-AE1DB324E51B}">
      <dgm:prSet/>
      <dgm:spPr/>
      <dgm:t>
        <a:bodyPr/>
        <a:lstStyle/>
        <a:p>
          <a:endParaRPr lang="en-US" dirty="0"/>
        </a:p>
      </dgm:t>
    </dgm:pt>
    <dgm:pt modelId="{4DECA558-16CB-B04E-B47A-3D14CC409EA6}" type="pres">
      <dgm:prSet presAssocID="{3323699E-B451-224C-BA07-6C5F77162A9F}" presName="Name0" presStyleCnt="0">
        <dgm:presLayoutVars>
          <dgm:dir/>
          <dgm:resizeHandles val="exact"/>
        </dgm:presLayoutVars>
      </dgm:prSet>
      <dgm:spPr/>
    </dgm:pt>
    <dgm:pt modelId="{14F517E5-9790-9244-BCC0-9A048EA9D31C}" type="pres">
      <dgm:prSet presAssocID="{0CD9FD69-4572-3645-A8A7-BBEF00AA5B2C}" presName="node" presStyleLbl="node1" presStyleIdx="0" presStyleCnt="3">
        <dgm:presLayoutVars>
          <dgm:bulletEnabled val="1"/>
        </dgm:presLayoutVars>
      </dgm:prSet>
      <dgm:spPr/>
    </dgm:pt>
    <dgm:pt modelId="{60BCC0A7-78A5-8F44-AD54-17E15F4B9D3A}" type="pres">
      <dgm:prSet presAssocID="{1C86437F-945B-F344-815E-D538238B0B5F}" presName="sibTrans" presStyleLbl="sibTrans2D1" presStyleIdx="0" presStyleCnt="2"/>
      <dgm:spPr/>
    </dgm:pt>
    <dgm:pt modelId="{1DEA0407-58FE-C241-BA37-81AA9D3DCAF5}" type="pres">
      <dgm:prSet presAssocID="{1C86437F-945B-F344-815E-D538238B0B5F}" presName="connectorText" presStyleLbl="sibTrans2D1" presStyleIdx="0" presStyleCnt="2"/>
      <dgm:spPr/>
    </dgm:pt>
    <dgm:pt modelId="{58E78538-E968-1141-B76F-F88242B1BC3B}" type="pres">
      <dgm:prSet presAssocID="{BFCA0472-387A-7847-A926-A9E7DB352A0E}" presName="node" presStyleLbl="node1" presStyleIdx="1" presStyleCnt="3">
        <dgm:presLayoutVars>
          <dgm:bulletEnabled val="1"/>
        </dgm:presLayoutVars>
      </dgm:prSet>
      <dgm:spPr/>
    </dgm:pt>
    <dgm:pt modelId="{726E1DF7-7E4F-8E45-BCDC-0837FB46028D}" type="pres">
      <dgm:prSet presAssocID="{ADFEC129-2F3A-6943-90CD-C9B17157012A}" presName="sibTrans" presStyleLbl="sibTrans2D1" presStyleIdx="1" presStyleCnt="2"/>
      <dgm:spPr/>
    </dgm:pt>
    <dgm:pt modelId="{BA83EA04-D8C4-4B43-BBC7-3C6B3E97075E}" type="pres">
      <dgm:prSet presAssocID="{ADFEC129-2F3A-6943-90CD-C9B17157012A}" presName="connectorText" presStyleLbl="sibTrans2D1" presStyleIdx="1" presStyleCnt="2"/>
      <dgm:spPr/>
    </dgm:pt>
    <dgm:pt modelId="{F5C34174-B5E9-314D-888C-25F40659CA44}" type="pres">
      <dgm:prSet presAssocID="{B88EA5F2-8B00-A543-B023-DA9B359DCE38}" presName="node" presStyleLbl="node1" presStyleIdx="2" presStyleCnt="3">
        <dgm:presLayoutVars>
          <dgm:bulletEnabled val="1"/>
        </dgm:presLayoutVars>
      </dgm:prSet>
      <dgm:spPr/>
    </dgm:pt>
  </dgm:ptLst>
  <dgm:cxnLst>
    <dgm:cxn modelId="{C7E0122A-6D83-8549-9A35-8C07DE38FF10}" type="presOf" srcId="{BFCA0472-387A-7847-A926-A9E7DB352A0E}" destId="{58E78538-E968-1141-B76F-F88242B1BC3B}" srcOrd="0" destOrd="0" presId="urn:microsoft.com/office/officeart/2005/8/layout/process1"/>
    <dgm:cxn modelId="{9F663331-36DF-6E47-9D3A-88282571C3ED}" type="presOf" srcId="{1C86437F-945B-F344-815E-D538238B0B5F}" destId="{1DEA0407-58FE-C241-BA37-81AA9D3DCAF5}" srcOrd="1" destOrd="0" presId="urn:microsoft.com/office/officeart/2005/8/layout/process1"/>
    <dgm:cxn modelId="{C72F2D41-43D5-B940-8E65-568B04628E50}" type="presOf" srcId="{0CD9FD69-4572-3645-A8A7-BBEF00AA5B2C}" destId="{14F517E5-9790-9244-BCC0-9A048EA9D31C}" srcOrd="0" destOrd="0" presId="urn:microsoft.com/office/officeart/2005/8/layout/process1"/>
    <dgm:cxn modelId="{79E2BF70-0191-2047-BC51-4ACEC3F74E2F}" type="presOf" srcId="{3323699E-B451-224C-BA07-6C5F77162A9F}" destId="{4DECA558-16CB-B04E-B47A-3D14CC409EA6}" srcOrd="0" destOrd="0" presId="urn:microsoft.com/office/officeart/2005/8/layout/process1"/>
    <dgm:cxn modelId="{0AB5587C-ED4B-0F48-AE78-28234F0FB70E}" type="presOf" srcId="{ADFEC129-2F3A-6943-90CD-C9B17157012A}" destId="{726E1DF7-7E4F-8E45-BCDC-0837FB46028D}" srcOrd="0" destOrd="0" presId="urn:microsoft.com/office/officeart/2005/8/layout/process1"/>
    <dgm:cxn modelId="{512C1897-04B3-A64D-AC58-5D499B82B45C}" srcId="{3323699E-B451-224C-BA07-6C5F77162A9F}" destId="{B88EA5F2-8B00-A543-B023-DA9B359DCE38}" srcOrd="2" destOrd="0" parTransId="{712A5BC4-4AFC-3548-AE6D-E564EB31E86F}" sibTransId="{5FD473BD-0B86-5148-BF08-07EF6F7916D6}"/>
    <dgm:cxn modelId="{6B3D3AB2-2659-564B-9730-AE1DB324E51B}" srcId="{3323699E-B451-224C-BA07-6C5F77162A9F}" destId="{BFCA0472-387A-7847-A926-A9E7DB352A0E}" srcOrd="1" destOrd="0" parTransId="{4E539869-C3B7-1342-8A84-5B763EB0F9B0}" sibTransId="{ADFEC129-2F3A-6943-90CD-C9B17157012A}"/>
    <dgm:cxn modelId="{2A1304B8-0ECF-9F47-82DB-36538BDB4954}" srcId="{3323699E-B451-224C-BA07-6C5F77162A9F}" destId="{0CD9FD69-4572-3645-A8A7-BBEF00AA5B2C}" srcOrd="0" destOrd="0" parTransId="{50E8CA8B-6932-6C46-8C9B-6607A72CA4A8}" sibTransId="{1C86437F-945B-F344-815E-D538238B0B5F}"/>
    <dgm:cxn modelId="{D12943BA-7F5A-D741-83C6-366A4200881F}" type="presOf" srcId="{ADFEC129-2F3A-6943-90CD-C9B17157012A}" destId="{BA83EA04-D8C4-4B43-BBC7-3C6B3E97075E}" srcOrd="1" destOrd="0" presId="urn:microsoft.com/office/officeart/2005/8/layout/process1"/>
    <dgm:cxn modelId="{2A70B1D3-79B1-1E49-BFF8-2FA1618C7B42}" type="presOf" srcId="{B88EA5F2-8B00-A543-B023-DA9B359DCE38}" destId="{F5C34174-B5E9-314D-888C-25F40659CA44}" srcOrd="0" destOrd="0" presId="urn:microsoft.com/office/officeart/2005/8/layout/process1"/>
    <dgm:cxn modelId="{468059EC-594A-FC4A-878B-CD4FF8A7E835}" type="presOf" srcId="{1C86437F-945B-F344-815E-D538238B0B5F}" destId="{60BCC0A7-78A5-8F44-AD54-17E15F4B9D3A}" srcOrd="0" destOrd="0" presId="urn:microsoft.com/office/officeart/2005/8/layout/process1"/>
    <dgm:cxn modelId="{60AF6929-AB36-BF42-922A-B02FC18A1998}" type="presParOf" srcId="{4DECA558-16CB-B04E-B47A-3D14CC409EA6}" destId="{14F517E5-9790-9244-BCC0-9A048EA9D31C}" srcOrd="0" destOrd="0" presId="urn:microsoft.com/office/officeart/2005/8/layout/process1"/>
    <dgm:cxn modelId="{12FAD358-16A5-C949-B0CE-C4CAFBA93B75}" type="presParOf" srcId="{4DECA558-16CB-B04E-B47A-3D14CC409EA6}" destId="{60BCC0A7-78A5-8F44-AD54-17E15F4B9D3A}" srcOrd="1" destOrd="0" presId="urn:microsoft.com/office/officeart/2005/8/layout/process1"/>
    <dgm:cxn modelId="{CD7361D5-3E2A-D04D-B567-64113A418E57}" type="presParOf" srcId="{60BCC0A7-78A5-8F44-AD54-17E15F4B9D3A}" destId="{1DEA0407-58FE-C241-BA37-81AA9D3DCAF5}" srcOrd="0" destOrd="0" presId="urn:microsoft.com/office/officeart/2005/8/layout/process1"/>
    <dgm:cxn modelId="{446BFDB2-1809-8644-B98F-B76AEFD7DE02}" type="presParOf" srcId="{4DECA558-16CB-B04E-B47A-3D14CC409EA6}" destId="{58E78538-E968-1141-B76F-F88242B1BC3B}" srcOrd="2" destOrd="0" presId="urn:microsoft.com/office/officeart/2005/8/layout/process1"/>
    <dgm:cxn modelId="{96F790A5-C36A-7B40-8E71-6ADF7D9DC7C4}" type="presParOf" srcId="{4DECA558-16CB-B04E-B47A-3D14CC409EA6}" destId="{726E1DF7-7E4F-8E45-BCDC-0837FB46028D}" srcOrd="3" destOrd="0" presId="urn:microsoft.com/office/officeart/2005/8/layout/process1"/>
    <dgm:cxn modelId="{20059498-FE89-7646-B394-B733E1ABA67D}" type="presParOf" srcId="{726E1DF7-7E4F-8E45-BCDC-0837FB46028D}" destId="{BA83EA04-D8C4-4B43-BBC7-3C6B3E97075E}" srcOrd="0" destOrd="0" presId="urn:microsoft.com/office/officeart/2005/8/layout/process1"/>
    <dgm:cxn modelId="{BCD07F32-7904-F241-A835-68D2E1105794}" type="presParOf" srcId="{4DECA558-16CB-B04E-B47A-3D14CC409EA6}" destId="{F5C34174-B5E9-314D-888C-25F40659CA4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E0208B-4682-4C16-AFEF-BCA8CA511CB5}"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6B56B734-AFB6-4E52-AD3D-F1B199F2D5A6}">
      <dgm:prSet/>
      <dgm:spPr/>
      <dgm:t>
        <a:bodyPr/>
        <a:lstStyle/>
        <a:p>
          <a:r>
            <a:rPr lang="en-US"/>
            <a:t>Most Web Apps today are built using a set of tools that enable professional, team development.</a:t>
          </a:r>
        </a:p>
      </dgm:t>
    </dgm:pt>
    <dgm:pt modelId="{555AC4F3-C460-471E-9F29-F67FCD65F03B}" type="parTrans" cxnId="{C0D28DA3-1484-4F6F-BC82-7CF8A8D737BC}">
      <dgm:prSet/>
      <dgm:spPr/>
      <dgm:t>
        <a:bodyPr/>
        <a:lstStyle/>
        <a:p>
          <a:endParaRPr lang="en-US"/>
        </a:p>
      </dgm:t>
    </dgm:pt>
    <dgm:pt modelId="{0A961FE6-09C8-474D-BA5E-7ADF554905AB}" type="sibTrans" cxnId="{C0D28DA3-1484-4F6F-BC82-7CF8A8D737BC}">
      <dgm:prSet/>
      <dgm:spPr/>
      <dgm:t>
        <a:bodyPr/>
        <a:lstStyle/>
        <a:p>
          <a:endParaRPr lang="en-US"/>
        </a:p>
      </dgm:t>
    </dgm:pt>
    <dgm:pt modelId="{302CD8B8-3610-4268-8BEB-7BE2ABC4A4E4}">
      <dgm:prSet/>
      <dgm:spPr/>
      <dgm:t>
        <a:bodyPr/>
        <a:lstStyle/>
        <a:p>
          <a:r>
            <a:rPr lang="en-US"/>
            <a:t>The tools, collectively, are known as the JavaScript development toolchain.</a:t>
          </a:r>
        </a:p>
      </dgm:t>
    </dgm:pt>
    <dgm:pt modelId="{B854B25F-3D76-4441-A443-AB82F0586CCD}" type="parTrans" cxnId="{EBD7D89A-4418-43EF-9C34-B8E6A7038956}">
      <dgm:prSet/>
      <dgm:spPr/>
      <dgm:t>
        <a:bodyPr/>
        <a:lstStyle/>
        <a:p>
          <a:endParaRPr lang="en-US"/>
        </a:p>
      </dgm:t>
    </dgm:pt>
    <dgm:pt modelId="{B16D4E03-DFAA-4365-891C-B517B9352644}" type="sibTrans" cxnId="{EBD7D89A-4418-43EF-9C34-B8E6A7038956}">
      <dgm:prSet/>
      <dgm:spPr/>
      <dgm:t>
        <a:bodyPr/>
        <a:lstStyle/>
        <a:p>
          <a:endParaRPr lang="en-US"/>
        </a:p>
      </dgm:t>
    </dgm:pt>
    <dgm:pt modelId="{4AEE42AF-FF5C-B449-B168-09C4EE2EA5F2}" type="pres">
      <dgm:prSet presAssocID="{4DE0208B-4682-4C16-AFEF-BCA8CA511CB5}" presName="vert0" presStyleCnt="0">
        <dgm:presLayoutVars>
          <dgm:dir/>
          <dgm:animOne val="branch"/>
          <dgm:animLvl val="lvl"/>
        </dgm:presLayoutVars>
      </dgm:prSet>
      <dgm:spPr/>
    </dgm:pt>
    <dgm:pt modelId="{14294D93-F252-8B41-8E70-F71142F8D446}" type="pres">
      <dgm:prSet presAssocID="{6B56B734-AFB6-4E52-AD3D-F1B199F2D5A6}" presName="thickLine" presStyleLbl="alignNode1" presStyleIdx="0" presStyleCnt="2"/>
      <dgm:spPr/>
    </dgm:pt>
    <dgm:pt modelId="{E4D0DDD3-EC93-0A42-84B8-95F5227CF2B0}" type="pres">
      <dgm:prSet presAssocID="{6B56B734-AFB6-4E52-AD3D-F1B199F2D5A6}" presName="horz1" presStyleCnt="0"/>
      <dgm:spPr/>
    </dgm:pt>
    <dgm:pt modelId="{02AC3C50-62DA-5D42-A95B-09185D3FFEE7}" type="pres">
      <dgm:prSet presAssocID="{6B56B734-AFB6-4E52-AD3D-F1B199F2D5A6}" presName="tx1" presStyleLbl="revTx" presStyleIdx="0" presStyleCnt="2"/>
      <dgm:spPr/>
    </dgm:pt>
    <dgm:pt modelId="{03E602B8-97F6-474E-BD29-DC973BC03D54}" type="pres">
      <dgm:prSet presAssocID="{6B56B734-AFB6-4E52-AD3D-F1B199F2D5A6}" presName="vert1" presStyleCnt="0"/>
      <dgm:spPr/>
    </dgm:pt>
    <dgm:pt modelId="{9747C965-4517-8942-86B5-6D0DF559C82E}" type="pres">
      <dgm:prSet presAssocID="{302CD8B8-3610-4268-8BEB-7BE2ABC4A4E4}" presName="thickLine" presStyleLbl="alignNode1" presStyleIdx="1" presStyleCnt="2"/>
      <dgm:spPr/>
    </dgm:pt>
    <dgm:pt modelId="{01749068-B45A-054A-ACD9-0296D5AC780B}" type="pres">
      <dgm:prSet presAssocID="{302CD8B8-3610-4268-8BEB-7BE2ABC4A4E4}" presName="horz1" presStyleCnt="0"/>
      <dgm:spPr/>
    </dgm:pt>
    <dgm:pt modelId="{D18B3704-50A1-8D41-B439-7D9C26D5C4AA}" type="pres">
      <dgm:prSet presAssocID="{302CD8B8-3610-4268-8BEB-7BE2ABC4A4E4}" presName="tx1" presStyleLbl="revTx" presStyleIdx="1" presStyleCnt="2"/>
      <dgm:spPr/>
    </dgm:pt>
    <dgm:pt modelId="{845BFCC4-3B13-354B-A5AA-E0BAA3B88D17}" type="pres">
      <dgm:prSet presAssocID="{302CD8B8-3610-4268-8BEB-7BE2ABC4A4E4}" presName="vert1" presStyleCnt="0"/>
      <dgm:spPr/>
    </dgm:pt>
  </dgm:ptLst>
  <dgm:cxnLst>
    <dgm:cxn modelId="{A020DD16-8791-444F-B91B-F88B8F5E2E29}" type="presOf" srcId="{4DE0208B-4682-4C16-AFEF-BCA8CA511CB5}" destId="{4AEE42AF-FF5C-B449-B168-09C4EE2EA5F2}" srcOrd="0" destOrd="0" presId="urn:microsoft.com/office/officeart/2008/layout/LinedList"/>
    <dgm:cxn modelId="{A65E1025-D5F0-4142-B821-0420480F97FC}" type="presOf" srcId="{302CD8B8-3610-4268-8BEB-7BE2ABC4A4E4}" destId="{D18B3704-50A1-8D41-B439-7D9C26D5C4AA}" srcOrd="0" destOrd="0" presId="urn:microsoft.com/office/officeart/2008/layout/LinedList"/>
    <dgm:cxn modelId="{19829A35-2E2F-9E43-A7B5-13D0E088A78B}" type="presOf" srcId="{6B56B734-AFB6-4E52-AD3D-F1B199F2D5A6}" destId="{02AC3C50-62DA-5D42-A95B-09185D3FFEE7}" srcOrd="0" destOrd="0" presId="urn:microsoft.com/office/officeart/2008/layout/LinedList"/>
    <dgm:cxn modelId="{EBD7D89A-4418-43EF-9C34-B8E6A7038956}" srcId="{4DE0208B-4682-4C16-AFEF-BCA8CA511CB5}" destId="{302CD8B8-3610-4268-8BEB-7BE2ABC4A4E4}" srcOrd="1" destOrd="0" parTransId="{B854B25F-3D76-4441-A443-AB82F0586CCD}" sibTransId="{B16D4E03-DFAA-4365-891C-B517B9352644}"/>
    <dgm:cxn modelId="{C0D28DA3-1484-4F6F-BC82-7CF8A8D737BC}" srcId="{4DE0208B-4682-4C16-AFEF-BCA8CA511CB5}" destId="{6B56B734-AFB6-4E52-AD3D-F1B199F2D5A6}" srcOrd="0" destOrd="0" parTransId="{555AC4F3-C460-471E-9F29-F67FCD65F03B}" sibTransId="{0A961FE6-09C8-474D-BA5E-7ADF554905AB}"/>
    <dgm:cxn modelId="{5A8E8D4A-6E1C-994A-A4C6-D80FF1F73607}" type="presParOf" srcId="{4AEE42AF-FF5C-B449-B168-09C4EE2EA5F2}" destId="{14294D93-F252-8B41-8E70-F71142F8D446}" srcOrd="0" destOrd="0" presId="urn:microsoft.com/office/officeart/2008/layout/LinedList"/>
    <dgm:cxn modelId="{9E6C2CC1-6487-6B46-A4A2-1F5094D9A4EE}" type="presParOf" srcId="{4AEE42AF-FF5C-B449-B168-09C4EE2EA5F2}" destId="{E4D0DDD3-EC93-0A42-84B8-95F5227CF2B0}" srcOrd="1" destOrd="0" presId="urn:microsoft.com/office/officeart/2008/layout/LinedList"/>
    <dgm:cxn modelId="{B24D0007-4E9E-A246-A4F7-2A3D077E11B6}" type="presParOf" srcId="{E4D0DDD3-EC93-0A42-84B8-95F5227CF2B0}" destId="{02AC3C50-62DA-5D42-A95B-09185D3FFEE7}" srcOrd="0" destOrd="0" presId="urn:microsoft.com/office/officeart/2008/layout/LinedList"/>
    <dgm:cxn modelId="{3E2B116B-6B1D-3E45-AEBC-B731670CDFEB}" type="presParOf" srcId="{E4D0DDD3-EC93-0A42-84B8-95F5227CF2B0}" destId="{03E602B8-97F6-474E-BD29-DC973BC03D54}" srcOrd="1" destOrd="0" presId="urn:microsoft.com/office/officeart/2008/layout/LinedList"/>
    <dgm:cxn modelId="{9724C08E-AF2A-7E44-AE48-FE2375E0A86C}" type="presParOf" srcId="{4AEE42AF-FF5C-B449-B168-09C4EE2EA5F2}" destId="{9747C965-4517-8942-86B5-6D0DF559C82E}" srcOrd="2" destOrd="0" presId="urn:microsoft.com/office/officeart/2008/layout/LinedList"/>
    <dgm:cxn modelId="{B55901AB-3691-F747-B3C3-312F9DE6D021}" type="presParOf" srcId="{4AEE42AF-FF5C-B449-B168-09C4EE2EA5F2}" destId="{01749068-B45A-054A-ACD9-0296D5AC780B}" srcOrd="3" destOrd="0" presId="urn:microsoft.com/office/officeart/2008/layout/LinedList"/>
    <dgm:cxn modelId="{EA972EF6-F09E-A14D-B65A-4B6AAF98BD0E}" type="presParOf" srcId="{01749068-B45A-054A-ACD9-0296D5AC780B}" destId="{D18B3704-50A1-8D41-B439-7D9C26D5C4AA}" srcOrd="0" destOrd="0" presId="urn:microsoft.com/office/officeart/2008/layout/LinedList"/>
    <dgm:cxn modelId="{D00D2CC9-3C93-8846-913C-FF8D9A348BEF}" type="presParOf" srcId="{01749068-B45A-054A-ACD9-0296D5AC780B}" destId="{845BFCC4-3B13-354B-A5AA-E0BAA3B88D1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2FDB00-387A-4F48-A703-E80B4E9BB087}"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53A9DF4A-A208-4925-87A6-3063E16DBD42}">
      <dgm:prSet/>
      <dgm:spPr/>
      <dgm:t>
        <a:bodyPr/>
        <a:lstStyle/>
        <a:p>
          <a:r>
            <a:rPr lang="en-US" dirty="0"/>
            <a:t>Thinking in Components</a:t>
          </a:r>
        </a:p>
      </dgm:t>
    </dgm:pt>
    <dgm:pt modelId="{A903DCB5-CC22-48A9-93A5-4D50739037B3}" type="parTrans" cxnId="{D4C09026-D1EB-4061-9EFD-14C11117BA7F}">
      <dgm:prSet/>
      <dgm:spPr/>
      <dgm:t>
        <a:bodyPr/>
        <a:lstStyle/>
        <a:p>
          <a:endParaRPr lang="en-US"/>
        </a:p>
      </dgm:t>
    </dgm:pt>
    <dgm:pt modelId="{DDC19D2A-F59A-447A-BB05-156905B7BD65}" type="sibTrans" cxnId="{D4C09026-D1EB-4061-9EFD-14C11117BA7F}">
      <dgm:prSet/>
      <dgm:spPr/>
      <dgm:t>
        <a:bodyPr/>
        <a:lstStyle/>
        <a:p>
          <a:endParaRPr lang="en-US"/>
        </a:p>
      </dgm:t>
    </dgm:pt>
    <dgm:pt modelId="{DAE6563A-EDA5-4A3C-BB00-04005208DF0F}">
      <dgm:prSet/>
      <dgm:spPr/>
      <dgm:t>
        <a:bodyPr/>
        <a:lstStyle/>
        <a:p>
          <a:r>
            <a:rPr lang="en-US" dirty="0"/>
            <a:t>Composition vs. Inheritance</a:t>
          </a:r>
        </a:p>
      </dgm:t>
    </dgm:pt>
    <dgm:pt modelId="{D4F57CC2-E606-49C0-88FB-3F66B2BC268A}" type="parTrans" cxnId="{3391C1B9-7A68-4353-9A7A-D0EA12428F07}">
      <dgm:prSet/>
      <dgm:spPr/>
      <dgm:t>
        <a:bodyPr/>
        <a:lstStyle/>
        <a:p>
          <a:endParaRPr lang="en-US"/>
        </a:p>
      </dgm:t>
    </dgm:pt>
    <dgm:pt modelId="{7D3888B9-CF76-43C4-9134-20E1BC60453A}" type="sibTrans" cxnId="{3391C1B9-7A68-4353-9A7A-D0EA12428F07}">
      <dgm:prSet/>
      <dgm:spPr/>
      <dgm:t>
        <a:bodyPr/>
        <a:lstStyle/>
        <a:p>
          <a:endParaRPr lang="en-US"/>
        </a:p>
      </dgm:t>
    </dgm:pt>
    <dgm:pt modelId="{8C796A82-A57E-409D-AABD-80417A6A1FBC}">
      <dgm:prSet/>
      <dgm:spPr/>
      <dgm:t>
        <a:bodyPr/>
        <a:lstStyle/>
        <a:p>
          <a:r>
            <a:rPr lang="en-US" dirty="0"/>
            <a:t>Declarative vs. Imperative</a:t>
          </a:r>
        </a:p>
      </dgm:t>
    </dgm:pt>
    <dgm:pt modelId="{4880EAAC-9466-4261-A6E3-BC37A68E2EFD}" type="parTrans" cxnId="{D054F324-03FA-4477-8C72-0A737CB92059}">
      <dgm:prSet/>
      <dgm:spPr/>
      <dgm:t>
        <a:bodyPr/>
        <a:lstStyle/>
        <a:p>
          <a:endParaRPr lang="en-US"/>
        </a:p>
      </dgm:t>
    </dgm:pt>
    <dgm:pt modelId="{BFA997DD-039C-48F5-96D1-2894F51DBF9A}" type="sibTrans" cxnId="{D054F324-03FA-4477-8C72-0A737CB92059}">
      <dgm:prSet/>
      <dgm:spPr/>
      <dgm:t>
        <a:bodyPr/>
        <a:lstStyle/>
        <a:p>
          <a:endParaRPr lang="en-US"/>
        </a:p>
      </dgm:t>
    </dgm:pt>
    <dgm:pt modelId="{0F8C2BB0-2044-4C1D-8783-E3C09B3DEC02}">
      <dgm:prSet/>
      <dgm:spPr/>
      <dgm:t>
        <a:bodyPr/>
        <a:lstStyle/>
        <a:p>
          <a:r>
            <a:rPr lang="en-US" dirty="0"/>
            <a:t>Idiomatic JavaScript</a:t>
          </a:r>
        </a:p>
      </dgm:t>
    </dgm:pt>
    <dgm:pt modelId="{94F8DA11-5A25-4CF5-9EB0-D8818554B82A}" type="parTrans" cxnId="{B6D56B37-DBF2-4575-9439-A9AB30A38C25}">
      <dgm:prSet/>
      <dgm:spPr/>
      <dgm:t>
        <a:bodyPr/>
        <a:lstStyle/>
        <a:p>
          <a:endParaRPr lang="en-US"/>
        </a:p>
      </dgm:t>
    </dgm:pt>
    <dgm:pt modelId="{EA9545E1-C9AB-4022-AF73-1F892727E8E5}" type="sibTrans" cxnId="{B6D56B37-DBF2-4575-9439-A9AB30A38C25}">
      <dgm:prSet/>
      <dgm:spPr/>
      <dgm:t>
        <a:bodyPr/>
        <a:lstStyle/>
        <a:p>
          <a:endParaRPr lang="en-US"/>
        </a:p>
      </dgm:t>
    </dgm:pt>
    <dgm:pt modelId="{C32774FD-6788-E248-84C9-A947135177FB}" type="pres">
      <dgm:prSet presAssocID="{472FDB00-387A-4F48-A703-E80B4E9BB087}" presName="diagram" presStyleCnt="0">
        <dgm:presLayoutVars>
          <dgm:dir/>
          <dgm:resizeHandles val="exact"/>
        </dgm:presLayoutVars>
      </dgm:prSet>
      <dgm:spPr/>
    </dgm:pt>
    <dgm:pt modelId="{C685C773-7888-8741-BFFC-4AEB5DABE9E6}" type="pres">
      <dgm:prSet presAssocID="{53A9DF4A-A208-4925-87A6-3063E16DBD42}" presName="node" presStyleLbl="node1" presStyleIdx="0" presStyleCnt="4">
        <dgm:presLayoutVars>
          <dgm:bulletEnabled val="1"/>
        </dgm:presLayoutVars>
      </dgm:prSet>
      <dgm:spPr/>
    </dgm:pt>
    <dgm:pt modelId="{A538AE10-F7DD-C94F-AB57-A9436B3EBF18}" type="pres">
      <dgm:prSet presAssocID="{DDC19D2A-F59A-447A-BB05-156905B7BD65}" presName="sibTrans" presStyleCnt="0"/>
      <dgm:spPr/>
    </dgm:pt>
    <dgm:pt modelId="{71420514-F5F0-794C-9ADC-7C3052450FE4}" type="pres">
      <dgm:prSet presAssocID="{DAE6563A-EDA5-4A3C-BB00-04005208DF0F}" presName="node" presStyleLbl="node1" presStyleIdx="1" presStyleCnt="4">
        <dgm:presLayoutVars>
          <dgm:bulletEnabled val="1"/>
        </dgm:presLayoutVars>
      </dgm:prSet>
      <dgm:spPr/>
    </dgm:pt>
    <dgm:pt modelId="{DEE71FB4-074F-DC4C-BC45-C7B4AABCD04A}" type="pres">
      <dgm:prSet presAssocID="{7D3888B9-CF76-43C4-9134-20E1BC60453A}" presName="sibTrans" presStyleCnt="0"/>
      <dgm:spPr/>
    </dgm:pt>
    <dgm:pt modelId="{0AF55CA3-5153-D04B-9D4D-BD780D966089}" type="pres">
      <dgm:prSet presAssocID="{8C796A82-A57E-409D-AABD-80417A6A1FBC}" presName="node" presStyleLbl="node1" presStyleIdx="2" presStyleCnt="4">
        <dgm:presLayoutVars>
          <dgm:bulletEnabled val="1"/>
        </dgm:presLayoutVars>
      </dgm:prSet>
      <dgm:spPr/>
    </dgm:pt>
    <dgm:pt modelId="{433C6F65-D7D2-1548-8534-EECA0A2BF44E}" type="pres">
      <dgm:prSet presAssocID="{BFA997DD-039C-48F5-96D1-2894F51DBF9A}" presName="sibTrans" presStyleCnt="0"/>
      <dgm:spPr/>
    </dgm:pt>
    <dgm:pt modelId="{903CD7A5-4D91-7242-A018-59CCD9C312C0}" type="pres">
      <dgm:prSet presAssocID="{0F8C2BB0-2044-4C1D-8783-E3C09B3DEC02}" presName="node" presStyleLbl="node1" presStyleIdx="3" presStyleCnt="4">
        <dgm:presLayoutVars>
          <dgm:bulletEnabled val="1"/>
        </dgm:presLayoutVars>
      </dgm:prSet>
      <dgm:spPr/>
    </dgm:pt>
  </dgm:ptLst>
  <dgm:cxnLst>
    <dgm:cxn modelId="{D054F324-03FA-4477-8C72-0A737CB92059}" srcId="{472FDB00-387A-4F48-A703-E80B4E9BB087}" destId="{8C796A82-A57E-409D-AABD-80417A6A1FBC}" srcOrd="2" destOrd="0" parTransId="{4880EAAC-9466-4261-A6E3-BC37A68E2EFD}" sibTransId="{BFA997DD-039C-48F5-96D1-2894F51DBF9A}"/>
    <dgm:cxn modelId="{D4C09026-D1EB-4061-9EFD-14C11117BA7F}" srcId="{472FDB00-387A-4F48-A703-E80B4E9BB087}" destId="{53A9DF4A-A208-4925-87A6-3063E16DBD42}" srcOrd="0" destOrd="0" parTransId="{A903DCB5-CC22-48A9-93A5-4D50739037B3}" sibTransId="{DDC19D2A-F59A-447A-BB05-156905B7BD65}"/>
    <dgm:cxn modelId="{B6D56B37-DBF2-4575-9439-A9AB30A38C25}" srcId="{472FDB00-387A-4F48-A703-E80B4E9BB087}" destId="{0F8C2BB0-2044-4C1D-8783-E3C09B3DEC02}" srcOrd="3" destOrd="0" parTransId="{94F8DA11-5A25-4CF5-9EB0-D8818554B82A}" sibTransId="{EA9545E1-C9AB-4022-AF73-1F892727E8E5}"/>
    <dgm:cxn modelId="{4E254F42-B386-3849-972D-21CA8111408A}" type="presOf" srcId="{0F8C2BB0-2044-4C1D-8783-E3C09B3DEC02}" destId="{903CD7A5-4D91-7242-A018-59CCD9C312C0}" srcOrd="0" destOrd="0" presId="urn:microsoft.com/office/officeart/2005/8/layout/default"/>
    <dgm:cxn modelId="{991B2A5A-9E01-F446-B977-C4CE704759AC}" type="presOf" srcId="{8C796A82-A57E-409D-AABD-80417A6A1FBC}" destId="{0AF55CA3-5153-D04B-9D4D-BD780D966089}" srcOrd="0" destOrd="0" presId="urn:microsoft.com/office/officeart/2005/8/layout/default"/>
    <dgm:cxn modelId="{BF53515E-89C4-F942-BFDE-64BEC99D3F11}" type="presOf" srcId="{DAE6563A-EDA5-4A3C-BB00-04005208DF0F}" destId="{71420514-F5F0-794C-9ADC-7C3052450FE4}" srcOrd="0" destOrd="0" presId="urn:microsoft.com/office/officeart/2005/8/layout/default"/>
    <dgm:cxn modelId="{3391C1B9-7A68-4353-9A7A-D0EA12428F07}" srcId="{472FDB00-387A-4F48-A703-E80B4E9BB087}" destId="{DAE6563A-EDA5-4A3C-BB00-04005208DF0F}" srcOrd="1" destOrd="0" parTransId="{D4F57CC2-E606-49C0-88FB-3F66B2BC268A}" sibTransId="{7D3888B9-CF76-43C4-9134-20E1BC60453A}"/>
    <dgm:cxn modelId="{A1F08DCD-C51D-694A-AFC3-56FF14C850D5}" type="presOf" srcId="{53A9DF4A-A208-4925-87A6-3063E16DBD42}" destId="{C685C773-7888-8741-BFFC-4AEB5DABE9E6}" srcOrd="0" destOrd="0" presId="urn:microsoft.com/office/officeart/2005/8/layout/default"/>
    <dgm:cxn modelId="{1418B4DC-F45C-514F-A7C2-BAD4AE3F6C2D}" type="presOf" srcId="{472FDB00-387A-4F48-A703-E80B4E9BB087}" destId="{C32774FD-6788-E248-84C9-A947135177FB}" srcOrd="0" destOrd="0" presId="urn:microsoft.com/office/officeart/2005/8/layout/default"/>
    <dgm:cxn modelId="{1A336EFC-4653-F842-BE05-6354C68CD8EB}" type="presParOf" srcId="{C32774FD-6788-E248-84C9-A947135177FB}" destId="{C685C773-7888-8741-BFFC-4AEB5DABE9E6}" srcOrd="0" destOrd="0" presId="urn:microsoft.com/office/officeart/2005/8/layout/default"/>
    <dgm:cxn modelId="{5474A09D-7555-1842-96D8-D3229DF38F3F}" type="presParOf" srcId="{C32774FD-6788-E248-84C9-A947135177FB}" destId="{A538AE10-F7DD-C94F-AB57-A9436B3EBF18}" srcOrd="1" destOrd="0" presId="urn:microsoft.com/office/officeart/2005/8/layout/default"/>
    <dgm:cxn modelId="{B7B6DAD7-811C-3849-A927-8DF5F36C5353}" type="presParOf" srcId="{C32774FD-6788-E248-84C9-A947135177FB}" destId="{71420514-F5F0-794C-9ADC-7C3052450FE4}" srcOrd="2" destOrd="0" presId="urn:microsoft.com/office/officeart/2005/8/layout/default"/>
    <dgm:cxn modelId="{9FA64080-78B0-AF46-A1ED-9FB61D042F49}" type="presParOf" srcId="{C32774FD-6788-E248-84C9-A947135177FB}" destId="{DEE71FB4-074F-DC4C-BC45-C7B4AABCD04A}" srcOrd="3" destOrd="0" presId="urn:microsoft.com/office/officeart/2005/8/layout/default"/>
    <dgm:cxn modelId="{347C9E08-E589-0044-A9C8-EF5B2FF690B1}" type="presParOf" srcId="{C32774FD-6788-E248-84C9-A947135177FB}" destId="{0AF55CA3-5153-D04B-9D4D-BD780D966089}" srcOrd="4" destOrd="0" presId="urn:microsoft.com/office/officeart/2005/8/layout/default"/>
    <dgm:cxn modelId="{C702C41A-76AD-B741-B449-01BBEB19D5A4}" type="presParOf" srcId="{C32774FD-6788-E248-84C9-A947135177FB}" destId="{433C6F65-D7D2-1548-8534-EECA0A2BF44E}" srcOrd="5" destOrd="0" presId="urn:microsoft.com/office/officeart/2005/8/layout/default"/>
    <dgm:cxn modelId="{EC8FD93A-D9CD-8D45-9DC7-7380CC125D5B}" type="presParOf" srcId="{C32774FD-6788-E248-84C9-A947135177FB}" destId="{903CD7A5-4D91-7242-A018-59CCD9C312C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9DD34D-77EF-4435-8BBA-53AE14B6225C}"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FF739084-F52B-4D77-A6AF-A78CAEFA94A6}">
      <dgm:prSet/>
      <dgm:spPr/>
      <dgm:t>
        <a:bodyPr/>
        <a:lstStyle/>
        <a:p>
          <a:r>
            <a:rPr lang="en-US"/>
            <a:t>A component describes a piece of the UI</a:t>
          </a:r>
        </a:p>
      </dgm:t>
    </dgm:pt>
    <dgm:pt modelId="{5EB04351-585C-46C7-A400-DAB97346DB3F}" type="parTrans" cxnId="{042BB82E-ED01-4727-ADD0-E465B7BA8A5C}">
      <dgm:prSet/>
      <dgm:spPr/>
      <dgm:t>
        <a:bodyPr/>
        <a:lstStyle/>
        <a:p>
          <a:endParaRPr lang="en-US"/>
        </a:p>
      </dgm:t>
    </dgm:pt>
    <dgm:pt modelId="{53A28354-5D71-4E7C-8AF9-7AEC25D04F98}" type="sibTrans" cxnId="{042BB82E-ED01-4727-ADD0-E465B7BA8A5C}">
      <dgm:prSet/>
      <dgm:spPr/>
      <dgm:t>
        <a:bodyPr/>
        <a:lstStyle/>
        <a:p>
          <a:endParaRPr lang="en-US"/>
        </a:p>
      </dgm:t>
    </dgm:pt>
    <dgm:pt modelId="{B867069A-14A5-4481-B23F-0087CB51268F}">
      <dgm:prSet/>
      <dgm:spPr/>
      <dgm:t>
        <a:bodyPr/>
        <a:lstStyle/>
        <a:p>
          <a:r>
            <a:rPr lang="en-US"/>
            <a:t>Each component returns an element</a:t>
          </a:r>
        </a:p>
      </dgm:t>
    </dgm:pt>
    <dgm:pt modelId="{17FD9E4A-DEA1-4107-AFFE-C36BB5149A3F}" type="parTrans" cxnId="{2F842970-AD2E-430E-B4D3-7C57C658E770}">
      <dgm:prSet/>
      <dgm:spPr/>
      <dgm:t>
        <a:bodyPr/>
        <a:lstStyle/>
        <a:p>
          <a:endParaRPr lang="en-US"/>
        </a:p>
      </dgm:t>
    </dgm:pt>
    <dgm:pt modelId="{58233C6A-0806-42F3-89C9-B585496A42DF}" type="sibTrans" cxnId="{2F842970-AD2E-430E-B4D3-7C57C658E770}">
      <dgm:prSet/>
      <dgm:spPr/>
      <dgm:t>
        <a:bodyPr/>
        <a:lstStyle/>
        <a:p>
          <a:endParaRPr lang="en-US"/>
        </a:p>
      </dgm:t>
    </dgm:pt>
    <dgm:pt modelId="{BF64DD97-7094-44EB-B40E-7CA95CC7F623}">
      <dgm:prSet/>
      <dgm:spPr/>
      <dgm:t>
        <a:bodyPr/>
        <a:lstStyle/>
        <a:p>
          <a:r>
            <a:rPr lang="en-US"/>
            <a:t>An element can be used in other components</a:t>
          </a:r>
        </a:p>
      </dgm:t>
    </dgm:pt>
    <dgm:pt modelId="{C0AEB5FB-145B-4F5D-9042-C5404668BC42}" type="parTrans" cxnId="{6A522E4F-E7E3-441D-843D-7F5BD1587BFA}">
      <dgm:prSet/>
      <dgm:spPr/>
      <dgm:t>
        <a:bodyPr/>
        <a:lstStyle/>
        <a:p>
          <a:endParaRPr lang="en-US"/>
        </a:p>
      </dgm:t>
    </dgm:pt>
    <dgm:pt modelId="{42108B35-E4E2-46C1-9B10-9DA443E9ED3F}" type="sibTrans" cxnId="{6A522E4F-E7E3-441D-843D-7F5BD1587BFA}">
      <dgm:prSet/>
      <dgm:spPr/>
      <dgm:t>
        <a:bodyPr/>
        <a:lstStyle/>
        <a:p>
          <a:endParaRPr lang="en-US"/>
        </a:p>
      </dgm:t>
    </dgm:pt>
    <dgm:pt modelId="{85364B99-584E-4589-8FCF-16DD80157027}">
      <dgm:prSet/>
      <dgm:spPr/>
      <dgm:t>
        <a:bodyPr/>
        <a:lstStyle/>
        <a:p>
          <a:r>
            <a:rPr lang="en-US"/>
            <a:t>A React UI is a tree of elements</a:t>
          </a:r>
        </a:p>
      </dgm:t>
    </dgm:pt>
    <dgm:pt modelId="{EA230F06-E792-421A-A80A-0D44D0305262}" type="parTrans" cxnId="{E4D57C6B-C229-4970-AC6E-0BA81887C789}">
      <dgm:prSet/>
      <dgm:spPr/>
      <dgm:t>
        <a:bodyPr/>
        <a:lstStyle/>
        <a:p>
          <a:endParaRPr lang="en-US"/>
        </a:p>
      </dgm:t>
    </dgm:pt>
    <dgm:pt modelId="{D0DE163E-7789-4F0A-B9EA-E2EE96B99506}" type="sibTrans" cxnId="{E4D57C6B-C229-4970-AC6E-0BA81887C789}">
      <dgm:prSet/>
      <dgm:spPr/>
      <dgm:t>
        <a:bodyPr/>
        <a:lstStyle/>
        <a:p>
          <a:endParaRPr lang="en-US"/>
        </a:p>
      </dgm:t>
    </dgm:pt>
    <dgm:pt modelId="{820CAF35-2F85-7245-90E7-454579882B99}" type="pres">
      <dgm:prSet presAssocID="{A29DD34D-77EF-4435-8BBA-53AE14B6225C}" presName="vert0" presStyleCnt="0">
        <dgm:presLayoutVars>
          <dgm:dir/>
          <dgm:animOne val="branch"/>
          <dgm:animLvl val="lvl"/>
        </dgm:presLayoutVars>
      </dgm:prSet>
      <dgm:spPr/>
    </dgm:pt>
    <dgm:pt modelId="{F44FA88D-8079-8D4E-AFE9-4FBBFCAA8C2D}" type="pres">
      <dgm:prSet presAssocID="{FF739084-F52B-4D77-A6AF-A78CAEFA94A6}" presName="thickLine" presStyleLbl="alignNode1" presStyleIdx="0" presStyleCnt="4"/>
      <dgm:spPr/>
    </dgm:pt>
    <dgm:pt modelId="{360BEC6F-4D81-8D4C-A95F-E3C8367311B5}" type="pres">
      <dgm:prSet presAssocID="{FF739084-F52B-4D77-A6AF-A78CAEFA94A6}" presName="horz1" presStyleCnt="0"/>
      <dgm:spPr/>
    </dgm:pt>
    <dgm:pt modelId="{B99903F4-A599-9841-8044-B4350A412A2F}" type="pres">
      <dgm:prSet presAssocID="{FF739084-F52B-4D77-A6AF-A78CAEFA94A6}" presName="tx1" presStyleLbl="revTx" presStyleIdx="0" presStyleCnt="4"/>
      <dgm:spPr/>
    </dgm:pt>
    <dgm:pt modelId="{AE29C30C-F4CA-DF4F-8F02-60B5132F4C58}" type="pres">
      <dgm:prSet presAssocID="{FF739084-F52B-4D77-A6AF-A78CAEFA94A6}" presName="vert1" presStyleCnt="0"/>
      <dgm:spPr/>
    </dgm:pt>
    <dgm:pt modelId="{6D9D5766-2834-E948-B04D-3543B0D4E81F}" type="pres">
      <dgm:prSet presAssocID="{B867069A-14A5-4481-B23F-0087CB51268F}" presName="thickLine" presStyleLbl="alignNode1" presStyleIdx="1" presStyleCnt="4"/>
      <dgm:spPr/>
    </dgm:pt>
    <dgm:pt modelId="{CC073D1B-2E82-8A4A-8C5E-0A5C42676B5D}" type="pres">
      <dgm:prSet presAssocID="{B867069A-14A5-4481-B23F-0087CB51268F}" presName="horz1" presStyleCnt="0"/>
      <dgm:spPr/>
    </dgm:pt>
    <dgm:pt modelId="{196848FF-077C-1A46-8370-DA364454B918}" type="pres">
      <dgm:prSet presAssocID="{B867069A-14A5-4481-B23F-0087CB51268F}" presName="tx1" presStyleLbl="revTx" presStyleIdx="1" presStyleCnt="4"/>
      <dgm:spPr/>
    </dgm:pt>
    <dgm:pt modelId="{847931E5-0E0C-3D43-B7B1-CCBA2788FC41}" type="pres">
      <dgm:prSet presAssocID="{B867069A-14A5-4481-B23F-0087CB51268F}" presName="vert1" presStyleCnt="0"/>
      <dgm:spPr/>
    </dgm:pt>
    <dgm:pt modelId="{07E9DE65-8762-844A-98CA-215C0786D4DA}" type="pres">
      <dgm:prSet presAssocID="{BF64DD97-7094-44EB-B40E-7CA95CC7F623}" presName="thickLine" presStyleLbl="alignNode1" presStyleIdx="2" presStyleCnt="4"/>
      <dgm:spPr/>
    </dgm:pt>
    <dgm:pt modelId="{DFB239CC-DF20-0B4C-B8BD-97E189356017}" type="pres">
      <dgm:prSet presAssocID="{BF64DD97-7094-44EB-B40E-7CA95CC7F623}" presName="horz1" presStyleCnt="0"/>
      <dgm:spPr/>
    </dgm:pt>
    <dgm:pt modelId="{50E47FCD-1FF8-8540-92F0-4445A1B1FAC1}" type="pres">
      <dgm:prSet presAssocID="{BF64DD97-7094-44EB-B40E-7CA95CC7F623}" presName="tx1" presStyleLbl="revTx" presStyleIdx="2" presStyleCnt="4"/>
      <dgm:spPr/>
    </dgm:pt>
    <dgm:pt modelId="{75C6ACF4-DCA6-4D4E-AEC0-B9532A521519}" type="pres">
      <dgm:prSet presAssocID="{BF64DD97-7094-44EB-B40E-7CA95CC7F623}" presName="vert1" presStyleCnt="0"/>
      <dgm:spPr/>
    </dgm:pt>
    <dgm:pt modelId="{59374326-B6B7-7146-B934-46AF3C886EE7}" type="pres">
      <dgm:prSet presAssocID="{85364B99-584E-4589-8FCF-16DD80157027}" presName="thickLine" presStyleLbl="alignNode1" presStyleIdx="3" presStyleCnt="4"/>
      <dgm:spPr/>
    </dgm:pt>
    <dgm:pt modelId="{EDABA189-0D9F-824E-8570-32EC546CB57B}" type="pres">
      <dgm:prSet presAssocID="{85364B99-584E-4589-8FCF-16DD80157027}" presName="horz1" presStyleCnt="0"/>
      <dgm:spPr/>
    </dgm:pt>
    <dgm:pt modelId="{505919EA-9CE8-9641-BD84-8F744563C51E}" type="pres">
      <dgm:prSet presAssocID="{85364B99-584E-4589-8FCF-16DD80157027}" presName="tx1" presStyleLbl="revTx" presStyleIdx="3" presStyleCnt="4"/>
      <dgm:spPr/>
    </dgm:pt>
    <dgm:pt modelId="{87810A58-D8C5-134A-8CE5-E82856EE3167}" type="pres">
      <dgm:prSet presAssocID="{85364B99-584E-4589-8FCF-16DD80157027}" presName="vert1" presStyleCnt="0"/>
      <dgm:spPr/>
    </dgm:pt>
  </dgm:ptLst>
  <dgm:cxnLst>
    <dgm:cxn modelId="{042BB82E-ED01-4727-ADD0-E465B7BA8A5C}" srcId="{A29DD34D-77EF-4435-8BBA-53AE14B6225C}" destId="{FF739084-F52B-4D77-A6AF-A78CAEFA94A6}" srcOrd="0" destOrd="0" parTransId="{5EB04351-585C-46C7-A400-DAB97346DB3F}" sibTransId="{53A28354-5D71-4E7C-8AF9-7AEC25D04F98}"/>
    <dgm:cxn modelId="{6A522E4F-E7E3-441D-843D-7F5BD1587BFA}" srcId="{A29DD34D-77EF-4435-8BBA-53AE14B6225C}" destId="{BF64DD97-7094-44EB-B40E-7CA95CC7F623}" srcOrd="2" destOrd="0" parTransId="{C0AEB5FB-145B-4F5D-9042-C5404668BC42}" sibTransId="{42108B35-E4E2-46C1-9B10-9DA443E9ED3F}"/>
    <dgm:cxn modelId="{E4D57C6B-C229-4970-AC6E-0BA81887C789}" srcId="{A29DD34D-77EF-4435-8BBA-53AE14B6225C}" destId="{85364B99-584E-4589-8FCF-16DD80157027}" srcOrd="3" destOrd="0" parTransId="{EA230F06-E792-421A-A80A-0D44D0305262}" sibTransId="{D0DE163E-7789-4F0A-B9EA-E2EE96B99506}"/>
    <dgm:cxn modelId="{2F842970-AD2E-430E-B4D3-7C57C658E770}" srcId="{A29DD34D-77EF-4435-8BBA-53AE14B6225C}" destId="{B867069A-14A5-4481-B23F-0087CB51268F}" srcOrd="1" destOrd="0" parTransId="{17FD9E4A-DEA1-4107-AFFE-C36BB5149A3F}" sibTransId="{58233C6A-0806-42F3-89C9-B585496A42DF}"/>
    <dgm:cxn modelId="{800DF094-7707-B34B-92C3-512E8771D629}" type="presOf" srcId="{FF739084-F52B-4D77-A6AF-A78CAEFA94A6}" destId="{B99903F4-A599-9841-8044-B4350A412A2F}" srcOrd="0" destOrd="0" presId="urn:microsoft.com/office/officeart/2008/layout/LinedList"/>
    <dgm:cxn modelId="{426E3095-608E-0E4F-84A3-E7A5EACAA6A0}" type="presOf" srcId="{85364B99-584E-4589-8FCF-16DD80157027}" destId="{505919EA-9CE8-9641-BD84-8F744563C51E}" srcOrd="0" destOrd="0" presId="urn:microsoft.com/office/officeart/2008/layout/LinedList"/>
    <dgm:cxn modelId="{118CF5A1-DB1E-D046-A534-F2AF575ECB88}" type="presOf" srcId="{A29DD34D-77EF-4435-8BBA-53AE14B6225C}" destId="{820CAF35-2F85-7245-90E7-454579882B99}" srcOrd="0" destOrd="0" presId="urn:microsoft.com/office/officeart/2008/layout/LinedList"/>
    <dgm:cxn modelId="{A5668BEA-4416-0644-B411-2088FC5D4BE0}" type="presOf" srcId="{B867069A-14A5-4481-B23F-0087CB51268F}" destId="{196848FF-077C-1A46-8370-DA364454B918}" srcOrd="0" destOrd="0" presId="urn:microsoft.com/office/officeart/2008/layout/LinedList"/>
    <dgm:cxn modelId="{556BA4F2-2E05-E342-AD2F-D8D1EAE23D7A}" type="presOf" srcId="{BF64DD97-7094-44EB-B40E-7CA95CC7F623}" destId="{50E47FCD-1FF8-8540-92F0-4445A1B1FAC1}" srcOrd="0" destOrd="0" presId="urn:microsoft.com/office/officeart/2008/layout/LinedList"/>
    <dgm:cxn modelId="{C070B8A9-FED9-9547-B007-651E47E60050}" type="presParOf" srcId="{820CAF35-2F85-7245-90E7-454579882B99}" destId="{F44FA88D-8079-8D4E-AFE9-4FBBFCAA8C2D}" srcOrd="0" destOrd="0" presId="urn:microsoft.com/office/officeart/2008/layout/LinedList"/>
    <dgm:cxn modelId="{9D6BE206-F801-CC4E-94E6-3BFE6AB6967C}" type="presParOf" srcId="{820CAF35-2F85-7245-90E7-454579882B99}" destId="{360BEC6F-4D81-8D4C-A95F-E3C8367311B5}" srcOrd="1" destOrd="0" presId="urn:microsoft.com/office/officeart/2008/layout/LinedList"/>
    <dgm:cxn modelId="{0AC19352-A82A-EB40-BDD0-51205BC12BE2}" type="presParOf" srcId="{360BEC6F-4D81-8D4C-A95F-E3C8367311B5}" destId="{B99903F4-A599-9841-8044-B4350A412A2F}" srcOrd="0" destOrd="0" presId="urn:microsoft.com/office/officeart/2008/layout/LinedList"/>
    <dgm:cxn modelId="{935A5147-55F2-CA4B-AD2F-4D1D7E78C59A}" type="presParOf" srcId="{360BEC6F-4D81-8D4C-A95F-E3C8367311B5}" destId="{AE29C30C-F4CA-DF4F-8F02-60B5132F4C58}" srcOrd="1" destOrd="0" presId="urn:microsoft.com/office/officeart/2008/layout/LinedList"/>
    <dgm:cxn modelId="{B64D6943-EBC5-BC41-9275-3A584F900BEB}" type="presParOf" srcId="{820CAF35-2F85-7245-90E7-454579882B99}" destId="{6D9D5766-2834-E948-B04D-3543B0D4E81F}" srcOrd="2" destOrd="0" presId="urn:microsoft.com/office/officeart/2008/layout/LinedList"/>
    <dgm:cxn modelId="{E5D1A800-4E8D-4B44-AB12-782D2C01DCA9}" type="presParOf" srcId="{820CAF35-2F85-7245-90E7-454579882B99}" destId="{CC073D1B-2E82-8A4A-8C5E-0A5C42676B5D}" srcOrd="3" destOrd="0" presId="urn:microsoft.com/office/officeart/2008/layout/LinedList"/>
    <dgm:cxn modelId="{90DF9D98-BF78-F649-9553-F517F94ABAE7}" type="presParOf" srcId="{CC073D1B-2E82-8A4A-8C5E-0A5C42676B5D}" destId="{196848FF-077C-1A46-8370-DA364454B918}" srcOrd="0" destOrd="0" presId="urn:microsoft.com/office/officeart/2008/layout/LinedList"/>
    <dgm:cxn modelId="{86BEBD1B-E0A0-7140-A94C-BF4E814F4599}" type="presParOf" srcId="{CC073D1B-2E82-8A4A-8C5E-0A5C42676B5D}" destId="{847931E5-0E0C-3D43-B7B1-CCBA2788FC41}" srcOrd="1" destOrd="0" presId="urn:microsoft.com/office/officeart/2008/layout/LinedList"/>
    <dgm:cxn modelId="{6665A06F-E5D4-1840-AF4F-BF3DAC995314}" type="presParOf" srcId="{820CAF35-2F85-7245-90E7-454579882B99}" destId="{07E9DE65-8762-844A-98CA-215C0786D4DA}" srcOrd="4" destOrd="0" presId="urn:microsoft.com/office/officeart/2008/layout/LinedList"/>
    <dgm:cxn modelId="{8A6789CB-959A-1C43-80CA-6884DCD81005}" type="presParOf" srcId="{820CAF35-2F85-7245-90E7-454579882B99}" destId="{DFB239CC-DF20-0B4C-B8BD-97E189356017}" srcOrd="5" destOrd="0" presId="urn:microsoft.com/office/officeart/2008/layout/LinedList"/>
    <dgm:cxn modelId="{1E9FA631-E284-244C-8989-1EE735921440}" type="presParOf" srcId="{DFB239CC-DF20-0B4C-B8BD-97E189356017}" destId="{50E47FCD-1FF8-8540-92F0-4445A1B1FAC1}" srcOrd="0" destOrd="0" presId="urn:microsoft.com/office/officeart/2008/layout/LinedList"/>
    <dgm:cxn modelId="{E61443BA-F92B-7C4C-B90E-4E69D0FBAFFA}" type="presParOf" srcId="{DFB239CC-DF20-0B4C-B8BD-97E189356017}" destId="{75C6ACF4-DCA6-4D4E-AEC0-B9532A521519}" srcOrd="1" destOrd="0" presId="urn:microsoft.com/office/officeart/2008/layout/LinedList"/>
    <dgm:cxn modelId="{7CD411D4-6B8F-424B-9BBD-840E26551C7D}" type="presParOf" srcId="{820CAF35-2F85-7245-90E7-454579882B99}" destId="{59374326-B6B7-7146-B934-46AF3C886EE7}" srcOrd="6" destOrd="0" presId="urn:microsoft.com/office/officeart/2008/layout/LinedList"/>
    <dgm:cxn modelId="{FDDDC793-5933-2F4A-A206-296D68215F4A}" type="presParOf" srcId="{820CAF35-2F85-7245-90E7-454579882B99}" destId="{EDABA189-0D9F-824E-8570-32EC546CB57B}" srcOrd="7" destOrd="0" presId="urn:microsoft.com/office/officeart/2008/layout/LinedList"/>
    <dgm:cxn modelId="{89EF75DC-CC5F-2843-9C6C-84317006E2F2}" type="presParOf" srcId="{EDABA189-0D9F-824E-8570-32EC546CB57B}" destId="{505919EA-9CE8-9641-BD84-8F744563C51E}" srcOrd="0" destOrd="0" presId="urn:microsoft.com/office/officeart/2008/layout/LinedList"/>
    <dgm:cxn modelId="{4B0016BB-E48A-3947-BB90-94760E53BA2A}" type="presParOf" srcId="{EDABA189-0D9F-824E-8570-32EC546CB57B}" destId="{87810A58-D8C5-134A-8CE5-E82856EE31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53BE0C-4DB7-44D0-9F2D-06BEDA4FE46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64F9657-A432-4513-9C70-6131CB70BDBD}">
      <dgm:prSet/>
      <dgm:spPr/>
      <dgm:t>
        <a:bodyPr/>
        <a:lstStyle/>
        <a:p>
          <a:r>
            <a:rPr lang="en-US"/>
            <a:t>A component should be an independent piece of the UI that can be reused.</a:t>
          </a:r>
        </a:p>
      </dgm:t>
    </dgm:pt>
    <dgm:pt modelId="{99F961FE-51EB-4FA6-8660-80BD708430A1}" type="parTrans" cxnId="{E89FF68B-2B3D-475A-BB0E-95ADADFFFBE4}">
      <dgm:prSet/>
      <dgm:spPr/>
      <dgm:t>
        <a:bodyPr/>
        <a:lstStyle/>
        <a:p>
          <a:endParaRPr lang="en-US"/>
        </a:p>
      </dgm:t>
    </dgm:pt>
    <dgm:pt modelId="{DA8B8C7C-03BD-4C23-A8B2-197AA0752D16}" type="sibTrans" cxnId="{E89FF68B-2B3D-475A-BB0E-95ADADFFFBE4}">
      <dgm:prSet/>
      <dgm:spPr/>
      <dgm:t>
        <a:bodyPr/>
        <a:lstStyle/>
        <a:p>
          <a:endParaRPr lang="en-US"/>
        </a:p>
      </dgm:t>
    </dgm:pt>
    <dgm:pt modelId="{DDDBB2CA-D6E1-46B4-BAD7-1A668E17080B}">
      <dgm:prSet/>
      <dgm:spPr/>
      <dgm:t>
        <a:bodyPr/>
        <a:lstStyle/>
        <a:p>
          <a:r>
            <a:rPr lang="en-US"/>
            <a:t>Single Responsibility says that a component should only have one reason to change.</a:t>
          </a:r>
        </a:p>
      </dgm:t>
    </dgm:pt>
    <dgm:pt modelId="{A4CCADA9-65D2-4037-965C-39498CC756DC}" type="parTrans" cxnId="{378C1BB8-A1D7-4994-BBBC-FA78CC84E597}">
      <dgm:prSet/>
      <dgm:spPr/>
      <dgm:t>
        <a:bodyPr/>
        <a:lstStyle/>
        <a:p>
          <a:endParaRPr lang="en-US"/>
        </a:p>
      </dgm:t>
    </dgm:pt>
    <dgm:pt modelId="{F1E55517-5AF9-4CAB-BD74-A279BCD01E89}" type="sibTrans" cxnId="{378C1BB8-A1D7-4994-BBBC-FA78CC84E597}">
      <dgm:prSet/>
      <dgm:spPr/>
      <dgm:t>
        <a:bodyPr/>
        <a:lstStyle/>
        <a:p>
          <a:endParaRPr lang="en-US"/>
        </a:p>
      </dgm:t>
    </dgm:pt>
    <dgm:pt modelId="{238D6860-CF33-2246-976D-3EAFD33F40A7}" type="pres">
      <dgm:prSet presAssocID="{5953BE0C-4DB7-44D0-9F2D-06BEDA4FE463}" presName="linear" presStyleCnt="0">
        <dgm:presLayoutVars>
          <dgm:animLvl val="lvl"/>
          <dgm:resizeHandles val="exact"/>
        </dgm:presLayoutVars>
      </dgm:prSet>
      <dgm:spPr/>
    </dgm:pt>
    <dgm:pt modelId="{6611A630-2153-7041-8C5D-9A68849B6ECE}" type="pres">
      <dgm:prSet presAssocID="{564F9657-A432-4513-9C70-6131CB70BDBD}" presName="parentText" presStyleLbl="node1" presStyleIdx="0" presStyleCnt="2">
        <dgm:presLayoutVars>
          <dgm:chMax val="0"/>
          <dgm:bulletEnabled val="1"/>
        </dgm:presLayoutVars>
      </dgm:prSet>
      <dgm:spPr/>
    </dgm:pt>
    <dgm:pt modelId="{21D877B7-5F07-EC47-BE5D-0100723EAEAB}" type="pres">
      <dgm:prSet presAssocID="{DA8B8C7C-03BD-4C23-A8B2-197AA0752D16}" presName="spacer" presStyleCnt="0"/>
      <dgm:spPr/>
    </dgm:pt>
    <dgm:pt modelId="{584A0FCD-537D-A245-9720-C733722F24DB}" type="pres">
      <dgm:prSet presAssocID="{DDDBB2CA-D6E1-46B4-BAD7-1A668E17080B}" presName="parentText" presStyleLbl="node1" presStyleIdx="1" presStyleCnt="2">
        <dgm:presLayoutVars>
          <dgm:chMax val="0"/>
          <dgm:bulletEnabled val="1"/>
        </dgm:presLayoutVars>
      </dgm:prSet>
      <dgm:spPr/>
    </dgm:pt>
  </dgm:ptLst>
  <dgm:cxnLst>
    <dgm:cxn modelId="{E89FF68B-2B3D-475A-BB0E-95ADADFFFBE4}" srcId="{5953BE0C-4DB7-44D0-9F2D-06BEDA4FE463}" destId="{564F9657-A432-4513-9C70-6131CB70BDBD}" srcOrd="0" destOrd="0" parTransId="{99F961FE-51EB-4FA6-8660-80BD708430A1}" sibTransId="{DA8B8C7C-03BD-4C23-A8B2-197AA0752D16}"/>
    <dgm:cxn modelId="{030D15A2-0B7B-454E-BFC9-779E3B20CB6D}" type="presOf" srcId="{5953BE0C-4DB7-44D0-9F2D-06BEDA4FE463}" destId="{238D6860-CF33-2246-976D-3EAFD33F40A7}" srcOrd="0" destOrd="0" presId="urn:microsoft.com/office/officeart/2005/8/layout/vList2"/>
    <dgm:cxn modelId="{378C1BB8-A1D7-4994-BBBC-FA78CC84E597}" srcId="{5953BE0C-4DB7-44D0-9F2D-06BEDA4FE463}" destId="{DDDBB2CA-D6E1-46B4-BAD7-1A668E17080B}" srcOrd="1" destOrd="0" parTransId="{A4CCADA9-65D2-4037-965C-39498CC756DC}" sibTransId="{F1E55517-5AF9-4CAB-BD74-A279BCD01E89}"/>
    <dgm:cxn modelId="{5A9BBCF1-D9B1-344A-9B74-B244F9D06457}" type="presOf" srcId="{DDDBB2CA-D6E1-46B4-BAD7-1A668E17080B}" destId="{584A0FCD-537D-A245-9720-C733722F24DB}" srcOrd="0" destOrd="0" presId="urn:microsoft.com/office/officeart/2005/8/layout/vList2"/>
    <dgm:cxn modelId="{17446DF6-B42A-2742-ABB9-1055C5622E3C}" type="presOf" srcId="{564F9657-A432-4513-9C70-6131CB70BDBD}" destId="{6611A630-2153-7041-8C5D-9A68849B6ECE}" srcOrd="0" destOrd="0" presId="urn:microsoft.com/office/officeart/2005/8/layout/vList2"/>
    <dgm:cxn modelId="{4C40A3F5-1270-CB46-8FA8-C725754F0C91}" type="presParOf" srcId="{238D6860-CF33-2246-976D-3EAFD33F40A7}" destId="{6611A630-2153-7041-8C5D-9A68849B6ECE}" srcOrd="0" destOrd="0" presId="urn:microsoft.com/office/officeart/2005/8/layout/vList2"/>
    <dgm:cxn modelId="{3045E756-7C50-0E4D-B0F8-16B3BA00E790}" type="presParOf" srcId="{238D6860-CF33-2246-976D-3EAFD33F40A7}" destId="{21D877B7-5F07-EC47-BE5D-0100723EAEAB}" srcOrd="1" destOrd="0" presId="urn:microsoft.com/office/officeart/2005/8/layout/vList2"/>
    <dgm:cxn modelId="{37F7B724-5568-0D48-AFC2-52D0C931B48D}" type="presParOf" srcId="{238D6860-CF33-2246-976D-3EAFD33F40A7}" destId="{584A0FCD-537D-A245-9720-C733722F24D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6E838E-ABA0-44A9-BFA1-317DF677990B}"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00BC23D-CF54-4C94-A9B6-9A49DAB1D113}">
      <dgm:prSet/>
      <dgm:spPr/>
      <dgm:t>
        <a:bodyPr/>
        <a:lstStyle/>
        <a:p>
          <a:r>
            <a:rPr lang="en-US"/>
            <a:t>Inheritance uses parent classes to create more specific classes.</a:t>
          </a:r>
        </a:p>
      </dgm:t>
    </dgm:pt>
    <dgm:pt modelId="{EB0A757B-455F-4BC3-9DB4-23C9B6947CB5}" type="parTrans" cxnId="{D24C3EE2-42CA-4592-90BA-CDC0A727B8D2}">
      <dgm:prSet/>
      <dgm:spPr/>
      <dgm:t>
        <a:bodyPr/>
        <a:lstStyle/>
        <a:p>
          <a:endParaRPr lang="en-US"/>
        </a:p>
      </dgm:t>
    </dgm:pt>
    <dgm:pt modelId="{A3F00FB8-081D-4A8D-BD11-A1A821F691DC}" type="sibTrans" cxnId="{D24C3EE2-42CA-4592-90BA-CDC0A727B8D2}">
      <dgm:prSet/>
      <dgm:spPr/>
      <dgm:t>
        <a:bodyPr/>
        <a:lstStyle/>
        <a:p>
          <a:endParaRPr lang="en-US"/>
        </a:p>
      </dgm:t>
    </dgm:pt>
    <dgm:pt modelId="{2F239A65-5574-43EC-9D1F-28D4404988D2}">
      <dgm:prSet/>
      <dgm:spPr/>
      <dgm:t>
        <a:bodyPr/>
        <a:lstStyle/>
        <a:p>
          <a:r>
            <a:rPr lang="en-US"/>
            <a:t>class WelcomeMessage extends Message</a:t>
          </a:r>
        </a:p>
      </dgm:t>
    </dgm:pt>
    <dgm:pt modelId="{2DB8F2B2-0F8D-443A-AF3E-AAD39C96C6BE}" type="parTrans" cxnId="{CCD95B73-B9EA-4335-9E46-C1AC55385B46}">
      <dgm:prSet/>
      <dgm:spPr/>
      <dgm:t>
        <a:bodyPr/>
        <a:lstStyle/>
        <a:p>
          <a:endParaRPr lang="en-US"/>
        </a:p>
      </dgm:t>
    </dgm:pt>
    <dgm:pt modelId="{F636E8D0-5850-48F4-A98A-AC3AB47D2D76}" type="sibTrans" cxnId="{CCD95B73-B9EA-4335-9E46-C1AC55385B46}">
      <dgm:prSet/>
      <dgm:spPr/>
      <dgm:t>
        <a:bodyPr/>
        <a:lstStyle/>
        <a:p>
          <a:endParaRPr lang="en-US"/>
        </a:p>
      </dgm:t>
    </dgm:pt>
    <dgm:pt modelId="{36B59FBC-54B9-4CD3-80BF-11F42D3A0130}">
      <dgm:prSet/>
      <dgm:spPr/>
      <dgm:t>
        <a:bodyPr/>
        <a:lstStyle/>
        <a:p>
          <a:r>
            <a:rPr lang="en-US"/>
            <a:t>React favors creation of configurable and composable components instead.</a:t>
          </a:r>
        </a:p>
      </dgm:t>
    </dgm:pt>
    <dgm:pt modelId="{298F80DF-C7B0-487F-8302-EB0C7DD7F42F}" type="parTrans" cxnId="{0A8AF30F-682F-405E-8A87-64993CB49136}">
      <dgm:prSet/>
      <dgm:spPr/>
      <dgm:t>
        <a:bodyPr/>
        <a:lstStyle/>
        <a:p>
          <a:endParaRPr lang="en-US"/>
        </a:p>
      </dgm:t>
    </dgm:pt>
    <dgm:pt modelId="{5AF22557-2043-4E95-B877-AB6059628E31}" type="sibTrans" cxnId="{0A8AF30F-682F-405E-8A87-64993CB49136}">
      <dgm:prSet/>
      <dgm:spPr/>
      <dgm:t>
        <a:bodyPr/>
        <a:lstStyle/>
        <a:p>
          <a:endParaRPr lang="en-US"/>
        </a:p>
      </dgm:t>
    </dgm:pt>
    <dgm:pt modelId="{05142763-004E-45FE-89B2-5BE7078DD4BA}">
      <dgm:prSet/>
      <dgm:spPr/>
      <dgm:t>
        <a:bodyPr/>
        <a:lstStyle/>
        <a:p>
          <a:pPr>
            <a:buFont typeface="Arial" panose="020B0604020202020204" pitchFamily="34" charset="0"/>
            <a:buNone/>
          </a:pPr>
          <a:r>
            <a:rPr lang="en-US" dirty="0"/>
            <a:t>class </a:t>
          </a:r>
          <a:r>
            <a:rPr lang="en-US" dirty="0" err="1"/>
            <a:t>WelcomeMessage</a:t>
          </a:r>
          <a:r>
            <a:rPr lang="en-US" dirty="0"/>
            <a:t> extends </a:t>
          </a:r>
          <a:r>
            <a:rPr lang="en-US" dirty="0" err="1"/>
            <a:t>React.Component</a:t>
          </a:r>
          <a:r>
            <a:rPr lang="en-US" dirty="0"/>
            <a:t> {</a:t>
          </a:r>
        </a:p>
      </dgm:t>
    </dgm:pt>
    <dgm:pt modelId="{4F976A4E-B1A5-4DB5-BBBD-217D5FB9C823}" type="parTrans" cxnId="{C47CE858-C0A3-487A-9F4B-303B4F399201}">
      <dgm:prSet/>
      <dgm:spPr/>
      <dgm:t>
        <a:bodyPr/>
        <a:lstStyle/>
        <a:p>
          <a:endParaRPr lang="en-US"/>
        </a:p>
      </dgm:t>
    </dgm:pt>
    <dgm:pt modelId="{1FD0F249-B7DB-4889-A8A5-F8652740C43C}" type="sibTrans" cxnId="{C47CE858-C0A3-487A-9F4B-303B4F399201}">
      <dgm:prSet/>
      <dgm:spPr/>
      <dgm:t>
        <a:bodyPr/>
        <a:lstStyle/>
        <a:p>
          <a:endParaRPr lang="en-US"/>
        </a:p>
      </dgm:t>
    </dgm:pt>
    <dgm:pt modelId="{7225F02C-8ACB-4169-8744-4FDC882EEDCB}">
      <dgm:prSet/>
      <dgm:spPr/>
      <dgm:t>
        <a:bodyPr/>
        <a:lstStyle/>
        <a:p>
          <a:pPr>
            <a:buFont typeface="Arial" panose="020B0604020202020204" pitchFamily="34" charset="0"/>
            <a:buNone/>
          </a:pPr>
          <a:r>
            <a:rPr lang="en-US" dirty="0"/>
            <a:t>  return (</a:t>
          </a:r>
        </a:p>
      </dgm:t>
    </dgm:pt>
    <dgm:pt modelId="{706A61C2-6FD6-47F9-9AF9-28AD41D330D8}" type="parTrans" cxnId="{AA1AD5EF-C22F-43EB-A77E-26ADB969DCD5}">
      <dgm:prSet/>
      <dgm:spPr/>
      <dgm:t>
        <a:bodyPr/>
        <a:lstStyle/>
        <a:p>
          <a:endParaRPr lang="en-US"/>
        </a:p>
      </dgm:t>
    </dgm:pt>
    <dgm:pt modelId="{368F4853-C46D-4104-98F6-AEA9744B557B}" type="sibTrans" cxnId="{AA1AD5EF-C22F-43EB-A77E-26ADB969DCD5}">
      <dgm:prSet/>
      <dgm:spPr/>
      <dgm:t>
        <a:bodyPr/>
        <a:lstStyle/>
        <a:p>
          <a:endParaRPr lang="en-US"/>
        </a:p>
      </dgm:t>
    </dgm:pt>
    <dgm:pt modelId="{CA40D690-8CE9-4195-BCF9-88FBB0A8E9C6}">
      <dgm:prSet/>
      <dgm:spPr/>
      <dgm:t>
        <a:bodyPr/>
        <a:lstStyle/>
        <a:p>
          <a:pPr>
            <a:buFont typeface="Arial" panose="020B0604020202020204" pitchFamily="34" charset="0"/>
            <a:buNone/>
          </a:pPr>
          <a:r>
            <a:rPr lang="en-US" dirty="0"/>
            <a:t>    &lt;Message text="Welcome  to my app!" /&gt;</a:t>
          </a:r>
        </a:p>
      </dgm:t>
    </dgm:pt>
    <dgm:pt modelId="{9FD4931B-9607-4EF2-BE50-9006E11A5436}" type="parTrans" cxnId="{DB5E0006-A0A8-406F-A986-D67CB572361C}">
      <dgm:prSet/>
      <dgm:spPr/>
      <dgm:t>
        <a:bodyPr/>
        <a:lstStyle/>
        <a:p>
          <a:endParaRPr lang="en-US"/>
        </a:p>
      </dgm:t>
    </dgm:pt>
    <dgm:pt modelId="{486D35C2-33AC-40CF-B728-8DC5D3A8B24A}" type="sibTrans" cxnId="{DB5E0006-A0A8-406F-A986-D67CB572361C}">
      <dgm:prSet/>
      <dgm:spPr/>
      <dgm:t>
        <a:bodyPr/>
        <a:lstStyle/>
        <a:p>
          <a:endParaRPr lang="en-US"/>
        </a:p>
      </dgm:t>
    </dgm:pt>
    <dgm:pt modelId="{F71A25FB-A01F-4E29-BCDC-E3295D3219FB}">
      <dgm:prSet/>
      <dgm:spPr/>
      <dgm:t>
        <a:bodyPr/>
        <a:lstStyle/>
        <a:p>
          <a:pPr>
            <a:buFont typeface="Arial" panose="020B0604020202020204" pitchFamily="34" charset="0"/>
            <a:buNone/>
          </a:pPr>
          <a:r>
            <a:rPr lang="en-US" dirty="0"/>
            <a:t>  )</a:t>
          </a:r>
        </a:p>
      </dgm:t>
    </dgm:pt>
    <dgm:pt modelId="{01E34C8C-808E-4F58-B350-20BB66F629DC}" type="parTrans" cxnId="{F99EF31B-35E4-44C8-88F9-6001C4E8D26A}">
      <dgm:prSet/>
      <dgm:spPr/>
      <dgm:t>
        <a:bodyPr/>
        <a:lstStyle/>
        <a:p>
          <a:endParaRPr lang="en-US"/>
        </a:p>
      </dgm:t>
    </dgm:pt>
    <dgm:pt modelId="{EE4F5BE7-02F8-4BBF-90BE-EC15E575F5B2}" type="sibTrans" cxnId="{F99EF31B-35E4-44C8-88F9-6001C4E8D26A}">
      <dgm:prSet/>
      <dgm:spPr/>
      <dgm:t>
        <a:bodyPr/>
        <a:lstStyle/>
        <a:p>
          <a:endParaRPr lang="en-US"/>
        </a:p>
      </dgm:t>
    </dgm:pt>
    <dgm:pt modelId="{C8EE2652-592C-45C6-ADC0-DF296B1C0227}">
      <dgm:prSet/>
      <dgm:spPr/>
      <dgm:t>
        <a:bodyPr/>
        <a:lstStyle/>
        <a:p>
          <a:pPr>
            <a:buFont typeface="Arial" panose="020B0604020202020204" pitchFamily="34" charset="0"/>
            <a:buNone/>
          </a:pPr>
          <a:r>
            <a:rPr lang="en-US" dirty="0"/>
            <a:t>}</a:t>
          </a:r>
        </a:p>
      </dgm:t>
    </dgm:pt>
    <dgm:pt modelId="{A061223C-5906-4DCD-BD22-BA84A19CE1A6}" type="parTrans" cxnId="{B92BC285-AC26-4375-9D49-66873F19BAF1}">
      <dgm:prSet/>
      <dgm:spPr/>
      <dgm:t>
        <a:bodyPr/>
        <a:lstStyle/>
        <a:p>
          <a:endParaRPr lang="en-US"/>
        </a:p>
      </dgm:t>
    </dgm:pt>
    <dgm:pt modelId="{BE1CD7D9-EF76-498B-91E9-1213E6BBE90D}" type="sibTrans" cxnId="{B92BC285-AC26-4375-9D49-66873F19BAF1}">
      <dgm:prSet/>
      <dgm:spPr/>
      <dgm:t>
        <a:bodyPr/>
        <a:lstStyle/>
        <a:p>
          <a:endParaRPr lang="en-US"/>
        </a:p>
      </dgm:t>
    </dgm:pt>
    <dgm:pt modelId="{CE4152F1-BA43-974A-93B4-C8122DA50FB8}" type="pres">
      <dgm:prSet presAssocID="{E76E838E-ABA0-44A9-BFA1-317DF677990B}" presName="Name0" presStyleCnt="0">
        <dgm:presLayoutVars>
          <dgm:dir/>
          <dgm:animLvl val="lvl"/>
          <dgm:resizeHandles val="exact"/>
        </dgm:presLayoutVars>
      </dgm:prSet>
      <dgm:spPr/>
    </dgm:pt>
    <dgm:pt modelId="{B9364973-BF2A-8A4E-916C-93807850001D}" type="pres">
      <dgm:prSet presAssocID="{600BC23D-CF54-4C94-A9B6-9A49DAB1D113}" presName="linNode" presStyleCnt="0"/>
      <dgm:spPr/>
    </dgm:pt>
    <dgm:pt modelId="{A693417D-EA05-B74B-A29F-8071B1A22D3F}" type="pres">
      <dgm:prSet presAssocID="{600BC23D-CF54-4C94-A9B6-9A49DAB1D113}" presName="parentText" presStyleLbl="node1" presStyleIdx="0" presStyleCnt="2">
        <dgm:presLayoutVars>
          <dgm:chMax val="1"/>
          <dgm:bulletEnabled val="1"/>
        </dgm:presLayoutVars>
      </dgm:prSet>
      <dgm:spPr/>
    </dgm:pt>
    <dgm:pt modelId="{B25099F0-91BA-5F4C-851E-811F183456BE}" type="pres">
      <dgm:prSet presAssocID="{600BC23D-CF54-4C94-A9B6-9A49DAB1D113}" presName="descendantText" presStyleLbl="alignAccFollowNode1" presStyleIdx="0" presStyleCnt="2">
        <dgm:presLayoutVars>
          <dgm:bulletEnabled val="1"/>
        </dgm:presLayoutVars>
      </dgm:prSet>
      <dgm:spPr/>
    </dgm:pt>
    <dgm:pt modelId="{FC203DB2-B809-654B-86BE-99104CA85E19}" type="pres">
      <dgm:prSet presAssocID="{A3F00FB8-081D-4A8D-BD11-A1A821F691DC}" presName="sp" presStyleCnt="0"/>
      <dgm:spPr/>
    </dgm:pt>
    <dgm:pt modelId="{8F9A0069-B082-784F-8F66-5DB6C70EAF78}" type="pres">
      <dgm:prSet presAssocID="{36B59FBC-54B9-4CD3-80BF-11F42D3A0130}" presName="linNode" presStyleCnt="0"/>
      <dgm:spPr/>
    </dgm:pt>
    <dgm:pt modelId="{96D0BB91-49CA-824F-8D7A-A749E04921DA}" type="pres">
      <dgm:prSet presAssocID="{36B59FBC-54B9-4CD3-80BF-11F42D3A0130}" presName="parentText" presStyleLbl="node1" presStyleIdx="1" presStyleCnt="2">
        <dgm:presLayoutVars>
          <dgm:chMax val="1"/>
          <dgm:bulletEnabled val="1"/>
        </dgm:presLayoutVars>
      </dgm:prSet>
      <dgm:spPr/>
    </dgm:pt>
    <dgm:pt modelId="{03BA74A9-3496-924C-8430-9ECD29E8FF6A}" type="pres">
      <dgm:prSet presAssocID="{36B59FBC-54B9-4CD3-80BF-11F42D3A0130}" presName="descendantText" presStyleLbl="alignAccFollowNode1" presStyleIdx="1" presStyleCnt="2">
        <dgm:presLayoutVars>
          <dgm:bulletEnabled val="1"/>
        </dgm:presLayoutVars>
      </dgm:prSet>
      <dgm:spPr/>
    </dgm:pt>
  </dgm:ptLst>
  <dgm:cxnLst>
    <dgm:cxn modelId="{F0C16E00-2BCA-1F4D-8F29-7D3DDE601B81}" type="presOf" srcId="{05142763-004E-45FE-89B2-5BE7078DD4BA}" destId="{03BA74A9-3496-924C-8430-9ECD29E8FF6A}" srcOrd="0" destOrd="0" presId="urn:microsoft.com/office/officeart/2005/8/layout/vList5"/>
    <dgm:cxn modelId="{DB5E0006-A0A8-406F-A986-D67CB572361C}" srcId="{36B59FBC-54B9-4CD3-80BF-11F42D3A0130}" destId="{CA40D690-8CE9-4195-BCF9-88FBB0A8E9C6}" srcOrd="2" destOrd="0" parTransId="{9FD4931B-9607-4EF2-BE50-9006E11A5436}" sibTransId="{486D35C2-33AC-40CF-B728-8DC5D3A8B24A}"/>
    <dgm:cxn modelId="{0A8AF30F-682F-405E-8A87-64993CB49136}" srcId="{E76E838E-ABA0-44A9-BFA1-317DF677990B}" destId="{36B59FBC-54B9-4CD3-80BF-11F42D3A0130}" srcOrd="1" destOrd="0" parTransId="{298F80DF-C7B0-487F-8302-EB0C7DD7F42F}" sibTransId="{5AF22557-2043-4E95-B877-AB6059628E31}"/>
    <dgm:cxn modelId="{F99EF31B-35E4-44C8-88F9-6001C4E8D26A}" srcId="{36B59FBC-54B9-4CD3-80BF-11F42D3A0130}" destId="{F71A25FB-A01F-4E29-BCDC-E3295D3219FB}" srcOrd="3" destOrd="0" parTransId="{01E34C8C-808E-4F58-B350-20BB66F629DC}" sibTransId="{EE4F5BE7-02F8-4BBF-90BE-EC15E575F5B2}"/>
    <dgm:cxn modelId="{A7CF9F25-179F-9948-BAD2-CD6DD2330AAB}" type="presOf" srcId="{C8EE2652-592C-45C6-ADC0-DF296B1C0227}" destId="{03BA74A9-3496-924C-8430-9ECD29E8FF6A}" srcOrd="0" destOrd="4" presId="urn:microsoft.com/office/officeart/2005/8/layout/vList5"/>
    <dgm:cxn modelId="{97399929-DFA0-F944-8777-C9B0C4285E24}" type="presOf" srcId="{F71A25FB-A01F-4E29-BCDC-E3295D3219FB}" destId="{03BA74A9-3496-924C-8430-9ECD29E8FF6A}" srcOrd="0" destOrd="3" presId="urn:microsoft.com/office/officeart/2005/8/layout/vList5"/>
    <dgm:cxn modelId="{B05F6445-E663-7842-8487-9B8EC279CB19}" type="presOf" srcId="{600BC23D-CF54-4C94-A9B6-9A49DAB1D113}" destId="{A693417D-EA05-B74B-A29F-8071B1A22D3F}" srcOrd="0" destOrd="0" presId="urn:microsoft.com/office/officeart/2005/8/layout/vList5"/>
    <dgm:cxn modelId="{857D1D4C-77E8-6F44-AC7C-1FAA9148018D}" type="presOf" srcId="{2F239A65-5574-43EC-9D1F-28D4404988D2}" destId="{B25099F0-91BA-5F4C-851E-811F183456BE}" srcOrd="0" destOrd="0" presId="urn:microsoft.com/office/officeart/2005/8/layout/vList5"/>
    <dgm:cxn modelId="{C47CE858-C0A3-487A-9F4B-303B4F399201}" srcId="{36B59FBC-54B9-4CD3-80BF-11F42D3A0130}" destId="{05142763-004E-45FE-89B2-5BE7078DD4BA}" srcOrd="0" destOrd="0" parTransId="{4F976A4E-B1A5-4DB5-BBBD-217D5FB9C823}" sibTransId="{1FD0F249-B7DB-4889-A8A5-F8652740C43C}"/>
    <dgm:cxn modelId="{CCD95B73-B9EA-4335-9E46-C1AC55385B46}" srcId="{600BC23D-CF54-4C94-A9B6-9A49DAB1D113}" destId="{2F239A65-5574-43EC-9D1F-28D4404988D2}" srcOrd="0" destOrd="0" parTransId="{2DB8F2B2-0F8D-443A-AF3E-AAD39C96C6BE}" sibTransId="{F636E8D0-5850-48F4-A98A-AC3AB47D2D76}"/>
    <dgm:cxn modelId="{F9971A78-04C2-1245-8647-EE93C278E6EE}" type="presOf" srcId="{CA40D690-8CE9-4195-BCF9-88FBB0A8E9C6}" destId="{03BA74A9-3496-924C-8430-9ECD29E8FF6A}" srcOrd="0" destOrd="2" presId="urn:microsoft.com/office/officeart/2005/8/layout/vList5"/>
    <dgm:cxn modelId="{B92BC285-AC26-4375-9D49-66873F19BAF1}" srcId="{36B59FBC-54B9-4CD3-80BF-11F42D3A0130}" destId="{C8EE2652-592C-45C6-ADC0-DF296B1C0227}" srcOrd="4" destOrd="0" parTransId="{A061223C-5906-4DCD-BD22-BA84A19CE1A6}" sibTransId="{BE1CD7D9-EF76-498B-91E9-1213E6BBE90D}"/>
    <dgm:cxn modelId="{16343991-1061-984B-9D9C-60E6D3A9788C}" type="presOf" srcId="{7225F02C-8ACB-4169-8744-4FDC882EEDCB}" destId="{03BA74A9-3496-924C-8430-9ECD29E8FF6A}" srcOrd="0" destOrd="1" presId="urn:microsoft.com/office/officeart/2005/8/layout/vList5"/>
    <dgm:cxn modelId="{D99090A2-D6E1-BE4A-A493-05F020ADE8F1}" type="presOf" srcId="{E76E838E-ABA0-44A9-BFA1-317DF677990B}" destId="{CE4152F1-BA43-974A-93B4-C8122DA50FB8}" srcOrd="0" destOrd="0" presId="urn:microsoft.com/office/officeart/2005/8/layout/vList5"/>
    <dgm:cxn modelId="{F90B26C7-531F-584B-86B4-8A54607AAF9F}" type="presOf" srcId="{36B59FBC-54B9-4CD3-80BF-11F42D3A0130}" destId="{96D0BB91-49CA-824F-8D7A-A749E04921DA}" srcOrd="0" destOrd="0" presId="urn:microsoft.com/office/officeart/2005/8/layout/vList5"/>
    <dgm:cxn modelId="{D24C3EE2-42CA-4592-90BA-CDC0A727B8D2}" srcId="{E76E838E-ABA0-44A9-BFA1-317DF677990B}" destId="{600BC23D-CF54-4C94-A9B6-9A49DAB1D113}" srcOrd="0" destOrd="0" parTransId="{EB0A757B-455F-4BC3-9DB4-23C9B6947CB5}" sibTransId="{A3F00FB8-081D-4A8D-BD11-A1A821F691DC}"/>
    <dgm:cxn modelId="{AA1AD5EF-C22F-43EB-A77E-26ADB969DCD5}" srcId="{36B59FBC-54B9-4CD3-80BF-11F42D3A0130}" destId="{7225F02C-8ACB-4169-8744-4FDC882EEDCB}" srcOrd="1" destOrd="0" parTransId="{706A61C2-6FD6-47F9-9AF9-28AD41D330D8}" sibTransId="{368F4853-C46D-4104-98F6-AEA9744B557B}"/>
    <dgm:cxn modelId="{76E30989-D475-7D44-BFA2-012669F70F69}" type="presParOf" srcId="{CE4152F1-BA43-974A-93B4-C8122DA50FB8}" destId="{B9364973-BF2A-8A4E-916C-93807850001D}" srcOrd="0" destOrd="0" presId="urn:microsoft.com/office/officeart/2005/8/layout/vList5"/>
    <dgm:cxn modelId="{32BF5C32-7373-674F-A071-B43018E4DD94}" type="presParOf" srcId="{B9364973-BF2A-8A4E-916C-93807850001D}" destId="{A693417D-EA05-B74B-A29F-8071B1A22D3F}" srcOrd="0" destOrd="0" presId="urn:microsoft.com/office/officeart/2005/8/layout/vList5"/>
    <dgm:cxn modelId="{A55DFDF4-6F12-CD4E-9098-8B366576C97A}" type="presParOf" srcId="{B9364973-BF2A-8A4E-916C-93807850001D}" destId="{B25099F0-91BA-5F4C-851E-811F183456BE}" srcOrd="1" destOrd="0" presId="urn:microsoft.com/office/officeart/2005/8/layout/vList5"/>
    <dgm:cxn modelId="{936818F0-9BF7-E042-BEE6-BA2D13297CC1}" type="presParOf" srcId="{CE4152F1-BA43-974A-93B4-C8122DA50FB8}" destId="{FC203DB2-B809-654B-86BE-99104CA85E19}" srcOrd="1" destOrd="0" presId="urn:microsoft.com/office/officeart/2005/8/layout/vList5"/>
    <dgm:cxn modelId="{DCBC5EE4-7E1A-4C48-8FB0-79B6E4E13A46}" type="presParOf" srcId="{CE4152F1-BA43-974A-93B4-C8122DA50FB8}" destId="{8F9A0069-B082-784F-8F66-5DB6C70EAF78}" srcOrd="2" destOrd="0" presId="urn:microsoft.com/office/officeart/2005/8/layout/vList5"/>
    <dgm:cxn modelId="{3BE563E3-E6D7-8346-A2CB-569029D9C8E1}" type="presParOf" srcId="{8F9A0069-B082-784F-8F66-5DB6C70EAF78}" destId="{96D0BB91-49CA-824F-8D7A-A749E04921DA}" srcOrd="0" destOrd="0" presId="urn:microsoft.com/office/officeart/2005/8/layout/vList5"/>
    <dgm:cxn modelId="{CBA50458-2306-334E-A7A7-169B91152C6E}" type="presParOf" srcId="{8F9A0069-B082-784F-8F66-5DB6C70EAF78}" destId="{03BA74A9-3496-924C-8430-9ECD29E8FF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4D12F7-3333-480A-A505-7E7D60596305}"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581487D7-7BEE-412B-A5CD-373F8261FFE8}">
      <dgm:prSet/>
      <dgm:spPr/>
      <dgm:t>
        <a:bodyPr/>
        <a:lstStyle/>
        <a:p>
          <a:r>
            <a:rPr lang="en-US"/>
            <a:t>Imperative</a:t>
          </a:r>
        </a:p>
      </dgm:t>
    </dgm:pt>
    <dgm:pt modelId="{757B7A74-F9D3-4156-8829-85133F55A6EF}" type="parTrans" cxnId="{CBE1DD5E-7A73-4939-AA4E-854A4258D0A3}">
      <dgm:prSet/>
      <dgm:spPr/>
      <dgm:t>
        <a:bodyPr/>
        <a:lstStyle/>
        <a:p>
          <a:endParaRPr lang="en-US"/>
        </a:p>
      </dgm:t>
    </dgm:pt>
    <dgm:pt modelId="{D09B8D37-B730-4B90-83BC-45E0EB5ABDB9}" type="sibTrans" cxnId="{CBE1DD5E-7A73-4939-AA4E-854A4258D0A3}">
      <dgm:prSet/>
      <dgm:spPr/>
      <dgm:t>
        <a:bodyPr/>
        <a:lstStyle/>
        <a:p>
          <a:endParaRPr lang="en-US"/>
        </a:p>
      </dgm:t>
    </dgm:pt>
    <dgm:pt modelId="{D8923C31-D086-4F4B-B899-02F7C5646F2F}">
      <dgm:prSet/>
      <dgm:spPr/>
      <dgm:t>
        <a:bodyPr/>
        <a:lstStyle/>
        <a:p>
          <a:r>
            <a:rPr lang="en-US"/>
            <a:t>Focuses on the steps to complete a task</a:t>
          </a:r>
        </a:p>
      </dgm:t>
    </dgm:pt>
    <dgm:pt modelId="{B67AB094-0B7E-48D1-90EA-7567DE2F23A5}" type="parTrans" cxnId="{2F910EED-7033-467E-A5E3-7513B2324813}">
      <dgm:prSet/>
      <dgm:spPr/>
      <dgm:t>
        <a:bodyPr/>
        <a:lstStyle/>
        <a:p>
          <a:endParaRPr lang="en-US"/>
        </a:p>
      </dgm:t>
    </dgm:pt>
    <dgm:pt modelId="{4FBC1853-E6F7-41F0-A622-76298C71E343}" type="sibTrans" cxnId="{2F910EED-7033-467E-A5E3-7513B2324813}">
      <dgm:prSet/>
      <dgm:spPr/>
      <dgm:t>
        <a:bodyPr/>
        <a:lstStyle/>
        <a:p>
          <a:endParaRPr lang="en-US"/>
        </a:p>
      </dgm:t>
    </dgm:pt>
    <dgm:pt modelId="{9B2EF7CC-A5E1-44E5-B107-C5750476B11D}">
      <dgm:prSet/>
      <dgm:spPr/>
      <dgm:t>
        <a:bodyPr/>
        <a:lstStyle/>
        <a:p>
          <a:r>
            <a:rPr lang="en-US"/>
            <a:t>Example:</a:t>
          </a:r>
        </a:p>
      </dgm:t>
    </dgm:pt>
    <dgm:pt modelId="{FEAC3873-2C96-4FCE-B087-1DE89C3FEFC4}" type="parTrans" cxnId="{839E610B-3ABA-41C3-8EE6-7A2A9845C09B}">
      <dgm:prSet/>
      <dgm:spPr/>
      <dgm:t>
        <a:bodyPr/>
        <a:lstStyle/>
        <a:p>
          <a:endParaRPr lang="en-US"/>
        </a:p>
      </dgm:t>
    </dgm:pt>
    <dgm:pt modelId="{9195F7D2-165D-4EF7-9865-0D46094499A3}" type="sibTrans" cxnId="{839E610B-3ABA-41C3-8EE6-7A2A9845C09B}">
      <dgm:prSet/>
      <dgm:spPr/>
      <dgm:t>
        <a:bodyPr/>
        <a:lstStyle/>
        <a:p>
          <a:endParaRPr lang="en-US"/>
        </a:p>
      </dgm:t>
    </dgm:pt>
    <dgm:pt modelId="{A31B322D-EE9C-4BF5-B5E3-ACC8C5E90691}">
      <dgm:prSet/>
      <dgm:spPr/>
      <dgm:t>
        <a:bodyPr/>
        <a:lstStyle/>
        <a:p>
          <a:r>
            <a:rPr lang="en-US"/>
            <a:t>Walk to the stairs</a:t>
          </a:r>
        </a:p>
      </dgm:t>
    </dgm:pt>
    <dgm:pt modelId="{84260791-1621-4779-8F59-D4374BD8B9D1}" type="parTrans" cxnId="{E811ABA6-B551-4132-921B-44041A1C7246}">
      <dgm:prSet/>
      <dgm:spPr/>
      <dgm:t>
        <a:bodyPr/>
        <a:lstStyle/>
        <a:p>
          <a:endParaRPr lang="en-US"/>
        </a:p>
      </dgm:t>
    </dgm:pt>
    <dgm:pt modelId="{11DA7E23-AE84-4678-B4DE-FD1BEAE292E7}" type="sibTrans" cxnId="{E811ABA6-B551-4132-921B-44041A1C7246}">
      <dgm:prSet/>
      <dgm:spPr/>
      <dgm:t>
        <a:bodyPr/>
        <a:lstStyle/>
        <a:p>
          <a:endParaRPr lang="en-US"/>
        </a:p>
      </dgm:t>
    </dgm:pt>
    <dgm:pt modelId="{1CC60027-6125-49EF-AAD7-492C95EEE256}">
      <dgm:prSet/>
      <dgm:spPr/>
      <dgm:t>
        <a:bodyPr/>
        <a:lstStyle/>
        <a:p>
          <a:r>
            <a:rPr lang="en-US"/>
            <a:t>Walk down stairs</a:t>
          </a:r>
        </a:p>
      </dgm:t>
    </dgm:pt>
    <dgm:pt modelId="{25507C27-7B9C-4148-892C-64B77EAEF1EC}" type="parTrans" cxnId="{55421C2A-EA1F-46C5-BA5C-5F202A8B5D01}">
      <dgm:prSet/>
      <dgm:spPr/>
      <dgm:t>
        <a:bodyPr/>
        <a:lstStyle/>
        <a:p>
          <a:endParaRPr lang="en-US"/>
        </a:p>
      </dgm:t>
    </dgm:pt>
    <dgm:pt modelId="{E13892CC-5E78-4966-904A-4099B9033401}" type="sibTrans" cxnId="{55421C2A-EA1F-46C5-BA5C-5F202A8B5D01}">
      <dgm:prSet/>
      <dgm:spPr/>
      <dgm:t>
        <a:bodyPr/>
        <a:lstStyle/>
        <a:p>
          <a:endParaRPr lang="en-US"/>
        </a:p>
      </dgm:t>
    </dgm:pt>
    <dgm:pt modelId="{1ADBAA43-B62E-4D1A-9829-10C060F68D48}">
      <dgm:prSet/>
      <dgm:spPr/>
      <dgm:t>
        <a:bodyPr/>
        <a:lstStyle/>
        <a:p>
          <a:r>
            <a:rPr lang="en-US"/>
            <a:t>Go to the kitchen</a:t>
          </a:r>
        </a:p>
      </dgm:t>
    </dgm:pt>
    <dgm:pt modelId="{351641CC-57C6-4FCB-87FF-DDB9176FE193}" type="parTrans" cxnId="{A163A6E6-0EE1-4080-9F01-B08ECB0FF59E}">
      <dgm:prSet/>
      <dgm:spPr/>
      <dgm:t>
        <a:bodyPr/>
        <a:lstStyle/>
        <a:p>
          <a:endParaRPr lang="en-US"/>
        </a:p>
      </dgm:t>
    </dgm:pt>
    <dgm:pt modelId="{9FBBE3CE-A391-439F-833F-616CA47331F7}" type="sibTrans" cxnId="{A163A6E6-0EE1-4080-9F01-B08ECB0FF59E}">
      <dgm:prSet/>
      <dgm:spPr/>
      <dgm:t>
        <a:bodyPr/>
        <a:lstStyle/>
        <a:p>
          <a:endParaRPr lang="en-US"/>
        </a:p>
      </dgm:t>
    </dgm:pt>
    <dgm:pt modelId="{2DA6EF1B-C13C-48BA-8F7B-14D9A691BDAC}">
      <dgm:prSet/>
      <dgm:spPr/>
      <dgm:t>
        <a:bodyPr/>
        <a:lstStyle/>
        <a:p>
          <a:r>
            <a:rPr lang="en-US"/>
            <a:t>Open refrigerator</a:t>
          </a:r>
        </a:p>
      </dgm:t>
    </dgm:pt>
    <dgm:pt modelId="{DE22E0D5-15F5-4F51-A3AA-48081B2D2E85}" type="parTrans" cxnId="{479EA56D-15CB-4474-B0B6-A64D514EAC7D}">
      <dgm:prSet/>
      <dgm:spPr/>
      <dgm:t>
        <a:bodyPr/>
        <a:lstStyle/>
        <a:p>
          <a:endParaRPr lang="en-US"/>
        </a:p>
      </dgm:t>
    </dgm:pt>
    <dgm:pt modelId="{17BAAE40-6E0C-4E38-8185-4162E8DCC0FC}" type="sibTrans" cxnId="{479EA56D-15CB-4474-B0B6-A64D514EAC7D}">
      <dgm:prSet/>
      <dgm:spPr/>
      <dgm:t>
        <a:bodyPr/>
        <a:lstStyle/>
        <a:p>
          <a:endParaRPr lang="en-US"/>
        </a:p>
      </dgm:t>
    </dgm:pt>
    <dgm:pt modelId="{F9F45672-F18C-4B5F-A73F-2B1A3739462A}">
      <dgm:prSet/>
      <dgm:spPr/>
      <dgm:t>
        <a:bodyPr/>
        <a:lstStyle/>
        <a:p>
          <a:r>
            <a:rPr lang="en-US"/>
            <a:t>Take out salami, cheese, mustard</a:t>
          </a:r>
        </a:p>
      </dgm:t>
    </dgm:pt>
    <dgm:pt modelId="{38167E52-907F-48DD-AA2A-76DF589A8261}" type="parTrans" cxnId="{CC0C82D6-CFF6-4C33-B638-589DFC869DC3}">
      <dgm:prSet/>
      <dgm:spPr/>
      <dgm:t>
        <a:bodyPr/>
        <a:lstStyle/>
        <a:p>
          <a:endParaRPr lang="en-US"/>
        </a:p>
      </dgm:t>
    </dgm:pt>
    <dgm:pt modelId="{87EC9A05-9909-421A-BDFA-30CA185BFC2C}" type="sibTrans" cxnId="{CC0C82D6-CFF6-4C33-B638-589DFC869DC3}">
      <dgm:prSet/>
      <dgm:spPr/>
      <dgm:t>
        <a:bodyPr/>
        <a:lstStyle/>
        <a:p>
          <a:endParaRPr lang="en-US"/>
        </a:p>
      </dgm:t>
    </dgm:pt>
    <dgm:pt modelId="{3DCEEF44-3760-43A6-AC09-E0263F98FB81}">
      <dgm:prSet/>
      <dgm:spPr/>
      <dgm:t>
        <a:bodyPr/>
        <a:lstStyle/>
        <a:p>
          <a:r>
            <a:rPr lang="en-US"/>
            <a:t>Put salami, cheese, mustard on bread</a:t>
          </a:r>
        </a:p>
      </dgm:t>
    </dgm:pt>
    <dgm:pt modelId="{8794D166-39C2-48B5-8C51-B1E9D5642B71}" type="parTrans" cxnId="{A5150597-844A-43BA-859D-D13D674895AA}">
      <dgm:prSet/>
      <dgm:spPr/>
      <dgm:t>
        <a:bodyPr/>
        <a:lstStyle/>
        <a:p>
          <a:endParaRPr lang="en-US"/>
        </a:p>
      </dgm:t>
    </dgm:pt>
    <dgm:pt modelId="{D2EFE9AA-D43C-4CC5-843C-3F5D42C723DC}" type="sibTrans" cxnId="{A5150597-844A-43BA-859D-D13D674895AA}">
      <dgm:prSet/>
      <dgm:spPr/>
      <dgm:t>
        <a:bodyPr/>
        <a:lstStyle/>
        <a:p>
          <a:endParaRPr lang="en-US"/>
        </a:p>
      </dgm:t>
    </dgm:pt>
    <dgm:pt modelId="{CC9099A4-6733-4B17-A947-8CB3A41E733B}">
      <dgm:prSet/>
      <dgm:spPr/>
      <dgm:t>
        <a:bodyPr/>
        <a:lstStyle/>
        <a:p>
          <a:r>
            <a:rPr lang="en-US"/>
            <a:t>Declarative</a:t>
          </a:r>
        </a:p>
      </dgm:t>
    </dgm:pt>
    <dgm:pt modelId="{86CDC9E5-7B83-47AE-A1BB-402AAC681BD3}" type="parTrans" cxnId="{E817E534-89BC-459C-BAA6-84D2345FCA48}">
      <dgm:prSet/>
      <dgm:spPr/>
      <dgm:t>
        <a:bodyPr/>
        <a:lstStyle/>
        <a:p>
          <a:endParaRPr lang="en-US"/>
        </a:p>
      </dgm:t>
    </dgm:pt>
    <dgm:pt modelId="{B4FD9C6D-DCAC-4067-84A8-2691913A835B}" type="sibTrans" cxnId="{E817E534-89BC-459C-BAA6-84D2345FCA48}">
      <dgm:prSet/>
      <dgm:spPr/>
      <dgm:t>
        <a:bodyPr/>
        <a:lstStyle/>
        <a:p>
          <a:endParaRPr lang="en-US"/>
        </a:p>
      </dgm:t>
    </dgm:pt>
    <dgm:pt modelId="{33EB3E11-4D81-4E37-B1CE-FB28D402E946}">
      <dgm:prSet/>
      <dgm:spPr/>
      <dgm:t>
        <a:bodyPr/>
        <a:lstStyle/>
        <a:p>
          <a:r>
            <a:rPr lang="en-US"/>
            <a:t>Focuses on what to do without saying how</a:t>
          </a:r>
        </a:p>
      </dgm:t>
    </dgm:pt>
    <dgm:pt modelId="{685E11CD-9128-442D-8453-2021971E4BD1}" type="parTrans" cxnId="{617C5973-20B1-482E-A7C7-9CC878A4D045}">
      <dgm:prSet/>
      <dgm:spPr/>
      <dgm:t>
        <a:bodyPr/>
        <a:lstStyle/>
        <a:p>
          <a:endParaRPr lang="en-US"/>
        </a:p>
      </dgm:t>
    </dgm:pt>
    <dgm:pt modelId="{794FF8CA-CE2F-4AFA-AD2D-03704FCB0296}" type="sibTrans" cxnId="{617C5973-20B1-482E-A7C7-9CC878A4D045}">
      <dgm:prSet/>
      <dgm:spPr/>
      <dgm:t>
        <a:bodyPr/>
        <a:lstStyle/>
        <a:p>
          <a:endParaRPr lang="en-US"/>
        </a:p>
      </dgm:t>
    </dgm:pt>
    <dgm:pt modelId="{2D3A06A1-D501-4EB0-9638-3BC2AA8B7A28}">
      <dgm:prSet/>
      <dgm:spPr/>
      <dgm:t>
        <a:bodyPr/>
        <a:lstStyle/>
        <a:p>
          <a:r>
            <a:rPr lang="en-US"/>
            <a:t>Bring me a sandwich.</a:t>
          </a:r>
        </a:p>
      </dgm:t>
    </dgm:pt>
    <dgm:pt modelId="{AC956CDA-977E-42F3-9145-51973CCEAB35}" type="parTrans" cxnId="{1BACA255-DDCF-410C-8CA7-D2CAAC134865}">
      <dgm:prSet/>
      <dgm:spPr/>
      <dgm:t>
        <a:bodyPr/>
        <a:lstStyle/>
        <a:p>
          <a:endParaRPr lang="en-US"/>
        </a:p>
      </dgm:t>
    </dgm:pt>
    <dgm:pt modelId="{0BDA2B89-ECC9-44CE-8EE3-7EC1A089AA79}" type="sibTrans" cxnId="{1BACA255-DDCF-410C-8CA7-D2CAAC134865}">
      <dgm:prSet/>
      <dgm:spPr/>
      <dgm:t>
        <a:bodyPr/>
        <a:lstStyle/>
        <a:p>
          <a:endParaRPr lang="en-US"/>
        </a:p>
      </dgm:t>
    </dgm:pt>
    <dgm:pt modelId="{1882212F-0A94-1B4B-8D32-EEF290E07BF9}" type="pres">
      <dgm:prSet presAssocID="{6B4D12F7-3333-480A-A505-7E7D60596305}" presName="linear" presStyleCnt="0">
        <dgm:presLayoutVars>
          <dgm:dir/>
          <dgm:animLvl val="lvl"/>
          <dgm:resizeHandles val="exact"/>
        </dgm:presLayoutVars>
      </dgm:prSet>
      <dgm:spPr/>
    </dgm:pt>
    <dgm:pt modelId="{4C8BABCE-8536-5B4F-89FF-F61FFA1D5F01}" type="pres">
      <dgm:prSet presAssocID="{581487D7-7BEE-412B-A5CD-373F8261FFE8}" presName="parentLin" presStyleCnt="0"/>
      <dgm:spPr/>
    </dgm:pt>
    <dgm:pt modelId="{49B257E4-601F-304A-BE25-F7B9F9989229}" type="pres">
      <dgm:prSet presAssocID="{581487D7-7BEE-412B-A5CD-373F8261FFE8}" presName="parentLeftMargin" presStyleLbl="node1" presStyleIdx="0" presStyleCnt="2"/>
      <dgm:spPr/>
    </dgm:pt>
    <dgm:pt modelId="{D4061E0C-0419-564D-BAA0-054A386CBDF4}" type="pres">
      <dgm:prSet presAssocID="{581487D7-7BEE-412B-A5CD-373F8261FFE8}" presName="parentText" presStyleLbl="node1" presStyleIdx="0" presStyleCnt="2">
        <dgm:presLayoutVars>
          <dgm:chMax val="0"/>
          <dgm:bulletEnabled val="1"/>
        </dgm:presLayoutVars>
      </dgm:prSet>
      <dgm:spPr/>
    </dgm:pt>
    <dgm:pt modelId="{B9775884-F8FE-6544-B06E-C8825F4AFA8D}" type="pres">
      <dgm:prSet presAssocID="{581487D7-7BEE-412B-A5CD-373F8261FFE8}" presName="negativeSpace" presStyleCnt="0"/>
      <dgm:spPr/>
    </dgm:pt>
    <dgm:pt modelId="{B0D9BF66-B6CF-6348-9EEC-09242488A3EA}" type="pres">
      <dgm:prSet presAssocID="{581487D7-7BEE-412B-A5CD-373F8261FFE8}" presName="childText" presStyleLbl="conFgAcc1" presStyleIdx="0" presStyleCnt="2">
        <dgm:presLayoutVars>
          <dgm:bulletEnabled val="1"/>
        </dgm:presLayoutVars>
      </dgm:prSet>
      <dgm:spPr/>
    </dgm:pt>
    <dgm:pt modelId="{A465CBC8-17B3-C343-BD58-939D383B92D9}" type="pres">
      <dgm:prSet presAssocID="{D09B8D37-B730-4B90-83BC-45E0EB5ABDB9}" presName="spaceBetweenRectangles" presStyleCnt="0"/>
      <dgm:spPr/>
    </dgm:pt>
    <dgm:pt modelId="{307078D1-3FF3-3F49-8171-2A6FBE52D6AF}" type="pres">
      <dgm:prSet presAssocID="{CC9099A4-6733-4B17-A947-8CB3A41E733B}" presName="parentLin" presStyleCnt="0"/>
      <dgm:spPr/>
    </dgm:pt>
    <dgm:pt modelId="{3CA45F50-B470-7D44-AAFF-D0416089D0FA}" type="pres">
      <dgm:prSet presAssocID="{CC9099A4-6733-4B17-A947-8CB3A41E733B}" presName="parentLeftMargin" presStyleLbl="node1" presStyleIdx="0" presStyleCnt="2"/>
      <dgm:spPr/>
    </dgm:pt>
    <dgm:pt modelId="{F6AC333E-F561-474F-8CA7-2439101263B6}" type="pres">
      <dgm:prSet presAssocID="{CC9099A4-6733-4B17-A947-8CB3A41E733B}" presName="parentText" presStyleLbl="node1" presStyleIdx="1" presStyleCnt="2">
        <dgm:presLayoutVars>
          <dgm:chMax val="0"/>
          <dgm:bulletEnabled val="1"/>
        </dgm:presLayoutVars>
      </dgm:prSet>
      <dgm:spPr/>
    </dgm:pt>
    <dgm:pt modelId="{5090E654-35AF-7144-BECF-C88A3A60BCEC}" type="pres">
      <dgm:prSet presAssocID="{CC9099A4-6733-4B17-A947-8CB3A41E733B}" presName="negativeSpace" presStyleCnt="0"/>
      <dgm:spPr/>
    </dgm:pt>
    <dgm:pt modelId="{F3E58D29-7F0A-1142-AB2A-983A30B4ECE4}" type="pres">
      <dgm:prSet presAssocID="{CC9099A4-6733-4B17-A947-8CB3A41E733B}" presName="childText" presStyleLbl="conFgAcc1" presStyleIdx="1" presStyleCnt="2">
        <dgm:presLayoutVars>
          <dgm:bulletEnabled val="1"/>
        </dgm:presLayoutVars>
      </dgm:prSet>
      <dgm:spPr/>
    </dgm:pt>
  </dgm:ptLst>
  <dgm:cxnLst>
    <dgm:cxn modelId="{839E610B-3ABA-41C3-8EE6-7A2A9845C09B}" srcId="{581487D7-7BEE-412B-A5CD-373F8261FFE8}" destId="{9B2EF7CC-A5E1-44E5-B107-C5750476B11D}" srcOrd="1" destOrd="0" parTransId="{FEAC3873-2C96-4FCE-B087-1DE89C3FEFC4}" sibTransId="{9195F7D2-165D-4EF7-9865-0D46094499A3}"/>
    <dgm:cxn modelId="{FB2AAE19-BACA-724C-96ED-6BFB118088D4}" type="presOf" srcId="{9B2EF7CC-A5E1-44E5-B107-C5750476B11D}" destId="{B0D9BF66-B6CF-6348-9EEC-09242488A3EA}" srcOrd="0" destOrd="1" presId="urn:microsoft.com/office/officeart/2005/8/layout/list1"/>
    <dgm:cxn modelId="{FC583F1D-E7D1-A84E-9F23-30560960043B}" type="presOf" srcId="{A31B322D-EE9C-4BF5-B5E3-ACC8C5E90691}" destId="{B0D9BF66-B6CF-6348-9EEC-09242488A3EA}" srcOrd="0" destOrd="2" presId="urn:microsoft.com/office/officeart/2005/8/layout/list1"/>
    <dgm:cxn modelId="{926B7B23-5239-B842-AC6A-3793DCE26086}" type="presOf" srcId="{CC9099A4-6733-4B17-A947-8CB3A41E733B}" destId="{3CA45F50-B470-7D44-AAFF-D0416089D0FA}" srcOrd="0" destOrd="0" presId="urn:microsoft.com/office/officeart/2005/8/layout/list1"/>
    <dgm:cxn modelId="{55421C2A-EA1F-46C5-BA5C-5F202A8B5D01}" srcId="{9B2EF7CC-A5E1-44E5-B107-C5750476B11D}" destId="{1CC60027-6125-49EF-AAD7-492C95EEE256}" srcOrd="1" destOrd="0" parTransId="{25507C27-7B9C-4148-892C-64B77EAEF1EC}" sibTransId="{E13892CC-5E78-4966-904A-4099B9033401}"/>
    <dgm:cxn modelId="{76BFED2B-91AB-C245-AE8B-DB829105AE7F}" type="presOf" srcId="{CC9099A4-6733-4B17-A947-8CB3A41E733B}" destId="{F6AC333E-F561-474F-8CA7-2439101263B6}" srcOrd="1" destOrd="0" presId="urn:microsoft.com/office/officeart/2005/8/layout/list1"/>
    <dgm:cxn modelId="{E817E534-89BC-459C-BAA6-84D2345FCA48}" srcId="{6B4D12F7-3333-480A-A505-7E7D60596305}" destId="{CC9099A4-6733-4B17-A947-8CB3A41E733B}" srcOrd="1" destOrd="0" parTransId="{86CDC9E5-7B83-47AE-A1BB-402AAC681BD3}" sibTransId="{B4FD9C6D-DCAC-4067-84A8-2691913A835B}"/>
    <dgm:cxn modelId="{1BACA255-DDCF-410C-8CA7-D2CAAC134865}" srcId="{33EB3E11-4D81-4E37-B1CE-FB28D402E946}" destId="{2D3A06A1-D501-4EB0-9638-3BC2AA8B7A28}" srcOrd="0" destOrd="0" parTransId="{AC956CDA-977E-42F3-9145-51973CCEAB35}" sibTransId="{0BDA2B89-ECC9-44CE-8EE3-7EC1A089AA79}"/>
    <dgm:cxn modelId="{CBE1DD5E-7A73-4939-AA4E-854A4258D0A3}" srcId="{6B4D12F7-3333-480A-A505-7E7D60596305}" destId="{581487D7-7BEE-412B-A5CD-373F8261FFE8}" srcOrd="0" destOrd="0" parTransId="{757B7A74-F9D3-4156-8829-85133F55A6EF}" sibTransId="{D09B8D37-B730-4B90-83BC-45E0EB5ABDB9}"/>
    <dgm:cxn modelId="{2AA1265F-6140-4B49-8248-F425E8F30D3A}" type="presOf" srcId="{1ADBAA43-B62E-4D1A-9829-10C060F68D48}" destId="{B0D9BF66-B6CF-6348-9EEC-09242488A3EA}" srcOrd="0" destOrd="4" presId="urn:microsoft.com/office/officeart/2005/8/layout/list1"/>
    <dgm:cxn modelId="{479EA56D-15CB-4474-B0B6-A64D514EAC7D}" srcId="{9B2EF7CC-A5E1-44E5-B107-C5750476B11D}" destId="{2DA6EF1B-C13C-48BA-8F7B-14D9A691BDAC}" srcOrd="3" destOrd="0" parTransId="{DE22E0D5-15F5-4F51-A3AA-48081B2D2E85}" sibTransId="{17BAAE40-6E0C-4E38-8185-4162E8DCC0FC}"/>
    <dgm:cxn modelId="{617C5973-20B1-482E-A7C7-9CC878A4D045}" srcId="{CC9099A4-6733-4B17-A947-8CB3A41E733B}" destId="{33EB3E11-4D81-4E37-B1CE-FB28D402E946}" srcOrd="0" destOrd="0" parTransId="{685E11CD-9128-442D-8453-2021971E4BD1}" sibTransId="{794FF8CA-CE2F-4AFA-AD2D-03704FCB0296}"/>
    <dgm:cxn modelId="{92AA6685-9620-904B-B603-68C48D86F106}" type="presOf" srcId="{3DCEEF44-3760-43A6-AC09-E0263F98FB81}" destId="{B0D9BF66-B6CF-6348-9EEC-09242488A3EA}" srcOrd="0" destOrd="7" presId="urn:microsoft.com/office/officeart/2005/8/layout/list1"/>
    <dgm:cxn modelId="{D715B28C-15D9-9F4A-BBBB-9D028BB7ED4C}" type="presOf" srcId="{F9F45672-F18C-4B5F-A73F-2B1A3739462A}" destId="{B0D9BF66-B6CF-6348-9EEC-09242488A3EA}" srcOrd="0" destOrd="6" presId="urn:microsoft.com/office/officeart/2005/8/layout/list1"/>
    <dgm:cxn modelId="{A4238C8D-4C92-5D46-A0CD-3F2F991E9D1C}" type="presOf" srcId="{1CC60027-6125-49EF-AAD7-492C95EEE256}" destId="{B0D9BF66-B6CF-6348-9EEC-09242488A3EA}" srcOrd="0" destOrd="3" presId="urn:microsoft.com/office/officeart/2005/8/layout/list1"/>
    <dgm:cxn modelId="{A5150597-844A-43BA-859D-D13D674895AA}" srcId="{9B2EF7CC-A5E1-44E5-B107-C5750476B11D}" destId="{3DCEEF44-3760-43A6-AC09-E0263F98FB81}" srcOrd="5" destOrd="0" parTransId="{8794D166-39C2-48B5-8C51-B1E9D5642B71}" sibTransId="{D2EFE9AA-D43C-4CC5-843C-3F5D42C723DC}"/>
    <dgm:cxn modelId="{E811ABA6-B551-4132-921B-44041A1C7246}" srcId="{9B2EF7CC-A5E1-44E5-B107-C5750476B11D}" destId="{A31B322D-EE9C-4BF5-B5E3-ACC8C5E90691}" srcOrd="0" destOrd="0" parTransId="{84260791-1621-4779-8F59-D4374BD8B9D1}" sibTransId="{11DA7E23-AE84-4678-B4DE-FD1BEAE292E7}"/>
    <dgm:cxn modelId="{3BB159A9-10F6-0641-8DD6-6AC18E486FA0}" type="presOf" srcId="{581487D7-7BEE-412B-A5CD-373F8261FFE8}" destId="{49B257E4-601F-304A-BE25-F7B9F9989229}" srcOrd="0" destOrd="0" presId="urn:microsoft.com/office/officeart/2005/8/layout/list1"/>
    <dgm:cxn modelId="{CDCC96A9-955F-9F49-9053-5E4E9D7522AE}" type="presOf" srcId="{2D3A06A1-D501-4EB0-9638-3BC2AA8B7A28}" destId="{F3E58D29-7F0A-1142-AB2A-983A30B4ECE4}" srcOrd="0" destOrd="1" presId="urn:microsoft.com/office/officeart/2005/8/layout/list1"/>
    <dgm:cxn modelId="{A67F3FC3-4CFE-6045-96AC-F93C99B74E38}" type="presOf" srcId="{33EB3E11-4D81-4E37-B1CE-FB28D402E946}" destId="{F3E58D29-7F0A-1142-AB2A-983A30B4ECE4}" srcOrd="0" destOrd="0" presId="urn:microsoft.com/office/officeart/2005/8/layout/list1"/>
    <dgm:cxn modelId="{9C6838D2-73B9-094D-87EC-A41D1B2EB5AA}" type="presOf" srcId="{581487D7-7BEE-412B-A5CD-373F8261FFE8}" destId="{D4061E0C-0419-564D-BAA0-054A386CBDF4}" srcOrd="1" destOrd="0" presId="urn:microsoft.com/office/officeart/2005/8/layout/list1"/>
    <dgm:cxn modelId="{CC0C82D6-CFF6-4C33-B638-589DFC869DC3}" srcId="{9B2EF7CC-A5E1-44E5-B107-C5750476B11D}" destId="{F9F45672-F18C-4B5F-A73F-2B1A3739462A}" srcOrd="4" destOrd="0" parTransId="{38167E52-907F-48DD-AA2A-76DF589A8261}" sibTransId="{87EC9A05-9909-421A-BDFA-30CA185BFC2C}"/>
    <dgm:cxn modelId="{2C5D05DE-7D9B-534F-A917-89802CCDE08C}" type="presOf" srcId="{2DA6EF1B-C13C-48BA-8F7B-14D9A691BDAC}" destId="{B0D9BF66-B6CF-6348-9EEC-09242488A3EA}" srcOrd="0" destOrd="5" presId="urn:microsoft.com/office/officeart/2005/8/layout/list1"/>
    <dgm:cxn modelId="{A163A6E6-0EE1-4080-9F01-B08ECB0FF59E}" srcId="{9B2EF7CC-A5E1-44E5-B107-C5750476B11D}" destId="{1ADBAA43-B62E-4D1A-9829-10C060F68D48}" srcOrd="2" destOrd="0" parTransId="{351641CC-57C6-4FCB-87FF-DDB9176FE193}" sibTransId="{9FBBE3CE-A391-439F-833F-616CA47331F7}"/>
    <dgm:cxn modelId="{2F910EED-7033-467E-A5E3-7513B2324813}" srcId="{581487D7-7BEE-412B-A5CD-373F8261FFE8}" destId="{D8923C31-D086-4F4B-B899-02F7C5646F2F}" srcOrd="0" destOrd="0" parTransId="{B67AB094-0B7E-48D1-90EA-7567DE2F23A5}" sibTransId="{4FBC1853-E6F7-41F0-A622-76298C71E343}"/>
    <dgm:cxn modelId="{808B8EF1-4E44-9644-9674-D2ED5C29BEAF}" type="presOf" srcId="{6B4D12F7-3333-480A-A505-7E7D60596305}" destId="{1882212F-0A94-1B4B-8D32-EEF290E07BF9}" srcOrd="0" destOrd="0" presId="urn:microsoft.com/office/officeart/2005/8/layout/list1"/>
    <dgm:cxn modelId="{93B2A7FE-DC08-E04F-AD27-50CDB6A8910D}" type="presOf" srcId="{D8923C31-D086-4F4B-B899-02F7C5646F2F}" destId="{B0D9BF66-B6CF-6348-9EEC-09242488A3EA}" srcOrd="0" destOrd="0" presId="urn:microsoft.com/office/officeart/2005/8/layout/list1"/>
    <dgm:cxn modelId="{FFA1FC93-9FF2-404F-954D-9031DC7AB759}" type="presParOf" srcId="{1882212F-0A94-1B4B-8D32-EEF290E07BF9}" destId="{4C8BABCE-8536-5B4F-89FF-F61FFA1D5F01}" srcOrd="0" destOrd="0" presId="urn:microsoft.com/office/officeart/2005/8/layout/list1"/>
    <dgm:cxn modelId="{2191CD1B-2995-0247-8743-965A97F9F535}" type="presParOf" srcId="{4C8BABCE-8536-5B4F-89FF-F61FFA1D5F01}" destId="{49B257E4-601F-304A-BE25-F7B9F9989229}" srcOrd="0" destOrd="0" presId="urn:microsoft.com/office/officeart/2005/8/layout/list1"/>
    <dgm:cxn modelId="{71823BD9-FCBD-294B-8B10-C10666DFBC54}" type="presParOf" srcId="{4C8BABCE-8536-5B4F-89FF-F61FFA1D5F01}" destId="{D4061E0C-0419-564D-BAA0-054A386CBDF4}" srcOrd="1" destOrd="0" presId="urn:microsoft.com/office/officeart/2005/8/layout/list1"/>
    <dgm:cxn modelId="{392A1B13-7D0A-214F-86B0-97B15008D97B}" type="presParOf" srcId="{1882212F-0A94-1B4B-8D32-EEF290E07BF9}" destId="{B9775884-F8FE-6544-B06E-C8825F4AFA8D}" srcOrd="1" destOrd="0" presId="urn:microsoft.com/office/officeart/2005/8/layout/list1"/>
    <dgm:cxn modelId="{F921E5B2-141C-9948-B062-C8E77D4E3BFD}" type="presParOf" srcId="{1882212F-0A94-1B4B-8D32-EEF290E07BF9}" destId="{B0D9BF66-B6CF-6348-9EEC-09242488A3EA}" srcOrd="2" destOrd="0" presId="urn:microsoft.com/office/officeart/2005/8/layout/list1"/>
    <dgm:cxn modelId="{FE2E1F8F-3E0D-2A47-91FB-7B3F3FF7AC90}" type="presParOf" srcId="{1882212F-0A94-1B4B-8D32-EEF290E07BF9}" destId="{A465CBC8-17B3-C343-BD58-939D383B92D9}" srcOrd="3" destOrd="0" presId="urn:microsoft.com/office/officeart/2005/8/layout/list1"/>
    <dgm:cxn modelId="{1114EA0B-5E19-AE4D-8332-F00798CA0B8E}" type="presParOf" srcId="{1882212F-0A94-1B4B-8D32-EEF290E07BF9}" destId="{307078D1-3FF3-3F49-8171-2A6FBE52D6AF}" srcOrd="4" destOrd="0" presId="urn:microsoft.com/office/officeart/2005/8/layout/list1"/>
    <dgm:cxn modelId="{F3B09739-DE68-6141-BA0A-53D9F5534D4D}" type="presParOf" srcId="{307078D1-3FF3-3F49-8171-2A6FBE52D6AF}" destId="{3CA45F50-B470-7D44-AAFF-D0416089D0FA}" srcOrd="0" destOrd="0" presId="urn:microsoft.com/office/officeart/2005/8/layout/list1"/>
    <dgm:cxn modelId="{C5349D14-9FDC-234F-A04A-398DBB1EBB86}" type="presParOf" srcId="{307078D1-3FF3-3F49-8171-2A6FBE52D6AF}" destId="{F6AC333E-F561-474F-8CA7-2439101263B6}" srcOrd="1" destOrd="0" presId="urn:microsoft.com/office/officeart/2005/8/layout/list1"/>
    <dgm:cxn modelId="{09E37E1A-A38C-1248-B5FD-511005F7E2CC}" type="presParOf" srcId="{1882212F-0A94-1B4B-8D32-EEF290E07BF9}" destId="{5090E654-35AF-7144-BECF-C88A3A60BCEC}" srcOrd="5" destOrd="0" presId="urn:microsoft.com/office/officeart/2005/8/layout/list1"/>
    <dgm:cxn modelId="{87CF4DFB-40B4-9748-A526-50ADEF919F8E}" type="presParOf" srcId="{1882212F-0A94-1B4B-8D32-EEF290E07BF9}" destId="{F3E58D29-7F0A-1142-AB2A-983A30B4ECE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58CF55-5BBF-448C-8337-B562A3FCD9E2}"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03836A63-1FFC-4A87-B92E-6C1C60674566}">
      <dgm:prSet/>
      <dgm:spPr/>
      <dgm:t>
        <a:bodyPr/>
        <a:lstStyle/>
        <a:p>
          <a:r>
            <a:rPr lang="en-US"/>
            <a:t>Imperative</a:t>
          </a:r>
        </a:p>
      </dgm:t>
    </dgm:pt>
    <dgm:pt modelId="{CB63BAEF-EC8C-4B2D-9968-E347366384E7}" type="parTrans" cxnId="{DE928AE2-C0D9-4840-9779-C00E7FF5FBC3}">
      <dgm:prSet/>
      <dgm:spPr/>
      <dgm:t>
        <a:bodyPr/>
        <a:lstStyle/>
        <a:p>
          <a:endParaRPr lang="en-US"/>
        </a:p>
      </dgm:t>
    </dgm:pt>
    <dgm:pt modelId="{5171DC98-616F-46D2-A58A-05C7018497AC}" type="sibTrans" cxnId="{DE928AE2-C0D9-4840-9779-C00E7FF5FBC3}">
      <dgm:prSet/>
      <dgm:spPr/>
      <dgm:t>
        <a:bodyPr/>
        <a:lstStyle/>
        <a:p>
          <a:endParaRPr lang="en-US"/>
        </a:p>
      </dgm:t>
    </dgm:pt>
    <dgm:pt modelId="{FFA9CD35-2261-43FF-8FF7-C9704725C915}">
      <dgm:prSet custT="1"/>
      <dgm:spPr/>
      <dgm:t>
        <a:bodyPr/>
        <a:lstStyle/>
        <a:p>
          <a:pPr>
            <a:buNone/>
          </a:pPr>
          <a:r>
            <a:rPr lang="en-US" sz="1600" dirty="0" err="1">
              <a:latin typeface="Courier New" panose="02070309020205020404" pitchFamily="49" charset="0"/>
              <a:cs typeface="Courier New" panose="02070309020205020404" pitchFamily="49" charset="0"/>
            </a:rPr>
            <a:t>getElementById</a:t>
          </a:r>
          <a:r>
            <a:rPr lang="en-US" sz="1600" dirty="0">
              <a:latin typeface="Courier New" panose="02070309020205020404" pitchFamily="49" charset="0"/>
              <a:cs typeface="Courier New" panose="02070309020205020404" pitchFamily="49" charset="0"/>
            </a:rPr>
            <a:t>(‘header’)</a:t>
          </a:r>
        </a:p>
      </dgm:t>
    </dgm:pt>
    <dgm:pt modelId="{786AE346-6A1F-4AA0-AEC6-73E29FDC5F56}" type="parTrans" cxnId="{BBD59744-3DA8-4040-AF09-208A3669E7CA}">
      <dgm:prSet/>
      <dgm:spPr/>
      <dgm:t>
        <a:bodyPr/>
        <a:lstStyle/>
        <a:p>
          <a:endParaRPr lang="en-US"/>
        </a:p>
      </dgm:t>
    </dgm:pt>
    <dgm:pt modelId="{80593FDB-5D69-4553-A561-7CAB73B8B746}" type="sibTrans" cxnId="{BBD59744-3DA8-4040-AF09-208A3669E7CA}">
      <dgm:prSet/>
      <dgm:spPr/>
      <dgm:t>
        <a:bodyPr/>
        <a:lstStyle/>
        <a:p>
          <a:endParaRPr lang="en-US"/>
        </a:p>
      </dgm:t>
    </dgm:pt>
    <dgm:pt modelId="{9F4D079E-462D-4E48-9B43-AD6EEA7BBA93}">
      <dgm:prSet/>
      <dgm:spPr/>
      <dgm:t>
        <a:bodyPr/>
        <a:lstStyle/>
        <a:p>
          <a:r>
            <a:rPr lang="en-US"/>
            <a:t>Declarative</a:t>
          </a:r>
        </a:p>
      </dgm:t>
    </dgm:pt>
    <dgm:pt modelId="{0F4C8D44-1E6F-4B13-969E-ED06D57378FD}" type="parTrans" cxnId="{FE607508-6A7A-4CB7-9DE8-2AA4BE9727AA}">
      <dgm:prSet/>
      <dgm:spPr/>
      <dgm:t>
        <a:bodyPr/>
        <a:lstStyle/>
        <a:p>
          <a:endParaRPr lang="en-US"/>
        </a:p>
      </dgm:t>
    </dgm:pt>
    <dgm:pt modelId="{321A314B-CE56-44C9-9E34-6EE0DFB47EF5}" type="sibTrans" cxnId="{FE607508-6A7A-4CB7-9DE8-2AA4BE9727AA}">
      <dgm:prSet/>
      <dgm:spPr/>
      <dgm:t>
        <a:bodyPr/>
        <a:lstStyle/>
        <a:p>
          <a:endParaRPr lang="en-US"/>
        </a:p>
      </dgm:t>
    </dgm:pt>
    <dgm:pt modelId="{FFFA6A43-253B-41ED-9C98-4DEBA13C22F9}">
      <dgm:prSet custT="1"/>
      <dgm:spPr/>
      <dgm:t>
        <a:bodyPr/>
        <a:lstStyle/>
        <a:p>
          <a:pPr>
            <a:buNone/>
          </a:pPr>
          <a:r>
            <a:rPr lang="en-US" sz="2000" dirty="0">
              <a:latin typeface="Courier New" panose="02070309020205020404" pitchFamily="49" charset="0"/>
              <a:cs typeface="Courier New" panose="02070309020205020404" pitchFamily="49" charset="0"/>
            </a:rPr>
            <a:t>render (</a:t>
          </a:r>
        </a:p>
      </dgm:t>
    </dgm:pt>
    <dgm:pt modelId="{232F0080-2F04-42B5-A8FC-30703328D390}" type="parTrans" cxnId="{A420074E-9D0F-4935-AD46-DD5E466885C3}">
      <dgm:prSet/>
      <dgm:spPr/>
      <dgm:t>
        <a:bodyPr/>
        <a:lstStyle/>
        <a:p>
          <a:endParaRPr lang="en-US"/>
        </a:p>
      </dgm:t>
    </dgm:pt>
    <dgm:pt modelId="{BCAD6228-481F-4739-BB38-D6E311A88277}" type="sibTrans" cxnId="{A420074E-9D0F-4935-AD46-DD5E466885C3}">
      <dgm:prSet/>
      <dgm:spPr/>
      <dgm:t>
        <a:bodyPr/>
        <a:lstStyle/>
        <a:p>
          <a:endParaRPr lang="en-US"/>
        </a:p>
      </dgm:t>
    </dgm:pt>
    <dgm:pt modelId="{89C05447-7F07-EC46-840D-3A127ABC12F8}">
      <dgm:prSet custT="1"/>
      <dgm:spPr/>
      <dgm:t>
        <a:bodyPr/>
        <a:lstStyle/>
        <a:p>
          <a:pPr>
            <a:buNone/>
          </a:pPr>
          <a:r>
            <a:rPr lang="en-US" sz="2000" dirty="0">
              <a:latin typeface="Courier New" panose="02070309020205020404" pitchFamily="49" charset="0"/>
              <a:cs typeface="Courier New" panose="02070309020205020404" pitchFamily="49" charset="0"/>
            </a:rPr>
            <a:t>  return &lt;header&gt;</a:t>
          </a:r>
        </a:p>
      </dgm:t>
    </dgm:pt>
    <dgm:pt modelId="{F7AEE572-382D-6445-BB50-1B1DD363C0DF}" type="parTrans" cxnId="{F62A4CB0-13E2-D54D-A1DE-15DE931B33A3}">
      <dgm:prSet/>
      <dgm:spPr/>
      <dgm:t>
        <a:bodyPr/>
        <a:lstStyle/>
        <a:p>
          <a:endParaRPr lang="en-US"/>
        </a:p>
      </dgm:t>
    </dgm:pt>
    <dgm:pt modelId="{6DDDE988-3884-6B4A-8E16-E513FC5A0B36}" type="sibTrans" cxnId="{F62A4CB0-13E2-D54D-A1DE-15DE931B33A3}">
      <dgm:prSet/>
      <dgm:spPr/>
      <dgm:t>
        <a:bodyPr/>
        <a:lstStyle/>
        <a:p>
          <a:endParaRPr lang="en-US"/>
        </a:p>
      </dgm:t>
    </dgm:pt>
    <dgm:pt modelId="{024F5922-7EC8-F247-8652-8264060BCCDE}">
      <dgm:prSet custT="1"/>
      <dgm:spPr/>
      <dgm:t>
        <a:bodyPr/>
        <a:lstStyle/>
        <a:p>
          <a:pPr>
            <a:buNone/>
          </a:pPr>
          <a:r>
            <a:rPr lang="en-US" sz="2000" dirty="0">
              <a:latin typeface="Courier New" panose="02070309020205020404" pitchFamily="49" charset="0"/>
              <a:cs typeface="Courier New" panose="02070309020205020404" pitchFamily="49" charset="0"/>
            </a:rPr>
            <a:t>          Welcome to my App</a:t>
          </a:r>
        </a:p>
      </dgm:t>
    </dgm:pt>
    <dgm:pt modelId="{AB9670ED-F03E-1449-B805-7FA4CDA05D7C}" type="parTrans" cxnId="{66AA3B0B-DF79-2B42-8A2A-723EEF7282F5}">
      <dgm:prSet/>
      <dgm:spPr/>
      <dgm:t>
        <a:bodyPr/>
        <a:lstStyle/>
        <a:p>
          <a:endParaRPr lang="en-US"/>
        </a:p>
      </dgm:t>
    </dgm:pt>
    <dgm:pt modelId="{95AB3AA6-9B3A-734E-9350-CD3F0B85A93B}" type="sibTrans" cxnId="{66AA3B0B-DF79-2B42-8A2A-723EEF7282F5}">
      <dgm:prSet/>
      <dgm:spPr/>
      <dgm:t>
        <a:bodyPr/>
        <a:lstStyle/>
        <a:p>
          <a:endParaRPr lang="en-US"/>
        </a:p>
      </dgm:t>
    </dgm:pt>
    <dgm:pt modelId="{C4E754A7-9EC5-2148-9B7D-33965186C898}">
      <dgm:prSet custT="1"/>
      <dgm:spPr/>
      <dgm:t>
        <a:bodyPr/>
        <a:lstStyle/>
        <a:p>
          <a:pPr>
            <a:buNone/>
          </a:pPr>
          <a:r>
            <a:rPr lang="en-US" sz="2000" dirty="0">
              <a:latin typeface="Courier New" panose="02070309020205020404" pitchFamily="49" charset="0"/>
              <a:cs typeface="Courier New" panose="02070309020205020404" pitchFamily="49" charset="0"/>
            </a:rPr>
            <a:t>         &lt;/header&gt;;</a:t>
          </a:r>
        </a:p>
      </dgm:t>
    </dgm:pt>
    <dgm:pt modelId="{6F7B9D93-F60A-A54E-ABBF-D56E81F156A2}" type="parTrans" cxnId="{C1680F56-F583-CB43-A461-F9BFF498946F}">
      <dgm:prSet/>
      <dgm:spPr/>
      <dgm:t>
        <a:bodyPr/>
        <a:lstStyle/>
        <a:p>
          <a:endParaRPr lang="en-US"/>
        </a:p>
      </dgm:t>
    </dgm:pt>
    <dgm:pt modelId="{65EB7058-2912-814A-9507-5A76363C8C58}" type="sibTrans" cxnId="{C1680F56-F583-CB43-A461-F9BFF498946F}">
      <dgm:prSet/>
      <dgm:spPr/>
      <dgm:t>
        <a:bodyPr/>
        <a:lstStyle/>
        <a:p>
          <a:endParaRPr lang="en-US"/>
        </a:p>
      </dgm:t>
    </dgm:pt>
    <dgm:pt modelId="{E53A6724-18C2-4046-9B76-CE3D99A6B48F}">
      <dgm:prSet custT="1"/>
      <dgm:spPr/>
      <dgm:t>
        <a:bodyPr/>
        <a:lstStyle/>
        <a:p>
          <a:pPr>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innerHTML</a:t>
          </a:r>
          <a:r>
            <a:rPr lang="en-US" sz="1600" dirty="0">
              <a:latin typeface="Courier New" panose="02070309020205020404" pitchFamily="49" charset="0"/>
              <a:cs typeface="Courier New" panose="02070309020205020404" pitchFamily="49" charset="0"/>
            </a:rPr>
            <a:t> = “Welcome to my App”;</a:t>
          </a:r>
        </a:p>
      </dgm:t>
    </dgm:pt>
    <dgm:pt modelId="{965797FD-2AFA-484A-A786-56284EF82F09}" type="parTrans" cxnId="{DC733B54-1474-464D-A141-120A140CE04C}">
      <dgm:prSet/>
      <dgm:spPr/>
      <dgm:t>
        <a:bodyPr/>
        <a:lstStyle/>
        <a:p>
          <a:endParaRPr lang="en-US"/>
        </a:p>
      </dgm:t>
    </dgm:pt>
    <dgm:pt modelId="{2A3AAD3F-A896-CB45-A288-A6F993E554F2}" type="sibTrans" cxnId="{DC733B54-1474-464D-A141-120A140CE04C}">
      <dgm:prSet/>
      <dgm:spPr/>
      <dgm:t>
        <a:bodyPr/>
        <a:lstStyle/>
        <a:p>
          <a:endParaRPr lang="en-US"/>
        </a:p>
      </dgm:t>
    </dgm:pt>
    <dgm:pt modelId="{5875B830-0DBF-6141-9FB2-EC16FD55E159}">
      <dgm:prSet custT="1"/>
      <dgm:spPr/>
      <dgm:t>
        <a:bodyPr/>
        <a:lstStyle/>
        <a:p>
          <a:pPr>
            <a:buNone/>
          </a:pPr>
          <a:r>
            <a:rPr lang="en-US" sz="2000" dirty="0">
              <a:latin typeface="Courier New" panose="02070309020205020404" pitchFamily="49" charset="0"/>
              <a:cs typeface="Courier New" panose="02070309020205020404" pitchFamily="49" charset="0"/>
            </a:rPr>
            <a:t>);</a:t>
          </a:r>
        </a:p>
      </dgm:t>
    </dgm:pt>
    <dgm:pt modelId="{26831489-A1CE-444A-8B8B-D554D53035BC}" type="parTrans" cxnId="{E3CED6ED-3FFE-AF47-A320-A920AE0554E3}">
      <dgm:prSet/>
      <dgm:spPr/>
      <dgm:t>
        <a:bodyPr/>
        <a:lstStyle/>
        <a:p>
          <a:endParaRPr lang="en-US"/>
        </a:p>
      </dgm:t>
    </dgm:pt>
    <dgm:pt modelId="{6B64222D-A59B-EC40-9127-8D252F270807}" type="sibTrans" cxnId="{E3CED6ED-3FFE-AF47-A320-A920AE0554E3}">
      <dgm:prSet/>
      <dgm:spPr/>
      <dgm:t>
        <a:bodyPr/>
        <a:lstStyle/>
        <a:p>
          <a:endParaRPr lang="en-US"/>
        </a:p>
      </dgm:t>
    </dgm:pt>
    <dgm:pt modelId="{B08317B9-12DB-9D43-A6E6-AB2E19DA3C1E}" type="pres">
      <dgm:prSet presAssocID="{EC58CF55-5BBF-448C-8337-B562A3FCD9E2}" presName="linear" presStyleCnt="0">
        <dgm:presLayoutVars>
          <dgm:dir/>
          <dgm:animLvl val="lvl"/>
          <dgm:resizeHandles val="exact"/>
        </dgm:presLayoutVars>
      </dgm:prSet>
      <dgm:spPr/>
    </dgm:pt>
    <dgm:pt modelId="{4385C5C8-96C0-F947-BB9B-87089AF67C52}" type="pres">
      <dgm:prSet presAssocID="{03836A63-1FFC-4A87-B92E-6C1C60674566}" presName="parentLin" presStyleCnt="0"/>
      <dgm:spPr/>
    </dgm:pt>
    <dgm:pt modelId="{6FC14665-AA26-0045-908E-F0C1DD04E513}" type="pres">
      <dgm:prSet presAssocID="{03836A63-1FFC-4A87-B92E-6C1C60674566}" presName="parentLeftMargin" presStyleLbl="node1" presStyleIdx="0" presStyleCnt="2"/>
      <dgm:spPr/>
    </dgm:pt>
    <dgm:pt modelId="{F22CF69E-D862-1647-BBDE-C4B7DBC52A09}" type="pres">
      <dgm:prSet presAssocID="{03836A63-1FFC-4A87-B92E-6C1C60674566}" presName="parentText" presStyleLbl="node1" presStyleIdx="0" presStyleCnt="2">
        <dgm:presLayoutVars>
          <dgm:chMax val="0"/>
          <dgm:bulletEnabled val="1"/>
        </dgm:presLayoutVars>
      </dgm:prSet>
      <dgm:spPr/>
    </dgm:pt>
    <dgm:pt modelId="{BC62335B-D812-4848-9163-590CC9992028}" type="pres">
      <dgm:prSet presAssocID="{03836A63-1FFC-4A87-B92E-6C1C60674566}" presName="negativeSpace" presStyleCnt="0"/>
      <dgm:spPr/>
    </dgm:pt>
    <dgm:pt modelId="{8886181E-498D-2943-88F8-FB84F5C5D2F8}" type="pres">
      <dgm:prSet presAssocID="{03836A63-1FFC-4A87-B92E-6C1C60674566}" presName="childText" presStyleLbl="conFgAcc1" presStyleIdx="0" presStyleCnt="2">
        <dgm:presLayoutVars>
          <dgm:bulletEnabled val="1"/>
        </dgm:presLayoutVars>
      </dgm:prSet>
      <dgm:spPr/>
    </dgm:pt>
    <dgm:pt modelId="{2C16871C-9650-9643-8294-E469F6A8ED8E}" type="pres">
      <dgm:prSet presAssocID="{5171DC98-616F-46D2-A58A-05C7018497AC}" presName="spaceBetweenRectangles" presStyleCnt="0"/>
      <dgm:spPr/>
    </dgm:pt>
    <dgm:pt modelId="{6803B326-ED6F-984A-B0E9-00FA8506A7DA}" type="pres">
      <dgm:prSet presAssocID="{9F4D079E-462D-4E48-9B43-AD6EEA7BBA93}" presName="parentLin" presStyleCnt="0"/>
      <dgm:spPr/>
    </dgm:pt>
    <dgm:pt modelId="{871D4E0D-D650-7249-B770-AFAF078F2216}" type="pres">
      <dgm:prSet presAssocID="{9F4D079E-462D-4E48-9B43-AD6EEA7BBA93}" presName="parentLeftMargin" presStyleLbl="node1" presStyleIdx="0" presStyleCnt="2"/>
      <dgm:spPr/>
    </dgm:pt>
    <dgm:pt modelId="{1868315F-DDB5-4844-AC04-E2972520319C}" type="pres">
      <dgm:prSet presAssocID="{9F4D079E-462D-4E48-9B43-AD6EEA7BBA93}" presName="parentText" presStyleLbl="node1" presStyleIdx="1" presStyleCnt="2">
        <dgm:presLayoutVars>
          <dgm:chMax val="0"/>
          <dgm:bulletEnabled val="1"/>
        </dgm:presLayoutVars>
      </dgm:prSet>
      <dgm:spPr/>
    </dgm:pt>
    <dgm:pt modelId="{E9CC4369-D795-5D47-B1B7-7006D571A1D8}" type="pres">
      <dgm:prSet presAssocID="{9F4D079E-462D-4E48-9B43-AD6EEA7BBA93}" presName="negativeSpace" presStyleCnt="0"/>
      <dgm:spPr/>
    </dgm:pt>
    <dgm:pt modelId="{912A7417-D327-D34D-81BE-D598BD041676}" type="pres">
      <dgm:prSet presAssocID="{9F4D079E-462D-4E48-9B43-AD6EEA7BBA93}" presName="childText" presStyleLbl="conFgAcc1" presStyleIdx="1" presStyleCnt="2">
        <dgm:presLayoutVars>
          <dgm:bulletEnabled val="1"/>
        </dgm:presLayoutVars>
      </dgm:prSet>
      <dgm:spPr/>
    </dgm:pt>
  </dgm:ptLst>
  <dgm:cxnLst>
    <dgm:cxn modelId="{FE607508-6A7A-4CB7-9DE8-2AA4BE9727AA}" srcId="{EC58CF55-5BBF-448C-8337-B562A3FCD9E2}" destId="{9F4D079E-462D-4E48-9B43-AD6EEA7BBA93}" srcOrd="1" destOrd="0" parTransId="{0F4C8D44-1E6F-4B13-969E-ED06D57378FD}" sibTransId="{321A314B-CE56-44C9-9E34-6EE0DFB47EF5}"/>
    <dgm:cxn modelId="{66AA3B0B-DF79-2B42-8A2A-723EEF7282F5}" srcId="{9F4D079E-462D-4E48-9B43-AD6EEA7BBA93}" destId="{024F5922-7EC8-F247-8652-8264060BCCDE}" srcOrd="2" destOrd="0" parTransId="{AB9670ED-F03E-1449-B805-7FA4CDA05D7C}" sibTransId="{95AB3AA6-9B3A-734E-9350-CD3F0B85A93B}"/>
    <dgm:cxn modelId="{C1499821-C5D2-124A-B6A7-B2E5C88E3AE8}" type="presOf" srcId="{9F4D079E-462D-4E48-9B43-AD6EEA7BBA93}" destId="{1868315F-DDB5-4844-AC04-E2972520319C}" srcOrd="1" destOrd="0" presId="urn:microsoft.com/office/officeart/2005/8/layout/list1"/>
    <dgm:cxn modelId="{A711D421-AAB9-1F4B-92A9-A646BAEE3691}" type="presOf" srcId="{5875B830-0DBF-6141-9FB2-EC16FD55E159}" destId="{912A7417-D327-D34D-81BE-D598BD041676}" srcOrd="0" destOrd="4" presId="urn:microsoft.com/office/officeart/2005/8/layout/list1"/>
    <dgm:cxn modelId="{E818E029-DA13-594D-8ED9-C8B0E3FBC69C}" type="presOf" srcId="{C4E754A7-9EC5-2148-9B7D-33965186C898}" destId="{912A7417-D327-D34D-81BE-D598BD041676}" srcOrd="0" destOrd="3" presId="urn:microsoft.com/office/officeart/2005/8/layout/list1"/>
    <dgm:cxn modelId="{B96FDE30-566F-1440-B9A6-CDC9636E3529}" type="presOf" srcId="{EC58CF55-5BBF-448C-8337-B562A3FCD9E2}" destId="{B08317B9-12DB-9D43-A6E6-AB2E19DA3C1E}" srcOrd="0" destOrd="0" presId="urn:microsoft.com/office/officeart/2005/8/layout/list1"/>
    <dgm:cxn modelId="{BBD59744-3DA8-4040-AF09-208A3669E7CA}" srcId="{03836A63-1FFC-4A87-B92E-6C1C60674566}" destId="{FFA9CD35-2261-43FF-8FF7-C9704725C915}" srcOrd="0" destOrd="0" parTransId="{786AE346-6A1F-4AA0-AEC6-73E29FDC5F56}" sibTransId="{80593FDB-5D69-4553-A561-7CAB73B8B746}"/>
    <dgm:cxn modelId="{A420074E-9D0F-4935-AD46-DD5E466885C3}" srcId="{9F4D079E-462D-4E48-9B43-AD6EEA7BBA93}" destId="{FFFA6A43-253B-41ED-9C98-4DEBA13C22F9}" srcOrd="0" destOrd="0" parTransId="{232F0080-2F04-42B5-A8FC-30703328D390}" sibTransId="{BCAD6228-481F-4739-BB38-D6E311A88277}"/>
    <dgm:cxn modelId="{DC733B54-1474-464D-A141-120A140CE04C}" srcId="{03836A63-1FFC-4A87-B92E-6C1C60674566}" destId="{E53A6724-18C2-4046-9B76-CE3D99A6B48F}" srcOrd="1" destOrd="0" parTransId="{965797FD-2AFA-484A-A786-56284EF82F09}" sibTransId="{2A3AAD3F-A896-CB45-A288-A6F993E554F2}"/>
    <dgm:cxn modelId="{091DC254-4D95-9048-9F46-C6FA4DFA0173}" type="presOf" srcId="{03836A63-1FFC-4A87-B92E-6C1C60674566}" destId="{6FC14665-AA26-0045-908E-F0C1DD04E513}" srcOrd="0" destOrd="0" presId="urn:microsoft.com/office/officeart/2005/8/layout/list1"/>
    <dgm:cxn modelId="{C1680F56-F583-CB43-A461-F9BFF498946F}" srcId="{9F4D079E-462D-4E48-9B43-AD6EEA7BBA93}" destId="{C4E754A7-9EC5-2148-9B7D-33965186C898}" srcOrd="3" destOrd="0" parTransId="{6F7B9D93-F60A-A54E-ABBF-D56E81F156A2}" sibTransId="{65EB7058-2912-814A-9507-5A76363C8C58}"/>
    <dgm:cxn modelId="{D05AAF72-2C91-AE45-9F66-2ADB8DD15E5F}" type="presOf" srcId="{9F4D079E-462D-4E48-9B43-AD6EEA7BBA93}" destId="{871D4E0D-D650-7249-B770-AFAF078F2216}" srcOrd="0" destOrd="0" presId="urn:microsoft.com/office/officeart/2005/8/layout/list1"/>
    <dgm:cxn modelId="{C2FD8D98-71E3-204D-A800-DF0CEFDD45E1}" type="presOf" srcId="{E53A6724-18C2-4046-9B76-CE3D99A6B48F}" destId="{8886181E-498D-2943-88F8-FB84F5C5D2F8}" srcOrd="0" destOrd="1" presId="urn:microsoft.com/office/officeart/2005/8/layout/list1"/>
    <dgm:cxn modelId="{329AAE99-818E-9A43-A5EF-AEBA15B9DDAA}" type="presOf" srcId="{FFFA6A43-253B-41ED-9C98-4DEBA13C22F9}" destId="{912A7417-D327-D34D-81BE-D598BD041676}" srcOrd="0" destOrd="0" presId="urn:microsoft.com/office/officeart/2005/8/layout/list1"/>
    <dgm:cxn modelId="{F62A4CB0-13E2-D54D-A1DE-15DE931B33A3}" srcId="{9F4D079E-462D-4E48-9B43-AD6EEA7BBA93}" destId="{89C05447-7F07-EC46-840D-3A127ABC12F8}" srcOrd="1" destOrd="0" parTransId="{F7AEE572-382D-6445-BB50-1B1DD363C0DF}" sibTransId="{6DDDE988-3884-6B4A-8E16-E513FC5A0B36}"/>
    <dgm:cxn modelId="{1CBBE7CE-60EA-D941-BB04-F80C81573296}" type="presOf" srcId="{FFA9CD35-2261-43FF-8FF7-C9704725C915}" destId="{8886181E-498D-2943-88F8-FB84F5C5D2F8}" srcOrd="0" destOrd="0" presId="urn:microsoft.com/office/officeart/2005/8/layout/list1"/>
    <dgm:cxn modelId="{DE928AE2-C0D9-4840-9779-C00E7FF5FBC3}" srcId="{EC58CF55-5BBF-448C-8337-B562A3FCD9E2}" destId="{03836A63-1FFC-4A87-B92E-6C1C60674566}" srcOrd="0" destOrd="0" parTransId="{CB63BAEF-EC8C-4B2D-9968-E347366384E7}" sibTransId="{5171DC98-616F-46D2-A58A-05C7018497AC}"/>
    <dgm:cxn modelId="{B8432EEB-8083-D645-AE76-667F4C5AE5F3}" type="presOf" srcId="{024F5922-7EC8-F247-8652-8264060BCCDE}" destId="{912A7417-D327-D34D-81BE-D598BD041676}" srcOrd="0" destOrd="2" presId="urn:microsoft.com/office/officeart/2005/8/layout/list1"/>
    <dgm:cxn modelId="{E3CED6ED-3FFE-AF47-A320-A920AE0554E3}" srcId="{9F4D079E-462D-4E48-9B43-AD6EEA7BBA93}" destId="{5875B830-0DBF-6141-9FB2-EC16FD55E159}" srcOrd="4" destOrd="0" parTransId="{26831489-A1CE-444A-8B8B-D554D53035BC}" sibTransId="{6B64222D-A59B-EC40-9127-8D252F270807}"/>
    <dgm:cxn modelId="{7D7972EF-5AE5-3246-8D8A-6810573DE7D9}" type="presOf" srcId="{03836A63-1FFC-4A87-B92E-6C1C60674566}" destId="{F22CF69E-D862-1647-BBDE-C4B7DBC52A09}" srcOrd="1" destOrd="0" presId="urn:microsoft.com/office/officeart/2005/8/layout/list1"/>
    <dgm:cxn modelId="{63E98EF5-6A35-F646-A32E-0960A7F7C470}" type="presOf" srcId="{89C05447-7F07-EC46-840D-3A127ABC12F8}" destId="{912A7417-D327-D34D-81BE-D598BD041676}" srcOrd="0" destOrd="1" presId="urn:microsoft.com/office/officeart/2005/8/layout/list1"/>
    <dgm:cxn modelId="{8CB3739E-D3F4-8841-84C0-EA579E72F31E}" type="presParOf" srcId="{B08317B9-12DB-9D43-A6E6-AB2E19DA3C1E}" destId="{4385C5C8-96C0-F947-BB9B-87089AF67C52}" srcOrd="0" destOrd="0" presId="urn:microsoft.com/office/officeart/2005/8/layout/list1"/>
    <dgm:cxn modelId="{DC7C4F6E-7C05-EF42-BD33-BCC0D71A001B}" type="presParOf" srcId="{4385C5C8-96C0-F947-BB9B-87089AF67C52}" destId="{6FC14665-AA26-0045-908E-F0C1DD04E513}" srcOrd="0" destOrd="0" presId="urn:microsoft.com/office/officeart/2005/8/layout/list1"/>
    <dgm:cxn modelId="{78EC7D12-D3DA-3C4F-8F5F-82A50A8E2ADB}" type="presParOf" srcId="{4385C5C8-96C0-F947-BB9B-87089AF67C52}" destId="{F22CF69E-D862-1647-BBDE-C4B7DBC52A09}" srcOrd="1" destOrd="0" presId="urn:microsoft.com/office/officeart/2005/8/layout/list1"/>
    <dgm:cxn modelId="{B64561B9-418C-5240-B267-F73D24190B54}" type="presParOf" srcId="{B08317B9-12DB-9D43-A6E6-AB2E19DA3C1E}" destId="{BC62335B-D812-4848-9163-590CC9992028}" srcOrd="1" destOrd="0" presId="urn:microsoft.com/office/officeart/2005/8/layout/list1"/>
    <dgm:cxn modelId="{89282550-732D-014B-A84C-710BD9776AD7}" type="presParOf" srcId="{B08317B9-12DB-9D43-A6E6-AB2E19DA3C1E}" destId="{8886181E-498D-2943-88F8-FB84F5C5D2F8}" srcOrd="2" destOrd="0" presId="urn:microsoft.com/office/officeart/2005/8/layout/list1"/>
    <dgm:cxn modelId="{63F27491-B414-ED46-ABD9-D3DB66080F85}" type="presParOf" srcId="{B08317B9-12DB-9D43-A6E6-AB2E19DA3C1E}" destId="{2C16871C-9650-9643-8294-E469F6A8ED8E}" srcOrd="3" destOrd="0" presId="urn:microsoft.com/office/officeart/2005/8/layout/list1"/>
    <dgm:cxn modelId="{E873D3A8-8C71-264B-80ED-1D07EB209333}" type="presParOf" srcId="{B08317B9-12DB-9D43-A6E6-AB2E19DA3C1E}" destId="{6803B326-ED6F-984A-B0E9-00FA8506A7DA}" srcOrd="4" destOrd="0" presId="urn:microsoft.com/office/officeart/2005/8/layout/list1"/>
    <dgm:cxn modelId="{05BF6908-2B1C-8841-BDF4-F31633AACA81}" type="presParOf" srcId="{6803B326-ED6F-984A-B0E9-00FA8506A7DA}" destId="{871D4E0D-D650-7249-B770-AFAF078F2216}" srcOrd="0" destOrd="0" presId="urn:microsoft.com/office/officeart/2005/8/layout/list1"/>
    <dgm:cxn modelId="{94D92DD7-54C4-634A-9610-3755253A4A60}" type="presParOf" srcId="{6803B326-ED6F-984A-B0E9-00FA8506A7DA}" destId="{1868315F-DDB5-4844-AC04-E2972520319C}" srcOrd="1" destOrd="0" presId="urn:microsoft.com/office/officeart/2005/8/layout/list1"/>
    <dgm:cxn modelId="{C66E798F-C2C6-0E4A-A042-69A6ACFD3220}" type="presParOf" srcId="{B08317B9-12DB-9D43-A6E6-AB2E19DA3C1E}" destId="{E9CC4369-D795-5D47-B1B7-7006D571A1D8}" srcOrd="5" destOrd="0" presId="urn:microsoft.com/office/officeart/2005/8/layout/list1"/>
    <dgm:cxn modelId="{36DBE844-9A11-FB4A-B44F-BD107F8D5B5D}" type="presParOf" srcId="{B08317B9-12DB-9D43-A6E6-AB2E19DA3C1E}" destId="{912A7417-D327-D34D-81BE-D598BD04167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A9305-7AD8-514F-820E-C5EC281E560E}">
      <dsp:nvSpPr>
        <dsp:cNvPr id="0" name=""/>
        <dsp:cNvSpPr/>
      </dsp:nvSpPr>
      <dsp:spPr>
        <a:xfrm>
          <a:off x="621841" y="2066"/>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React.js</a:t>
          </a:r>
        </a:p>
      </dsp:txBody>
      <dsp:txXfrm>
        <a:off x="621841" y="2066"/>
        <a:ext cx="1569008" cy="941405"/>
      </dsp:txXfrm>
    </dsp:sp>
    <dsp:sp modelId="{221E9C81-BA7E-5144-B5E6-E184EF6162B1}">
      <dsp:nvSpPr>
        <dsp:cNvPr id="0" name=""/>
        <dsp:cNvSpPr/>
      </dsp:nvSpPr>
      <dsp:spPr>
        <a:xfrm>
          <a:off x="2347750" y="2066"/>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Modern JavaScript</a:t>
          </a:r>
        </a:p>
      </dsp:txBody>
      <dsp:txXfrm>
        <a:off x="2347750" y="2066"/>
        <a:ext cx="1569008" cy="941405"/>
      </dsp:txXfrm>
    </dsp:sp>
    <dsp:sp modelId="{7AF62762-45D8-D24A-BA0F-7A9C975C1CC3}">
      <dsp:nvSpPr>
        <dsp:cNvPr id="0" name=""/>
        <dsp:cNvSpPr/>
      </dsp:nvSpPr>
      <dsp:spPr>
        <a:xfrm>
          <a:off x="621841" y="1100372"/>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Testing</a:t>
          </a:r>
        </a:p>
      </dsp:txBody>
      <dsp:txXfrm>
        <a:off x="621841" y="1100372"/>
        <a:ext cx="1569008" cy="941405"/>
      </dsp:txXfrm>
    </dsp:sp>
    <dsp:sp modelId="{1DB6938C-2917-AB4D-8816-6F483EFB7FEB}">
      <dsp:nvSpPr>
        <dsp:cNvPr id="0" name=""/>
        <dsp:cNvSpPr/>
      </dsp:nvSpPr>
      <dsp:spPr>
        <a:xfrm>
          <a:off x="2347750" y="1100372"/>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TypeScript</a:t>
          </a:r>
        </a:p>
      </dsp:txBody>
      <dsp:txXfrm>
        <a:off x="2347750" y="1100372"/>
        <a:ext cx="1569008" cy="941405"/>
      </dsp:txXfrm>
    </dsp:sp>
    <dsp:sp modelId="{B58DEA7E-4FE5-7E4E-A75B-4112EF3EFBFA}">
      <dsp:nvSpPr>
        <dsp:cNvPr id="0" name=""/>
        <dsp:cNvSpPr/>
      </dsp:nvSpPr>
      <dsp:spPr>
        <a:xfrm>
          <a:off x="621841" y="2198678"/>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Backend integration</a:t>
          </a:r>
        </a:p>
      </dsp:txBody>
      <dsp:txXfrm>
        <a:off x="621841" y="2198678"/>
        <a:ext cx="1569008" cy="941405"/>
      </dsp:txXfrm>
    </dsp:sp>
    <dsp:sp modelId="{A3B9475F-81B4-A447-A3E6-26125EE3A96E}">
      <dsp:nvSpPr>
        <dsp:cNvPr id="0" name=""/>
        <dsp:cNvSpPr/>
      </dsp:nvSpPr>
      <dsp:spPr>
        <a:xfrm>
          <a:off x="2347750" y="2198678"/>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Redux</a:t>
          </a:r>
        </a:p>
      </dsp:txBody>
      <dsp:txXfrm>
        <a:off x="2347750" y="2198678"/>
        <a:ext cx="1569008" cy="941405"/>
      </dsp:txXfrm>
    </dsp:sp>
    <dsp:sp modelId="{9D3128E0-2623-BE49-94C6-8988EF13520B}">
      <dsp:nvSpPr>
        <dsp:cNvPr id="0" name=""/>
        <dsp:cNvSpPr/>
      </dsp:nvSpPr>
      <dsp:spPr>
        <a:xfrm>
          <a:off x="621841" y="3296984"/>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Error Handling</a:t>
          </a:r>
        </a:p>
      </dsp:txBody>
      <dsp:txXfrm>
        <a:off x="621841" y="3296984"/>
        <a:ext cx="1569008" cy="941405"/>
      </dsp:txXfrm>
    </dsp:sp>
    <dsp:sp modelId="{DA5E2172-1A1C-AB4F-B733-262FDBE28063}">
      <dsp:nvSpPr>
        <dsp:cNvPr id="0" name=""/>
        <dsp:cNvSpPr/>
      </dsp:nvSpPr>
      <dsp:spPr>
        <a:xfrm>
          <a:off x="2347750" y="3296984"/>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Best Practices</a:t>
          </a:r>
        </a:p>
      </dsp:txBody>
      <dsp:txXfrm>
        <a:off x="2347750" y="3296984"/>
        <a:ext cx="1569008" cy="941405"/>
      </dsp:txXfrm>
    </dsp:sp>
    <dsp:sp modelId="{92121A87-357E-7846-A3AB-0C8511D87953}">
      <dsp:nvSpPr>
        <dsp:cNvPr id="0" name=""/>
        <dsp:cNvSpPr/>
      </dsp:nvSpPr>
      <dsp:spPr>
        <a:xfrm>
          <a:off x="621841" y="4395290"/>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React Router</a:t>
          </a:r>
        </a:p>
      </dsp:txBody>
      <dsp:txXfrm>
        <a:off x="621841" y="4395290"/>
        <a:ext cx="1569008" cy="941405"/>
      </dsp:txXfrm>
    </dsp:sp>
    <dsp:sp modelId="{305B140A-5ABF-9F4C-ADC9-C01B2F40E02D}">
      <dsp:nvSpPr>
        <dsp:cNvPr id="0" name=""/>
        <dsp:cNvSpPr/>
      </dsp:nvSpPr>
      <dsp:spPr>
        <a:xfrm>
          <a:off x="2347750" y="4395290"/>
          <a:ext cx="1569008" cy="9414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Advanced Topics</a:t>
          </a:r>
        </a:p>
      </dsp:txBody>
      <dsp:txXfrm>
        <a:off x="2347750" y="4395290"/>
        <a:ext cx="1569008" cy="9414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8B404-6C9D-A14F-90BF-6A676BC8005F}">
      <dsp:nvSpPr>
        <dsp:cNvPr id="0" name=""/>
        <dsp:cNvSpPr/>
      </dsp:nvSpPr>
      <dsp:spPr>
        <a:xfrm>
          <a:off x="1656122" y="2703"/>
          <a:ext cx="1863138" cy="178410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React is just JavaScript</a:t>
          </a:r>
        </a:p>
      </dsp:txBody>
      <dsp:txXfrm>
        <a:off x="1743215" y="89796"/>
        <a:ext cx="1688952" cy="1609921"/>
      </dsp:txXfrm>
    </dsp:sp>
    <dsp:sp modelId="{3891B428-5F46-CE42-A792-149F158D2B06}">
      <dsp:nvSpPr>
        <dsp:cNvPr id="0" name=""/>
        <dsp:cNvSpPr/>
      </dsp:nvSpPr>
      <dsp:spPr>
        <a:xfrm>
          <a:off x="1656122" y="1876016"/>
          <a:ext cx="1863138" cy="1784107"/>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React components are easily understandable to anyone who knows JavaScript.</a:t>
          </a:r>
        </a:p>
      </dsp:txBody>
      <dsp:txXfrm>
        <a:off x="1743215" y="1963109"/>
        <a:ext cx="1688952" cy="1609921"/>
      </dsp:txXfrm>
    </dsp:sp>
    <dsp:sp modelId="{10144A27-C3C0-7848-861E-98FE3606B729}">
      <dsp:nvSpPr>
        <dsp:cNvPr id="0" name=""/>
        <dsp:cNvSpPr/>
      </dsp:nvSpPr>
      <dsp:spPr>
        <a:xfrm>
          <a:off x="1656122" y="3749329"/>
          <a:ext cx="1863138" cy="178410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a:t>If you know JavaScript, you can quickly start writing React.</a:t>
          </a:r>
        </a:p>
      </dsp:txBody>
      <dsp:txXfrm>
        <a:off x="1743215" y="3836422"/>
        <a:ext cx="1688952" cy="16099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5560F-4367-264B-8DCA-FCB80E8A786E}">
      <dsp:nvSpPr>
        <dsp:cNvPr id="0" name=""/>
        <dsp:cNvSpPr/>
      </dsp:nvSpPr>
      <dsp:spPr>
        <a:xfrm>
          <a:off x="0" y="675"/>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94A96-6DE1-8A41-9FC3-95A8957FF5AA}">
      <dsp:nvSpPr>
        <dsp:cNvPr id="0" name=""/>
        <dsp:cNvSpPr/>
      </dsp:nvSpPr>
      <dsp:spPr>
        <a:xfrm>
          <a:off x="0" y="675"/>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Implements Web Components using JavaScript </a:t>
          </a:r>
        </a:p>
      </dsp:txBody>
      <dsp:txXfrm>
        <a:off x="0" y="675"/>
        <a:ext cx="5175384" cy="1106957"/>
      </dsp:txXfrm>
    </dsp:sp>
    <dsp:sp modelId="{663A3A7D-B508-7443-A103-27C50226AC6B}">
      <dsp:nvSpPr>
        <dsp:cNvPr id="0" name=""/>
        <dsp:cNvSpPr/>
      </dsp:nvSpPr>
      <dsp:spPr>
        <a:xfrm>
          <a:off x="0" y="1107633"/>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24FF35-3FD9-7241-99FE-BFA643A473CA}">
      <dsp:nvSpPr>
        <dsp:cNvPr id="0" name=""/>
        <dsp:cNvSpPr/>
      </dsp:nvSpPr>
      <dsp:spPr>
        <a:xfrm>
          <a:off x="0" y="1107633"/>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Components are rendered using a Virtual DOM</a:t>
          </a:r>
        </a:p>
      </dsp:txBody>
      <dsp:txXfrm>
        <a:off x="0" y="1107633"/>
        <a:ext cx="5175384" cy="1106957"/>
      </dsp:txXfrm>
    </dsp:sp>
    <dsp:sp modelId="{D7EA5227-BBD0-E546-9D58-5BAB5D44EABB}">
      <dsp:nvSpPr>
        <dsp:cNvPr id="0" name=""/>
        <dsp:cNvSpPr/>
      </dsp:nvSpPr>
      <dsp:spPr>
        <a:xfrm>
          <a:off x="0" y="2214591"/>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3F99C-4FC9-1B47-80D1-0896ED7A1234}">
      <dsp:nvSpPr>
        <dsp:cNvPr id="0" name=""/>
        <dsp:cNvSpPr/>
      </dsp:nvSpPr>
      <dsp:spPr>
        <a:xfrm>
          <a:off x="0" y="2214591"/>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State is stored in a “state” object</a:t>
          </a:r>
        </a:p>
      </dsp:txBody>
      <dsp:txXfrm>
        <a:off x="0" y="2214591"/>
        <a:ext cx="5175384" cy="1106957"/>
      </dsp:txXfrm>
    </dsp:sp>
    <dsp:sp modelId="{59B7B948-42FD-3B48-9265-421E836568AA}">
      <dsp:nvSpPr>
        <dsp:cNvPr id="0" name=""/>
        <dsp:cNvSpPr/>
      </dsp:nvSpPr>
      <dsp:spPr>
        <a:xfrm>
          <a:off x="0" y="3321549"/>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8C23D0-E30B-4646-8B06-0AF03D3762DB}">
      <dsp:nvSpPr>
        <dsp:cNvPr id="0" name=""/>
        <dsp:cNvSpPr/>
      </dsp:nvSpPr>
      <dsp:spPr>
        <a:xfrm>
          <a:off x="0" y="3321549"/>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Updating a component’s state causes the component to re-render.</a:t>
          </a:r>
        </a:p>
      </dsp:txBody>
      <dsp:txXfrm>
        <a:off x="0" y="3321549"/>
        <a:ext cx="5175384" cy="1106957"/>
      </dsp:txXfrm>
    </dsp:sp>
    <dsp:sp modelId="{9B5E6518-8F3F-7246-9F62-DD77D1AB15B9}">
      <dsp:nvSpPr>
        <dsp:cNvPr id="0" name=""/>
        <dsp:cNvSpPr/>
      </dsp:nvSpPr>
      <dsp:spPr>
        <a:xfrm>
          <a:off x="0" y="4428507"/>
          <a:ext cx="517538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1B3B4C-B651-2D41-8F91-B6C9434DFE0A}">
      <dsp:nvSpPr>
        <dsp:cNvPr id="0" name=""/>
        <dsp:cNvSpPr/>
      </dsp:nvSpPr>
      <dsp:spPr>
        <a:xfrm>
          <a:off x="0" y="4428507"/>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Updates to the Virtual DOM are applied to the actual DOM using the ReactDOM library’s render method.</a:t>
          </a:r>
        </a:p>
      </dsp:txBody>
      <dsp:txXfrm>
        <a:off x="0" y="4428507"/>
        <a:ext cx="5175384" cy="11069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EFAB7-ED23-AC46-BBCF-7D6C4711FE08}">
      <dsp:nvSpPr>
        <dsp:cNvPr id="0" name=""/>
        <dsp:cNvSpPr/>
      </dsp:nvSpPr>
      <dsp:spPr>
        <a:xfrm>
          <a:off x="0" y="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5E18A-CB98-4141-945B-F17E8033291F}">
      <dsp:nvSpPr>
        <dsp:cNvPr id="0" name=""/>
        <dsp:cNvSpPr/>
      </dsp:nvSpPr>
      <dsp:spPr>
        <a:xfrm>
          <a:off x="0" y="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Virtual DOM is updated (in memory) as the </a:t>
          </a:r>
          <a:r>
            <a:rPr lang="en-US" sz="2700" b="1" kern="1200"/>
            <a:t>state</a:t>
          </a:r>
          <a:r>
            <a:rPr lang="en-US" sz="2700" kern="1200"/>
            <a:t> of the data model changes.</a:t>
          </a:r>
        </a:p>
      </dsp:txBody>
      <dsp:txXfrm>
        <a:off x="0" y="0"/>
        <a:ext cx="5175384" cy="1384035"/>
      </dsp:txXfrm>
    </dsp:sp>
    <dsp:sp modelId="{CA5872A4-3DBA-6D4A-9FFE-F0D68E786B1E}">
      <dsp:nvSpPr>
        <dsp:cNvPr id="0" name=""/>
        <dsp:cNvSpPr/>
      </dsp:nvSpPr>
      <dsp:spPr>
        <a:xfrm>
          <a:off x="0" y="1384035"/>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6FD7B-42A1-D24D-A206-63DE116C68E0}">
      <dsp:nvSpPr>
        <dsp:cNvPr id="0" name=""/>
        <dsp:cNvSpPr/>
      </dsp:nvSpPr>
      <dsp:spPr>
        <a:xfrm>
          <a:off x="0" y="138403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React calculates the difference between the Virtual DOM and the real DOM.</a:t>
          </a:r>
        </a:p>
      </dsp:txBody>
      <dsp:txXfrm>
        <a:off x="0" y="1384035"/>
        <a:ext cx="5175384" cy="1384035"/>
      </dsp:txXfrm>
    </dsp:sp>
    <dsp:sp modelId="{DB2EF24E-F363-9F47-B2BC-E95E866484A2}">
      <dsp:nvSpPr>
        <dsp:cNvPr id="0" name=""/>
        <dsp:cNvSpPr/>
      </dsp:nvSpPr>
      <dsp:spPr>
        <a:xfrm>
          <a:off x="0" y="276807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DA3B6-5C90-5F4C-9F88-000F3DB085FB}">
      <dsp:nvSpPr>
        <dsp:cNvPr id="0" name=""/>
        <dsp:cNvSpPr/>
      </dsp:nvSpPr>
      <dsp:spPr>
        <a:xfrm>
          <a:off x="0" y="276807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React updates only what needs to be updated in the DOM.</a:t>
          </a:r>
        </a:p>
      </dsp:txBody>
      <dsp:txXfrm>
        <a:off x="0" y="2768070"/>
        <a:ext cx="5175384" cy="1384035"/>
      </dsp:txXfrm>
    </dsp:sp>
    <dsp:sp modelId="{61E205DC-6B93-1A41-BF75-1FEDF158BE1E}">
      <dsp:nvSpPr>
        <dsp:cNvPr id="0" name=""/>
        <dsp:cNvSpPr/>
      </dsp:nvSpPr>
      <dsp:spPr>
        <a:xfrm>
          <a:off x="0" y="4152105"/>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15758-5AA5-2A43-BB43-B81F53AEAC55}">
      <dsp:nvSpPr>
        <dsp:cNvPr id="0" name=""/>
        <dsp:cNvSpPr/>
      </dsp:nvSpPr>
      <dsp:spPr>
        <a:xfrm>
          <a:off x="0" y="415210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Batches changes</a:t>
          </a:r>
        </a:p>
      </dsp:txBody>
      <dsp:txXfrm>
        <a:off x="0" y="4152105"/>
        <a:ext cx="5175384" cy="138403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348B7F-499C-F64B-86BE-FEDD670DF2D1}">
      <dsp:nvSpPr>
        <dsp:cNvPr id="0" name=""/>
        <dsp:cNvSpPr/>
      </dsp:nvSpPr>
      <dsp:spPr>
        <a:xfrm>
          <a:off x="0" y="92015"/>
          <a:ext cx="4773168" cy="1133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Virtual DOM is a local and simplified copy of the HTML DOM</a:t>
          </a:r>
        </a:p>
      </dsp:txBody>
      <dsp:txXfrm>
        <a:off x="55344" y="147359"/>
        <a:ext cx="4662480" cy="1023042"/>
      </dsp:txXfrm>
    </dsp:sp>
    <dsp:sp modelId="{4844BCA6-7D72-9E4B-8FD8-CF253AFDB6C1}">
      <dsp:nvSpPr>
        <dsp:cNvPr id="0" name=""/>
        <dsp:cNvSpPr/>
      </dsp:nvSpPr>
      <dsp:spPr>
        <a:xfrm>
          <a:off x="0" y="1225746"/>
          <a:ext cx="4773168"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48"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(It's an abstraction of an abstraction)</a:t>
          </a:r>
        </a:p>
      </dsp:txBody>
      <dsp:txXfrm>
        <a:off x="0" y="1225746"/>
        <a:ext cx="4773168" cy="264960"/>
      </dsp:txXfrm>
    </dsp:sp>
    <dsp:sp modelId="{E2AB7825-DBED-2F4C-B31D-D265A74EB610}">
      <dsp:nvSpPr>
        <dsp:cNvPr id="0" name=""/>
        <dsp:cNvSpPr/>
      </dsp:nvSpPr>
      <dsp:spPr>
        <a:xfrm>
          <a:off x="0" y="1490706"/>
          <a:ext cx="4773168" cy="113373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goal of the Virtual DOM is to only re-render when the </a:t>
          </a:r>
          <a:r>
            <a:rPr lang="en-US" sz="1600" b="1" kern="1200"/>
            <a:t>state</a:t>
          </a:r>
          <a:r>
            <a:rPr lang="en-US" sz="1600" kern="1200"/>
            <a:t> changes.</a:t>
          </a:r>
        </a:p>
      </dsp:txBody>
      <dsp:txXfrm>
        <a:off x="55344" y="1546050"/>
        <a:ext cx="4662480" cy="1023042"/>
      </dsp:txXfrm>
    </dsp:sp>
    <dsp:sp modelId="{2370396E-CA98-9346-B604-53D5EB0DC158}">
      <dsp:nvSpPr>
        <dsp:cNvPr id="0" name=""/>
        <dsp:cNvSpPr/>
      </dsp:nvSpPr>
      <dsp:spPr>
        <a:xfrm>
          <a:off x="0" y="2624436"/>
          <a:ext cx="4773168"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48"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This makes it more efficient than direct DOM manipulation.</a:t>
          </a:r>
        </a:p>
      </dsp:txBody>
      <dsp:txXfrm>
        <a:off x="0" y="2624436"/>
        <a:ext cx="4773168" cy="264960"/>
      </dsp:txXfrm>
    </dsp:sp>
    <dsp:sp modelId="{0E538185-0985-4647-BC16-4079338E04FB}">
      <dsp:nvSpPr>
        <dsp:cNvPr id="0" name=""/>
        <dsp:cNvSpPr/>
      </dsp:nvSpPr>
      <dsp:spPr>
        <a:xfrm>
          <a:off x="0" y="2889396"/>
          <a:ext cx="4773168" cy="113373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Developers can write code as if the entire tree is being re-rendered.</a:t>
          </a:r>
        </a:p>
      </dsp:txBody>
      <dsp:txXfrm>
        <a:off x="55344" y="2944740"/>
        <a:ext cx="4662480" cy="1023042"/>
      </dsp:txXfrm>
    </dsp:sp>
    <dsp:sp modelId="{2844F180-E3EA-DE47-8DD9-7430F2073ADE}">
      <dsp:nvSpPr>
        <dsp:cNvPr id="0" name=""/>
        <dsp:cNvSpPr/>
      </dsp:nvSpPr>
      <dsp:spPr>
        <a:xfrm>
          <a:off x="0" y="4023126"/>
          <a:ext cx="4773168"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548"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This makes it easier to understand.</a:t>
          </a:r>
        </a:p>
      </dsp:txBody>
      <dsp:txXfrm>
        <a:off x="0" y="4023126"/>
        <a:ext cx="4773168" cy="264960"/>
      </dsp:txXfrm>
    </dsp:sp>
    <dsp:sp modelId="{21DBAD62-4FC3-B547-92A1-799669D7F565}">
      <dsp:nvSpPr>
        <dsp:cNvPr id="0" name=""/>
        <dsp:cNvSpPr/>
      </dsp:nvSpPr>
      <dsp:spPr>
        <a:xfrm>
          <a:off x="0" y="4288086"/>
          <a:ext cx="4773168" cy="11337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Behind the scenes, React/Virtual DOM works out the details and creates a patch for the HTML DOM, which causes the browser to re-render the changed part of the scene.</a:t>
          </a:r>
        </a:p>
      </dsp:txBody>
      <dsp:txXfrm>
        <a:off x="55344" y="4343430"/>
        <a:ext cx="4662480" cy="102304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C8D99-B403-AA4C-807B-341DC6828850}">
      <dsp:nvSpPr>
        <dsp:cNvPr id="0" name=""/>
        <dsp:cNvSpPr/>
      </dsp:nvSpPr>
      <dsp:spPr>
        <a:xfrm>
          <a:off x="0" y="886194"/>
          <a:ext cx="7886700" cy="5543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24039E-6AE5-074F-8AEE-2667DFDF4184}">
      <dsp:nvSpPr>
        <dsp:cNvPr id="0" name=""/>
        <dsp:cNvSpPr/>
      </dsp:nvSpPr>
      <dsp:spPr>
        <a:xfrm>
          <a:off x="394335" y="561474"/>
          <a:ext cx="5520690" cy="649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977900">
            <a:lnSpc>
              <a:spcPct val="90000"/>
            </a:lnSpc>
            <a:spcBef>
              <a:spcPct val="0"/>
            </a:spcBef>
            <a:spcAft>
              <a:spcPct val="35000"/>
            </a:spcAft>
            <a:buNone/>
          </a:pPr>
          <a:r>
            <a:rPr lang="en-US" sz="2200" kern="1200"/>
            <a:t>Module for working with the Browser DOM</a:t>
          </a:r>
        </a:p>
      </dsp:txBody>
      <dsp:txXfrm>
        <a:off x="426038" y="593177"/>
        <a:ext cx="5457284" cy="586034"/>
      </dsp:txXfrm>
    </dsp:sp>
    <dsp:sp modelId="{FF32B67D-E989-3247-96E9-7B8C1118AC5D}">
      <dsp:nvSpPr>
        <dsp:cNvPr id="0" name=""/>
        <dsp:cNvSpPr/>
      </dsp:nvSpPr>
      <dsp:spPr>
        <a:xfrm>
          <a:off x="0" y="1884114"/>
          <a:ext cx="7886700" cy="19057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2096" tIns="458216" rIns="61209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createRoot() - Creates a React root, which can be used to render a React element in the browser.</a:t>
          </a:r>
        </a:p>
        <a:p>
          <a:pPr marL="228600" lvl="1" indent="-228600" algn="l" defTabSz="977900">
            <a:lnSpc>
              <a:spcPct val="90000"/>
            </a:lnSpc>
            <a:spcBef>
              <a:spcPct val="0"/>
            </a:spcBef>
            <a:spcAft>
              <a:spcPct val="15000"/>
            </a:spcAft>
            <a:buChar char="•"/>
          </a:pPr>
          <a:r>
            <a:rPr lang="en-US" sz="2200" kern="1200" dirty="0" err="1"/>
            <a:t>hydrateRoot</a:t>
          </a:r>
          <a:r>
            <a:rPr lang="en-US" sz="2200" kern="1200" dirty="0"/>
            <a:t>() - Creates a React root from HTML rendered by </a:t>
          </a:r>
          <a:r>
            <a:rPr lang="en-US" sz="2200" kern="1200" dirty="0" err="1"/>
            <a:t>ReactDOMServer</a:t>
          </a:r>
          <a:endParaRPr lang="en-US" sz="2200" kern="1200" dirty="0"/>
        </a:p>
      </dsp:txBody>
      <dsp:txXfrm>
        <a:off x="0" y="1884114"/>
        <a:ext cx="7886700" cy="1905749"/>
      </dsp:txXfrm>
    </dsp:sp>
    <dsp:sp modelId="{20A7D0BD-0B61-AD42-8E65-67C7D49C7A4B}">
      <dsp:nvSpPr>
        <dsp:cNvPr id="0" name=""/>
        <dsp:cNvSpPr/>
      </dsp:nvSpPr>
      <dsp:spPr>
        <a:xfrm>
          <a:off x="394335" y="1559394"/>
          <a:ext cx="5520690" cy="649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977900">
            <a:lnSpc>
              <a:spcPct val="90000"/>
            </a:lnSpc>
            <a:spcBef>
              <a:spcPct val="0"/>
            </a:spcBef>
            <a:spcAft>
              <a:spcPct val="35000"/>
            </a:spcAft>
            <a:buNone/>
          </a:pPr>
          <a:r>
            <a:rPr lang="en-US" sz="2200" kern="1200"/>
            <a:t>Methods</a:t>
          </a:r>
        </a:p>
      </dsp:txBody>
      <dsp:txXfrm>
        <a:off x="426038" y="1591097"/>
        <a:ext cx="5457284" cy="5860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2DD0E-2770-4442-A370-6B37BA955122}">
      <dsp:nvSpPr>
        <dsp:cNvPr id="0" name=""/>
        <dsp:cNvSpPr/>
      </dsp:nvSpPr>
      <dsp:spPr>
        <a:xfrm rot="5400000">
          <a:off x="4947026" y="-2001670"/>
          <a:ext cx="831858" cy="504748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Renders to native mobile apps</a:t>
          </a:r>
        </a:p>
      </dsp:txBody>
      <dsp:txXfrm rot="-5400000">
        <a:off x="2839211" y="146753"/>
        <a:ext cx="5006880" cy="750642"/>
      </dsp:txXfrm>
    </dsp:sp>
    <dsp:sp modelId="{7D2D005C-6459-7F41-BD31-82333F9037CA}">
      <dsp:nvSpPr>
        <dsp:cNvPr id="0" name=""/>
        <dsp:cNvSpPr/>
      </dsp:nvSpPr>
      <dsp:spPr>
        <a:xfrm>
          <a:off x="0" y="2161"/>
          <a:ext cx="2839211" cy="10398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React Native</a:t>
          </a:r>
        </a:p>
      </dsp:txBody>
      <dsp:txXfrm>
        <a:off x="50760" y="52921"/>
        <a:ext cx="2737691" cy="938302"/>
      </dsp:txXfrm>
    </dsp:sp>
    <dsp:sp modelId="{40C95A48-EB95-9B41-9115-5F6CE85615C9}">
      <dsp:nvSpPr>
        <dsp:cNvPr id="0" name=""/>
        <dsp:cNvSpPr/>
      </dsp:nvSpPr>
      <dsp:spPr>
        <a:xfrm rot="5400000">
          <a:off x="4947026" y="-909856"/>
          <a:ext cx="831858" cy="504748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Renders to static HTML</a:t>
          </a:r>
        </a:p>
      </dsp:txBody>
      <dsp:txXfrm rot="-5400000">
        <a:off x="2839211" y="1238567"/>
        <a:ext cx="5006880" cy="750642"/>
      </dsp:txXfrm>
    </dsp:sp>
    <dsp:sp modelId="{17C1DB9C-A53E-F14B-A6CA-DE6723E588E2}">
      <dsp:nvSpPr>
        <dsp:cNvPr id="0" name=""/>
        <dsp:cNvSpPr/>
      </dsp:nvSpPr>
      <dsp:spPr>
        <a:xfrm>
          <a:off x="0" y="1093975"/>
          <a:ext cx="2839211" cy="10398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ReactDOM/server</a:t>
          </a:r>
        </a:p>
      </dsp:txBody>
      <dsp:txXfrm>
        <a:off x="50760" y="1144735"/>
        <a:ext cx="2737691" cy="938302"/>
      </dsp:txXfrm>
    </dsp:sp>
    <dsp:sp modelId="{39086DF4-AFAB-8F4F-9526-25CD6D81C198}">
      <dsp:nvSpPr>
        <dsp:cNvPr id="0" name=""/>
        <dsp:cNvSpPr/>
      </dsp:nvSpPr>
      <dsp:spPr>
        <a:xfrm rot="5400000">
          <a:off x="4947026" y="181956"/>
          <a:ext cx="831858" cy="504748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Renders to the browser console</a:t>
          </a:r>
        </a:p>
      </dsp:txBody>
      <dsp:txXfrm rot="-5400000">
        <a:off x="2839211" y="2330379"/>
        <a:ext cx="5006880" cy="750642"/>
      </dsp:txXfrm>
    </dsp:sp>
    <dsp:sp modelId="{35DF377E-8B2E-2846-BE02-28B4B1DF771B}">
      <dsp:nvSpPr>
        <dsp:cNvPr id="0" name=""/>
        <dsp:cNvSpPr/>
      </dsp:nvSpPr>
      <dsp:spPr>
        <a:xfrm>
          <a:off x="0" y="2185789"/>
          <a:ext cx="2839211" cy="10398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React Konsul</a:t>
          </a:r>
        </a:p>
      </dsp:txBody>
      <dsp:txXfrm>
        <a:off x="50760" y="2236549"/>
        <a:ext cx="2737691" cy="938302"/>
      </dsp:txXfrm>
    </dsp:sp>
    <dsp:sp modelId="{94F3F361-8C9B-7849-9306-0C4D5E32D9FF}">
      <dsp:nvSpPr>
        <dsp:cNvPr id="0" name=""/>
        <dsp:cNvSpPr/>
      </dsp:nvSpPr>
      <dsp:spPr>
        <a:xfrm rot="5400000">
          <a:off x="4947026" y="1273770"/>
          <a:ext cx="831858" cy="5047488"/>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Renders to PDF</a:t>
          </a:r>
        </a:p>
      </dsp:txBody>
      <dsp:txXfrm rot="-5400000">
        <a:off x="2839211" y="3422193"/>
        <a:ext cx="5006880" cy="750642"/>
      </dsp:txXfrm>
    </dsp:sp>
    <dsp:sp modelId="{17541745-28F2-774C-AE13-958D1F7983A8}">
      <dsp:nvSpPr>
        <dsp:cNvPr id="0" name=""/>
        <dsp:cNvSpPr/>
      </dsp:nvSpPr>
      <dsp:spPr>
        <a:xfrm>
          <a:off x="0" y="3277603"/>
          <a:ext cx="2839211" cy="103982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react-pdf</a:t>
          </a:r>
        </a:p>
      </dsp:txBody>
      <dsp:txXfrm>
        <a:off x="50760" y="3328363"/>
        <a:ext cx="2737691" cy="93830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1: Break The UI Into A Component Hierarchy</a:t>
          </a:r>
          <a:endParaRPr lang="en-US" sz="1400" kern="1200" dirty="0">
            <a:solidFill>
              <a:schemeClr val="accent4">
                <a:lumMod val="60000"/>
                <a:lumOff val="40000"/>
              </a:schemeClr>
            </a:solidFill>
          </a:endParaRPr>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2: Build A Static Version in React</a:t>
          </a:r>
          <a:endParaRPr lang="en-US" sz="1400" kern="1200" dirty="0"/>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3: Identify The Minimal (but complete) Representation Of UI State</a:t>
          </a:r>
          <a:endParaRPr lang="en-US" sz="1400" kern="1200"/>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4: Identify Where Your State Should Live</a:t>
          </a:r>
          <a:endParaRPr lang="en-US" sz="1400" kern="1200"/>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5: Add Inverse Data Flow</a:t>
          </a:r>
          <a:endParaRPr lang="en-US" sz="1400" kern="1200"/>
        </a:p>
      </dsp:txBody>
      <dsp:txXfrm>
        <a:off x="971" y="3536552"/>
        <a:ext cx="2074980" cy="12449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1: Break The UI Into A Component Hierarchy</a:t>
          </a:r>
          <a:endParaRPr lang="en-US" sz="1400" kern="1200"/>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2: Build A Static Version in React</a:t>
          </a:r>
          <a:endParaRPr lang="en-US" sz="1400" kern="1200" dirty="0">
            <a:solidFill>
              <a:schemeClr val="accent4">
                <a:lumMod val="60000"/>
                <a:lumOff val="40000"/>
              </a:schemeClr>
            </a:solidFill>
          </a:endParaRPr>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3: Identify The Minimal (but complete) Representation Of UI State</a:t>
          </a:r>
          <a:endParaRPr lang="en-US" sz="1400" kern="1200"/>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4: Identify Where Your State Should Live</a:t>
          </a:r>
          <a:endParaRPr lang="en-US" sz="1400" kern="1200"/>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5: Add Inverse Data Flow</a:t>
          </a:r>
          <a:endParaRPr lang="en-US" sz="1400" kern="1200"/>
        </a:p>
      </dsp:txBody>
      <dsp:txXfrm>
        <a:off x="971" y="3536552"/>
        <a:ext cx="2074980" cy="12449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18E48-6C57-44A8-99F0-5D6FBF102AC8}">
      <dsp:nvSpPr>
        <dsp:cNvPr id="0" name=""/>
        <dsp:cNvSpPr/>
      </dsp:nvSpPr>
      <dsp:spPr>
        <a:xfrm>
          <a:off x="1207299" y="164904"/>
          <a:ext cx="768867" cy="768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11CC2E-5529-4D41-B94A-169EC5E7CDEF}">
      <dsp:nvSpPr>
        <dsp:cNvPr id="0" name=""/>
        <dsp:cNvSpPr/>
      </dsp:nvSpPr>
      <dsp:spPr>
        <a:xfrm>
          <a:off x="737436" y="1216467"/>
          <a:ext cx="1708593" cy="832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Render the UI with no interactivity</a:t>
          </a:r>
        </a:p>
      </dsp:txBody>
      <dsp:txXfrm>
        <a:off x="737436" y="1216467"/>
        <a:ext cx="1708593" cy="832939"/>
      </dsp:txXfrm>
    </dsp:sp>
    <dsp:sp modelId="{4F8F1CC5-23F6-4C0E-AC41-2AAC0595B425}">
      <dsp:nvSpPr>
        <dsp:cNvPr id="0" name=""/>
        <dsp:cNvSpPr/>
      </dsp:nvSpPr>
      <dsp:spPr>
        <a:xfrm>
          <a:off x="1207299" y="2476555"/>
          <a:ext cx="768867" cy="768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9B26AD-412D-4A9F-B15D-F15D47BC4BAC}">
      <dsp:nvSpPr>
        <dsp:cNvPr id="0" name=""/>
        <dsp:cNvSpPr/>
      </dsp:nvSpPr>
      <dsp:spPr>
        <a:xfrm>
          <a:off x="737436" y="3528118"/>
          <a:ext cx="1708593" cy="832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Create a library of reusable components that render the data model</a:t>
          </a:r>
        </a:p>
      </dsp:txBody>
      <dsp:txXfrm>
        <a:off x="737436" y="3528118"/>
        <a:ext cx="1708593" cy="83293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1: Break The UI Into A Component Hierarchy</a:t>
          </a:r>
          <a:endParaRPr lang="en-US" sz="1400" kern="1200" dirty="0"/>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2: Build A Static Version in React</a:t>
          </a:r>
          <a:endParaRPr lang="en-US" sz="1400" kern="1200" dirty="0"/>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3: Identify The Minimal (but complete) Representation Of UI State</a:t>
          </a:r>
          <a:endParaRPr lang="en-US" sz="1400" kern="1200" dirty="0">
            <a:solidFill>
              <a:schemeClr val="accent4">
                <a:lumMod val="60000"/>
                <a:lumOff val="40000"/>
              </a:schemeClr>
            </a:solidFill>
          </a:endParaRPr>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4: Identify Where Your State Should Live</a:t>
          </a:r>
          <a:endParaRPr lang="en-US" sz="1400" kern="1200"/>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5: Add Inverse Data Flow</a:t>
          </a:r>
          <a:endParaRPr lang="en-US" sz="1400" kern="1200"/>
        </a:p>
      </dsp:txBody>
      <dsp:txXfrm>
        <a:off x="971" y="3536552"/>
        <a:ext cx="2074980" cy="1244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811CD-C6C2-8246-9A2D-65F949761F3A}">
      <dsp:nvSpPr>
        <dsp:cNvPr id="0" name=""/>
        <dsp:cNvSpPr/>
      </dsp:nvSpPr>
      <dsp:spPr>
        <a:xfrm>
          <a:off x="0" y="36615"/>
          <a:ext cx="5175384" cy="266233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Component-based</a:t>
          </a:r>
        </a:p>
      </dsp:txBody>
      <dsp:txXfrm>
        <a:off x="129964" y="166579"/>
        <a:ext cx="4915456" cy="2402406"/>
      </dsp:txXfrm>
    </dsp:sp>
    <dsp:sp modelId="{929A16C1-C3F8-4549-909E-713B7B901F34}">
      <dsp:nvSpPr>
        <dsp:cNvPr id="0" name=""/>
        <dsp:cNvSpPr/>
      </dsp:nvSpPr>
      <dsp:spPr>
        <a:xfrm>
          <a:off x="0" y="2837190"/>
          <a:ext cx="5175384" cy="266233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t>Library for building user interfaces</a:t>
          </a:r>
        </a:p>
      </dsp:txBody>
      <dsp:txXfrm>
        <a:off x="129964" y="2967154"/>
        <a:ext cx="4915456" cy="24024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13336-AEA4-5046-9913-72F04D416D8F}">
      <dsp:nvSpPr>
        <dsp:cNvPr id="0" name=""/>
        <dsp:cNvSpPr/>
      </dsp:nvSpPr>
      <dsp:spPr>
        <a:xfrm rot="5400000">
          <a:off x="2439064" y="-305809"/>
          <a:ext cx="2160392" cy="3312245"/>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setState()</a:t>
          </a:r>
        </a:p>
        <a:p>
          <a:pPr marL="457200" lvl="2" indent="-228600" algn="l" defTabSz="1111250">
            <a:lnSpc>
              <a:spcPct val="90000"/>
            </a:lnSpc>
            <a:spcBef>
              <a:spcPct val="0"/>
            </a:spcBef>
            <a:spcAft>
              <a:spcPct val="15000"/>
            </a:spcAft>
            <a:buChar char="•"/>
          </a:pPr>
          <a:r>
            <a:rPr lang="en-US" sz="2500" kern="1200"/>
            <a:t>Takes an object and merges the object into the state object.</a:t>
          </a:r>
        </a:p>
      </dsp:txBody>
      <dsp:txXfrm rot="-5400000">
        <a:off x="1863138" y="375579"/>
        <a:ext cx="3206783" cy="1949468"/>
      </dsp:txXfrm>
    </dsp:sp>
    <dsp:sp modelId="{2B5340B9-5D05-A84B-82B2-6097A2982848}">
      <dsp:nvSpPr>
        <dsp:cNvPr id="0" name=""/>
        <dsp:cNvSpPr/>
      </dsp:nvSpPr>
      <dsp:spPr>
        <a:xfrm>
          <a:off x="0" y="67"/>
          <a:ext cx="1863138" cy="27004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in Class Components</a:t>
          </a:r>
        </a:p>
      </dsp:txBody>
      <dsp:txXfrm>
        <a:off x="90951" y="91018"/>
        <a:ext cx="1681236" cy="2518588"/>
      </dsp:txXfrm>
    </dsp:sp>
    <dsp:sp modelId="{80C66779-2558-9341-AF13-F3A9182FD999}">
      <dsp:nvSpPr>
        <dsp:cNvPr id="0" name=""/>
        <dsp:cNvSpPr/>
      </dsp:nvSpPr>
      <dsp:spPr>
        <a:xfrm rot="5400000">
          <a:off x="2439064" y="2529705"/>
          <a:ext cx="2160392" cy="3312245"/>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setter function returned by useState</a:t>
          </a:r>
        </a:p>
        <a:p>
          <a:pPr marL="457200" lvl="2" indent="-228600" algn="l" defTabSz="1111250">
            <a:lnSpc>
              <a:spcPct val="90000"/>
            </a:lnSpc>
            <a:spcBef>
              <a:spcPct val="0"/>
            </a:spcBef>
            <a:spcAft>
              <a:spcPct val="15000"/>
            </a:spcAft>
            <a:buChar char="•"/>
          </a:pPr>
          <a:r>
            <a:rPr lang="en-US" sz="2500" kern="1200"/>
            <a:t>replaces current value with argument</a:t>
          </a:r>
        </a:p>
      </dsp:txBody>
      <dsp:txXfrm rot="-5400000">
        <a:off x="1863138" y="3211093"/>
        <a:ext cx="3206783" cy="1949468"/>
      </dsp:txXfrm>
    </dsp:sp>
    <dsp:sp modelId="{4B204258-8E43-5B48-B342-2A680DF6DCA0}">
      <dsp:nvSpPr>
        <dsp:cNvPr id="0" name=""/>
        <dsp:cNvSpPr/>
      </dsp:nvSpPr>
      <dsp:spPr>
        <a:xfrm>
          <a:off x="0" y="2835582"/>
          <a:ext cx="1863138" cy="27004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a:t>in Function Components</a:t>
          </a:r>
        </a:p>
      </dsp:txBody>
      <dsp:txXfrm>
        <a:off x="90951" y="2926533"/>
        <a:ext cx="1681236" cy="25185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1: Break The UI Into A Component Hierarchy</a:t>
          </a:r>
          <a:endParaRPr lang="en-US" sz="1400" kern="1200" dirty="0"/>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2: Build A Static Version in React</a:t>
          </a:r>
          <a:endParaRPr lang="en-US" sz="1400" kern="1200" dirty="0"/>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3: Identify The Minimal (but complete) Representation Of UI State</a:t>
          </a:r>
          <a:endParaRPr lang="en-US" sz="1400" kern="1200" dirty="0"/>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4: Identify Where Your State Should Live</a:t>
          </a:r>
          <a:endParaRPr lang="en-US" sz="1400" kern="1200" dirty="0">
            <a:solidFill>
              <a:schemeClr val="accent4">
                <a:lumMod val="60000"/>
                <a:lumOff val="40000"/>
              </a:schemeClr>
            </a:solidFill>
          </a:endParaRPr>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a:t>Step 5: Add Inverse Data Flow</a:t>
          </a:r>
          <a:endParaRPr lang="en-US" sz="1400" kern="1200"/>
        </a:p>
      </dsp:txBody>
      <dsp:txXfrm>
        <a:off x="971" y="3536552"/>
        <a:ext cx="2074980" cy="12449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60DE6-ECE9-9644-8C9E-D49759166286}">
      <dsp:nvSpPr>
        <dsp:cNvPr id="0" name=""/>
        <dsp:cNvSpPr/>
      </dsp:nvSpPr>
      <dsp:spPr>
        <a:xfrm>
          <a:off x="2074152" y="663331"/>
          <a:ext cx="447617" cy="91440"/>
        </a:xfrm>
        <a:custGeom>
          <a:avLst/>
          <a:gdLst/>
          <a:ahLst/>
          <a:cxnLst/>
          <a:rect l="0" t="0" r="0" b="0"/>
          <a:pathLst>
            <a:path>
              <a:moveTo>
                <a:pt x="0" y="51247"/>
              </a:moveTo>
              <a:lnTo>
                <a:pt x="240908" y="51247"/>
              </a:lnTo>
              <a:lnTo>
                <a:pt x="240908" y="45720"/>
              </a:lnTo>
              <a:lnTo>
                <a:pt x="44761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6004" y="706664"/>
        <a:ext cx="23912" cy="4772"/>
      </dsp:txXfrm>
    </dsp:sp>
    <dsp:sp modelId="{E856F974-0B63-5E48-972D-EFBF65BC45A1}">
      <dsp:nvSpPr>
        <dsp:cNvPr id="0" name=""/>
        <dsp:cNvSpPr/>
      </dsp:nvSpPr>
      <dsp:spPr>
        <a:xfrm>
          <a:off x="971" y="92084"/>
          <a:ext cx="2074980" cy="12449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1: Break The UI Into A Component Hierarchy</a:t>
          </a:r>
          <a:endParaRPr lang="en-US" sz="1400" kern="1200" dirty="0"/>
        </a:p>
      </dsp:txBody>
      <dsp:txXfrm>
        <a:off x="971" y="92084"/>
        <a:ext cx="2074980" cy="1244988"/>
      </dsp:txXfrm>
    </dsp:sp>
    <dsp:sp modelId="{F58CDCC3-8B84-9347-8A92-0DA7E2EA9599}">
      <dsp:nvSpPr>
        <dsp:cNvPr id="0" name=""/>
        <dsp:cNvSpPr/>
      </dsp:nvSpPr>
      <dsp:spPr>
        <a:xfrm>
          <a:off x="1038462" y="1329745"/>
          <a:ext cx="2553197" cy="452173"/>
        </a:xfrm>
        <a:custGeom>
          <a:avLst/>
          <a:gdLst/>
          <a:ahLst/>
          <a:cxnLst/>
          <a:rect l="0" t="0" r="0" b="0"/>
          <a:pathLst>
            <a:path>
              <a:moveTo>
                <a:pt x="2553197" y="0"/>
              </a:moveTo>
              <a:lnTo>
                <a:pt x="2553197" y="243186"/>
              </a:lnTo>
              <a:lnTo>
                <a:pt x="0" y="243186"/>
              </a:lnTo>
              <a:lnTo>
                <a:pt x="0" y="452173"/>
              </a:lnTo>
            </a:path>
          </a:pathLst>
        </a:custGeom>
        <a:noFill/>
        <a:ln w="6350" cap="flat" cmpd="sng" algn="ctr">
          <a:solidFill>
            <a:schemeClr val="accent2">
              <a:hueOff val="-485121"/>
              <a:satOff val="-27976"/>
              <a:lumOff val="28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0099" y="1553445"/>
        <a:ext cx="129921" cy="4772"/>
      </dsp:txXfrm>
    </dsp:sp>
    <dsp:sp modelId="{D1F05BB2-A5F3-2C45-9164-2C63B53243F3}">
      <dsp:nvSpPr>
        <dsp:cNvPr id="0" name=""/>
        <dsp:cNvSpPr/>
      </dsp:nvSpPr>
      <dsp:spPr>
        <a:xfrm>
          <a:off x="2554169" y="86556"/>
          <a:ext cx="2074980" cy="1244988"/>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2: Build A Static Version in React</a:t>
          </a:r>
          <a:endParaRPr lang="en-US" sz="1400" kern="1200" dirty="0"/>
        </a:p>
      </dsp:txBody>
      <dsp:txXfrm>
        <a:off x="2554169" y="86556"/>
        <a:ext cx="2074980" cy="1244988"/>
      </dsp:txXfrm>
    </dsp:sp>
    <dsp:sp modelId="{E7F0F9FB-E8FD-9E42-A7E6-6F38C65F3736}">
      <dsp:nvSpPr>
        <dsp:cNvPr id="0" name=""/>
        <dsp:cNvSpPr/>
      </dsp:nvSpPr>
      <dsp:spPr>
        <a:xfrm>
          <a:off x="2074152" y="2391092"/>
          <a:ext cx="446645" cy="91440"/>
        </a:xfrm>
        <a:custGeom>
          <a:avLst/>
          <a:gdLst/>
          <a:ahLst/>
          <a:cxnLst/>
          <a:rect l="0" t="0" r="0" b="0"/>
          <a:pathLst>
            <a:path>
              <a:moveTo>
                <a:pt x="0" y="45720"/>
              </a:moveTo>
              <a:lnTo>
                <a:pt x="446645" y="45720"/>
              </a:lnTo>
            </a:path>
          </a:pathLst>
        </a:custGeom>
        <a:noFill/>
        <a:ln w="6350" cap="flat" cmpd="sng" algn="ctr">
          <a:solidFill>
            <a:schemeClr val="accent2">
              <a:hueOff val="-970242"/>
              <a:satOff val="-55952"/>
              <a:lumOff val="575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5543" y="2434426"/>
        <a:ext cx="23862" cy="4772"/>
      </dsp:txXfrm>
    </dsp:sp>
    <dsp:sp modelId="{1819DECC-FF59-894B-8353-F344AF01BB59}">
      <dsp:nvSpPr>
        <dsp:cNvPr id="0" name=""/>
        <dsp:cNvSpPr/>
      </dsp:nvSpPr>
      <dsp:spPr>
        <a:xfrm>
          <a:off x="971" y="1814318"/>
          <a:ext cx="2074980" cy="1244988"/>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3: Identify The Minimal (but complete) Representation Of UI State</a:t>
          </a:r>
          <a:endParaRPr lang="en-US" sz="1400" kern="1200" dirty="0"/>
        </a:p>
      </dsp:txBody>
      <dsp:txXfrm>
        <a:off x="971" y="1814318"/>
        <a:ext cx="2074980" cy="1244988"/>
      </dsp:txXfrm>
    </dsp:sp>
    <dsp:sp modelId="{B61F1083-BADF-C94C-81CF-F07101AB3625}">
      <dsp:nvSpPr>
        <dsp:cNvPr id="0" name=""/>
        <dsp:cNvSpPr/>
      </dsp:nvSpPr>
      <dsp:spPr>
        <a:xfrm>
          <a:off x="1038462" y="3057506"/>
          <a:ext cx="2552225" cy="446645"/>
        </a:xfrm>
        <a:custGeom>
          <a:avLst/>
          <a:gdLst/>
          <a:ahLst/>
          <a:cxnLst/>
          <a:rect l="0" t="0" r="0" b="0"/>
          <a:pathLst>
            <a:path>
              <a:moveTo>
                <a:pt x="2552225" y="0"/>
              </a:moveTo>
              <a:lnTo>
                <a:pt x="2552225" y="240422"/>
              </a:lnTo>
              <a:lnTo>
                <a:pt x="0" y="240422"/>
              </a:lnTo>
              <a:lnTo>
                <a:pt x="0" y="446645"/>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9663" y="3278443"/>
        <a:ext cx="129823" cy="4772"/>
      </dsp:txXfrm>
    </dsp:sp>
    <dsp:sp modelId="{363D4105-2BCC-C846-9353-561D6E2EF8FF}">
      <dsp:nvSpPr>
        <dsp:cNvPr id="0" name=""/>
        <dsp:cNvSpPr/>
      </dsp:nvSpPr>
      <dsp:spPr>
        <a:xfrm>
          <a:off x="2553197" y="1814318"/>
          <a:ext cx="2074980" cy="1244988"/>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t>Step 4: Identify Where Your State Should Live</a:t>
          </a:r>
          <a:endParaRPr lang="en-US" sz="1400" kern="1200" dirty="0"/>
        </a:p>
      </dsp:txBody>
      <dsp:txXfrm>
        <a:off x="2553197" y="1814318"/>
        <a:ext cx="2074980" cy="1244988"/>
      </dsp:txXfrm>
    </dsp:sp>
    <dsp:sp modelId="{3219A8A2-2BB7-9C47-B4A1-E14CD3A3E4CD}">
      <dsp:nvSpPr>
        <dsp:cNvPr id="0" name=""/>
        <dsp:cNvSpPr/>
      </dsp:nvSpPr>
      <dsp:spPr>
        <a:xfrm>
          <a:off x="971" y="3536552"/>
          <a:ext cx="2074980" cy="12449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76" tIns="106727" rIns="101676" bIns="106727"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4">
                  <a:lumMod val="60000"/>
                  <a:lumOff val="40000"/>
                </a:schemeClr>
              </a:solidFill>
            </a:rPr>
            <a:t>Step 5: Add Inverse Data Flow</a:t>
          </a:r>
          <a:endParaRPr lang="en-US" sz="1400" kern="1200" dirty="0">
            <a:solidFill>
              <a:schemeClr val="accent4">
                <a:lumMod val="60000"/>
                <a:lumOff val="40000"/>
              </a:schemeClr>
            </a:solidFill>
          </a:endParaRPr>
        </a:p>
      </dsp:txBody>
      <dsp:txXfrm>
        <a:off x="971" y="3536552"/>
        <a:ext cx="2074980" cy="12449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3DF85-120C-6947-B80E-719D65353B7B}">
      <dsp:nvSpPr>
        <dsp:cNvPr id="0" name=""/>
        <dsp:cNvSpPr/>
      </dsp:nvSpPr>
      <dsp:spPr>
        <a:xfrm>
          <a:off x="0" y="2011"/>
          <a:ext cx="503516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466F606-90FC-FC47-BC66-5800E3FAD110}">
      <dsp:nvSpPr>
        <dsp:cNvPr id="0" name=""/>
        <dsp:cNvSpPr/>
      </dsp:nvSpPr>
      <dsp:spPr>
        <a:xfrm>
          <a:off x="0" y="2011"/>
          <a:ext cx="5035164"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Components used inside components are called Child Components</a:t>
          </a:r>
        </a:p>
      </dsp:txBody>
      <dsp:txXfrm>
        <a:off x="0" y="2011"/>
        <a:ext cx="5035164" cy="1371716"/>
      </dsp:txXfrm>
    </dsp:sp>
    <dsp:sp modelId="{7B66A24C-AC77-6149-AFB4-E6E642A94CF1}">
      <dsp:nvSpPr>
        <dsp:cNvPr id="0" name=""/>
        <dsp:cNvSpPr/>
      </dsp:nvSpPr>
      <dsp:spPr>
        <a:xfrm>
          <a:off x="0" y="1373727"/>
          <a:ext cx="503516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7C50BE0-9E53-C941-B2D5-AB59DA8C44F6}">
      <dsp:nvSpPr>
        <dsp:cNvPr id="0" name=""/>
        <dsp:cNvSpPr/>
      </dsp:nvSpPr>
      <dsp:spPr>
        <a:xfrm>
          <a:off x="0" y="1373727"/>
          <a:ext cx="5035164"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 Component that contains other components is called a Parent Components</a:t>
          </a:r>
        </a:p>
      </dsp:txBody>
      <dsp:txXfrm>
        <a:off x="0" y="1373727"/>
        <a:ext cx="5035164" cy="1371716"/>
      </dsp:txXfrm>
    </dsp:sp>
    <dsp:sp modelId="{CBE1C3DD-56F0-BD44-85BD-7F41FCA11D5A}">
      <dsp:nvSpPr>
        <dsp:cNvPr id="0" name=""/>
        <dsp:cNvSpPr/>
      </dsp:nvSpPr>
      <dsp:spPr>
        <a:xfrm>
          <a:off x="0" y="2745444"/>
          <a:ext cx="503516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0C29B88-4B3A-2B45-82A0-7A3CB661F8D8}">
      <dsp:nvSpPr>
        <dsp:cNvPr id="0" name=""/>
        <dsp:cNvSpPr/>
      </dsp:nvSpPr>
      <dsp:spPr>
        <a:xfrm>
          <a:off x="0" y="2745444"/>
          <a:ext cx="5035164"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Components can be both parents and children, depending on how their used.</a:t>
          </a:r>
        </a:p>
      </dsp:txBody>
      <dsp:txXfrm>
        <a:off x="0" y="2745444"/>
        <a:ext cx="5035164" cy="13717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3AC6C-8D0C-C64D-B1E0-60E703D556CE}">
      <dsp:nvSpPr>
        <dsp:cNvPr id="0" name=""/>
        <dsp:cNvSpPr/>
      </dsp:nvSpPr>
      <dsp:spPr>
        <a:xfrm>
          <a:off x="0" y="195965"/>
          <a:ext cx="4773168" cy="1649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Pure functions always return the same result given the same arguments. </a:t>
          </a:r>
        </a:p>
      </dsp:txBody>
      <dsp:txXfrm>
        <a:off x="80532" y="276497"/>
        <a:ext cx="4612104" cy="1488636"/>
      </dsp:txXfrm>
    </dsp:sp>
    <dsp:sp modelId="{8BFDFD6E-3370-7748-B89C-AFECACFF19E1}">
      <dsp:nvSpPr>
        <dsp:cNvPr id="0" name=""/>
        <dsp:cNvSpPr/>
      </dsp:nvSpPr>
      <dsp:spPr>
        <a:xfrm>
          <a:off x="0" y="1932065"/>
          <a:ext cx="4773168" cy="16497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Pure function's execution doesn't depend on the state of the application.</a:t>
          </a:r>
        </a:p>
      </dsp:txBody>
      <dsp:txXfrm>
        <a:off x="80532" y="2012597"/>
        <a:ext cx="4612104" cy="1488636"/>
      </dsp:txXfrm>
    </dsp:sp>
    <dsp:sp modelId="{18965BDB-5732-7542-A5A7-341D078C566D}">
      <dsp:nvSpPr>
        <dsp:cNvPr id="0" name=""/>
        <dsp:cNvSpPr/>
      </dsp:nvSpPr>
      <dsp:spPr>
        <a:xfrm>
          <a:off x="0" y="3668166"/>
          <a:ext cx="4773168" cy="16497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Pure functions don't modify the variables outside of their scope (no side effects).</a:t>
          </a:r>
        </a:p>
      </dsp:txBody>
      <dsp:txXfrm>
        <a:off x="80532" y="3748698"/>
        <a:ext cx="4612104" cy="148863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E4DDA-243E-424F-B3B0-F54823AC3ACE}">
      <dsp:nvSpPr>
        <dsp:cNvPr id="0" name=""/>
        <dsp:cNvSpPr/>
      </dsp:nvSpPr>
      <dsp:spPr>
        <a:xfrm>
          <a:off x="0" y="1291716"/>
          <a:ext cx="4773168"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6818F1-E79B-4D49-ACEA-87CCAC3AD2AE}">
      <dsp:nvSpPr>
        <dsp:cNvPr id="0" name=""/>
        <dsp:cNvSpPr/>
      </dsp:nvSpPr>
      <dsp:spPr>
        <a:xfrm>
          <a:off x="238658" y="996516"/>
          <a:ext cx="3341217" cy="590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290" tIns="0" rIns="126290" bIns="0" numCol="1" spcCol="1270" anchor="ctr" anchorCtr="0">
          <a:noAutofit/>
        </a:bodyPr>
        <a:lstStyle/>
        <a:p>
          <a:pPr marL="0" lvl="0" indent="0" algn="l" defTabSz="889000">
            <a:lnSpc>
              <a:spcPct val="90000"/>
            </a:lnSpc>
            <a:spcBef>
              <a:spcPct val="0"/>
            </a:spcBef>
            <a:spcAft>
              <a:spcPct val="35000"/>
            </a:spcAft>
            <a:buNone/>
          </a:pPr>
          <a:r>
            <a:rPr lang="en-US" sz="2000" kern="1200"/>
            <a:t>Easy to test</a:t>
          </a:r>
        </a:p>
      </dsp:txBody>
      <dsp:txXfrm>
        <a:off x="267479" y="1025337"/>
        <a:ext cx="3283575" cy="532757"/>
      </dsp:txXfrm>
    </dsp:sp>
    <dsp:sp modelId="{C23E3EC2-876D-884A-A1C0-4AC3944D963D}">
      <dsp:nvSpPr>
        <dsp:cNvPr id="0" name=""/>
        <dsp:cNvSpPr/>
      </dsp:nvSpPr>
      <dsp:spPr>
        <a:xfrm>
          <a:off x="0" y="2198916"/>
          <a:ext cx="4773168" cy="50400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C16721-2F3C-324E-9D50-702456BF5C91}">
      <dsp:nvSpPr>
        <dsp:cNvPr id="0" name=""/>
        <dsp:cNvSpPr/>
      </dsp:nvSpPr>
      <dsp:spPr>
        <a:xfrm>
          <a:off x="238658" y="1903716"/>
          <a:ext cx="3341217" cy="590399"/>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290" tIns="0" rIns="126290" bIns="0" numCol="1" spcCol="1270" anchor="ctr" anchorCtr="0">
          <a:noAutofit/>
        </a:bodyPr>
        <a:lstStyle/>
        <a:p>
          <a:pPr marL="0" lvl="0" indent="0" algn="l" defTabSz="889000">
            <a:lnSpc>
              <a:spcPct val="90000"/>
            </a:lnSpc>
            <a:spcBef>
              <a:spcPct val="0"/>
            </a:spcBef>
            <a:spcAft>
              <a:spcPct val="35000"/>
            </a:spcAft>
            <a:buNone/>
          </a:pPr>
          <a:r>
            <a:rPr lang="en-US" sz="2000" kern="1200"/>
            <a:t>Easy to reason about</a:t>
          </a:r>
        </a:p>
      </dsp:txBody>
      <dsp:txXfrm>
        <a:off x="267479" y="1932537"/>
        <a:ext cx="3283575" cy="532757"/>
      </dsp:txXfrm>
    </dsp:sp>
    <dsp:sp modelId="{81937F73-7745-4442-BB7E-633BB8B99FDE}">
      <dsp:nvSpPr>
        <dsp:cNvPr id="0" name=""/>
        <dsp:cNvSpPr/>
      </dsp:nvSpPr>
      <dsp:spPr>
        <a:xfrm>
          <a:off x="0" y="3106116"/>
          <a:ext cx="4773168" cy="50400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1725AF-2D5F-E84A-AA87-4242B5FD5123}">
      <dsp:nvSpPr>
        <dsp:cNvPr id="0" name=""/>
        <dsp:cNvSpPr/>
      </dsp:nvSpPr>
      <dsp:spPr>
        <a:xfrm>
          <a:off x="238658" y="2810916"/>
          <a:ext cx="3341217" cy="590399"/>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290" tIns="0" rIns="126290" bIns="0" numCol="1" spcCol="1270" anchor="ctr" anchorCtr="0">
          <a:noAutofit/>
        </a:bodyPr>
        <a:lstStyle/>
        <a:p>
          <a:pPr marL="0" lvl="0" indent="0" algn="l" defTabSz="889000">
            <a:lnSpc>
              <a:spcPct val="90000"/>
            </a:lnSpc>
            <a:spcBef>
              <a:spcPct val="0"/>
            </a:spcBef>
            <a:spcAft>
              <a:spcPct val="35000"/>
            </a:spcAft>
            <a:buNone/>
          </a:pPr>
          <a:r>
            <a:rPr lang="en-US" sz="2000" kern="1200"/>
            <a:t>Easy to reuse</a:t>
          </a:r>
        </a:p>
      </dsp:txBody>
      <dsp:txXfrm>
        <a:off x="267479" y="2839737"/>
        <a:ext cx="3283575" cy="532757"/>
      </dsp:txXfrm>
    </dsp:sp>
    <dsp:sp modelId="{7E17381C-A7C6-9443-9B6F-ADC25CC0B978}">
      <dsp:nvSpPr>
        <dsp:cNvPr id="0" name=""/>
        <dsp:cNvSpPr/>
      </dsp:nvSpPr>
      <dsp:spPr>
        <a:xfrm>
          <a:off x="0" y="4013316"/>
          <a:ext cx="4773168" cy="504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EAB2A7-3CD0-5D47-860F-5F7C448D66E3}">
      <dsp:nvSpPr>
        <dsp:cNvPr id="0" name=""/>
        <dsp:cNvSpPr/>
      </dsp:nvSpPr>
      <dsp:spPr>
        <a:xfrm>
          <a:off x="238658" y="3718116"/>
          <a:ext cx="3341217" cy="59039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290" tIns="0" rIns="126290" bIns="0" numCol="1" spcCol="1270" anchor="ctr" anchorCtr="0">
          <a:noAutofit/>
        </a:bodyPr>
        <a:lstStyle/>
        <a:p>
          <a:pPr marL="0" lvl="0" indent="0" algn="l" defTabSz="889000">
            <a:lnSpc>
              <a:spcPct val="90000"/>
            </a:lnSpc>
            <a:spcBef>
              <a:spcPct val="0"/>
            </a:spcBef>
            <a:spcAft>
              <a:spcPct val="35000"/>
            </a:spcAft>
            <a:buNone/>
          </a:pPr>
          <a:r>
            <a:rPr lang="en-US" sz="2000" kern="1200"/>
            <a:t>Easy to reproduce the results</a:t>
          </a:r>
        </a:p>
      </dsp:txBody>
      <dsp:txXfrm>
        <a:off x="267479" y="3746937"/>
        <a:ext cx="3283575" cy="53275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F517E5-9790-9244-BCC0-9A048EA9D31C}">
      <dsp:nvSpPr>
        <dsp:cNvPr id="0" name=""/>
        <dsp:cNvSpPr/>
      </dsp:nvSpPr>
      <dsp:spPr>
        <a:xfrm>
          <a:off x="6957" y="1043265"/>
          <a:ext cx="2079417" cy="124765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Action</a:t>
          </a:r>
        </a:p>
      </dsp:txBody>
      <dsp:txXfrm>
        <a:off x="43499" y="1079807"/>
        <a:ext cx="2006333" cy="1174566"/>
      </dsp:txXfrm>
    </dsp:sp>
    <dsp:sp modelId="{60BCC0A7-78A5-8F44-AD54-17E15F4B9D3A}">
      <dsp:nvSpPr>
        <dsp:cNvPr id="0" name=""/>
        <dsp:cNvSpPr/>
      </dsp:nvSpPr>
      <dsp:spPr>
        <a:xfrm>
          <a:off x="2294316" y="1409242"/>
          <a:ext cx="440836" cy="51569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2294316" y="1512381"/>
        <a:ext cx="308585" cy="309417"/>
      </dsp:txXfrm>
    </dsp:sp>
    <dsp:sp modelId="{58E78538-E968-1141-B76F-F88242B1BC3B}">
      <dsp:nvSpPr>
        <dsp:cNvPr id="0" name=""/>
        <dsp:cNvSpPr/>
      </dsp:nvSpPr>
      <dsp:spPr>
        <a:xfrm>
          <a:off x="2918142" y="1043265"/>
          <a:ext cx="2079417" cy="124765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Middleware</a:t>
          </a:r>
        </a:p>
      </dsp:txBody>
      <dsp:txXfrm>
        <a:off x="2954684" y="1079807"/>
        <a:ext cx="2006333" cy="1174566"/>
      </dsp:txXfrm>
    </dsp:sp>
    <dsp:sp modelId="{726E1DF7-7E4F-8E45-BCDC-0837FB46028D}">
      <dsp:nvSpPr>
        <dsp:cNvPr id="0" name=""/>
        <dsp:cNvSpPr/>
      </dsp:nvSpPr>
      <dsp:spPr>
        <a:xfrm>
          <a:off x="5205501" y="1409242"/>
          <a:ext cx="440836" cy="51569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5205501" y="1512381"/>
        <a:ext cx="308585" cy="309417"/>
      </dsp:txXfrm>
    </dsp:sp>
    <dsp:sp modelId="{F5C34174-B5E9-314D-888C-25F40659CA44}">
      <dsp:nvSpPr>
        <dsp:cNvPr id="0" name=""/>
        <dsp:cNvSpPr/>
      </dsp:nvSpPr>
      <dsp:spPr>
        <a:xfrm>
          <a:off x="5829327" y="1043265"/>
          <a:ext cx="2079417" cy="124765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Reducer</a:t>
          </a:r>
        </a:p>
      </dsp:txBody>
      <dsp:txXfrm>
        <a:off x="5865869" y="1079807"/>
        <a:ext cx="2006333" cy="11745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94D93-F252-8B41-8E70-F71142F8D446}">
      <dsp:nvSpPr>
        <dsp:cNvPr id="0" name=""/>
        <dsp:cNvSpPr/>
      </dsp:nvSpPr>
      <dsp:spPr>
        <a:xfrm>
          <a:off x="0" y="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AC3C50-62DA-5D42-A95B-09185D3FFEE7}">
      <dsp:nvSpPr>
        <dsp:cNvPr id="0" name=""/>
        <dsp:cNvSpPr/>
      </dsp:nvSpPr>
      <dsp:spPr>
        <a:xfrm>
          <a:off x="0" y="0"/>
          <a:ext cx="5175384"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Most Web Apps today are built using a set of tools that enable professional, team development.</a:t>
          </a:r>
        </a:p>
      </dsp:txBody>
      <dsp:txXfrm>
        <a:off x="0" y="0"/>
        <a:ext cx="5175384" cy="2768070"/>
      </dsp:txXfrm>
    </dsp:sp>
    <dsp:sp modelId="{9747C965-4517-8942-86B5-6D0DF559C82E}">
      <dsp:nvSpPr>
        <dsp:cNvPr id="0" name=""/>
        <dsp:cNvSpPr/>
      </dsp:nvSpPr>
      <dsp:spPr>
        <a:xfrm>
          <a:off x="0" y="276807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B3704-50A1-8D41-B439-7D9C26D5C4AA}">
      <dsp:nvSpPr>
        <dsp:cNvPr id="0" name=""/>
        <dsp:cNvSpPr/>
      </dsp:nvSpPr>
      <dsp:spPr>
        <a:xfrm>
          <a:off x="0" y="2768070"/>
          <a:ext cx="5175384"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The tools, collectively, are known as the JavaScript development toolchain.</a:t>
          </a:r>
        </a:p>
      </dsp:txBody>
      <dsp:txXfrm>
        <a:off x="0" y="2768070"/>
        <a:ext cx="5175384" cy="2768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5C773-7888-8741-BFFC-4AEB5DABE9E6}">
      <dsp:nvSpPr>
        <dsp:cNvPr id="0" name=""/>
        <dsp:cNvSpPr/>
      </dsp:nvSpPr>
      <dsp:spPr>
        <a:xfrm>
          <a:off x="1118728" y="431"/>
          <a:ext cx="2837340" cy="17024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Thinking in Components</a:t>
          </a:r>
        </a:p>
      </dsp:txBody>
      <dsp:txXfrm>
        <a:off x="1118728" y="431"/>
        <a:ext cx="2837340" cy="1702404"/>
      </dsp:txXfrm>
    </dsp:sp>
    <dsp:sp modelId="{71420514-F5F0-794C-9ADC-7C3052450FE4}">
      <dsp:nvSpPr>
        <dsp:cNvPr id="0" name=""/>
        <dsp:cNvSpPr/>
      </dsp:nvSpPr>
      <dsp:spPr>
        <a:xfrm>
          <a:off x="4239802" y="431"/>
          <a:ext cx="2837340" cy="17024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Composition vs. Inheritance</a:t>
          </a:r>
        </a:p>
      </dsp:txBody>
      <dsp:txXfrm>
        <a:off x="4239802" y="431"/>
        <a:ext cx="2837340" cy="1702404"/>
      </dsp:txXfrm>
    </dsp:sp>
    <dsp:sp modelId="{0AF55CA3-5153-D04B-9D4D-BD780D966089}">
      <dsp:nvSpPr>
        <dsp:cNvPr id="0" name=""/>
        <dsp:cNvSpPr/>
      </dsp:nvSpPr>
      <dsp:spPr>
        <a:xfrm>
          <a:off x="1118728" y="1986569"/>
          <a:ext cx="2837340" cy="170240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Declarative vs. Imperative</a:t>
          </a:r>
        </a:p>
      </dsp:txBody>
      <dsp:txXfrm>
        <a:off x="1118728" y="1986569"/>
        <a:ext cx="2837340" cy="1702404"/>
      </dsp:txXfrm>
    </dsp:sp>
    <dsp:sp modelId="{903CD7A5-4D91-7242-A018-59CCD9C312C0}">
      <dsp:nvSpPr>
        <dsp:cNvPr id="0" name=""/>
        <dsp:cNvSpPr/>
      </dsp:nvSpPr>
      <dsp:spPr>
        <a:xfrm>
          <a:off x="4239802" y="1986569"/>
          <a:ext cx="2837340" cy="170240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Idiomatic JavaScript</a:t>
          </a:r>
        </a:p>
      </dsp:txBody>
      <dsp:txXfrm>
        <a:off x="4239802" y="1986569"/>
        <a:ext cx="2837340" cy="17024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FA88D-8079-8D4E-AFE9-4FBBFCAA8C2D}">
      <dsp:nvSpPr>
        <dsp:cNvPr id="0" name=""/>
        <dsp:cNvSpPr/>
      </dsp:nvSpPr>
      <dsp:spPr>
        <a:xfrm>
          <a:off x="0" y="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9903F4-A599-9841-8044-B4350A412A2F}">
      <dsp:nvSpPr>
        <dsp:cNvPr id="0" name=""/>
        <dsp:cNvSpPr/>
      </dsp:nvSpPr>
      <dsp:spPr>
        <a:xfrm>
          <a:off x="0" y="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A component describes a piece of the UI</a:t>
          </a:r>
        </a:p>
      </dsp:txBody>
      <dsp:txXfrm>
        <a:off x="0" y="0"/>
        <a:ext cx="5175384" cy="1384035"/>
      </dsp:txXfrm>
    </dsp:sp>
    <dsp:sp modelId="{6D9D5766-2834-E948-B04D-3543B0D4E81F}">
      <dsp:nvSpPr>
        <dsp:cNvPr id="0" name=""/>
        <dsp:cNvSpPr/>
      </dsp:nvSpPr>
      <dsp:spPr>
        <a:xfrm>
          <a:off x="0" y="1384035"/>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6848FF-077C-1A46-8370-DA364454B918}">
      <dsp:nvSpPr>
        <dsp:cNvPr id="0" name=""/>
        <dsp:cNvSpPr/>
      </dsp:nvSpPr>
      <dsp:spPr>
        <a:xfrm>
          <a:off x="0" y="138403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Each component returns an element</a:t>
          </a:r>
        </a:p>
      </dsp:txBody>
      <dsp:txXfrm>
        <a:off x="0" y="1384035"/>
        <a:ext cx="5175384" cy="1384035"/>
      </dsp:txXfrm>
    </dsp:sp>
    <dsp:sp modelId="{07E9DE65-8762-844A-98CA-215C0786D4DA}">
      <dsp:nvSpPr>
        <dsp:cNvPr id="0" name=""/>
        <dsp:cNvSpPr/>
      </dsp:nvSpPr>
      <dsp:spPr>
        <a:xfrm>
          <a:off x="0" y="2768070"/>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47FCD-1FF8-8540-92F0-4445A1B1FAC1}">
      <dsp:nvSpPr>
        <dsp:cNvPr id="0" name=""/>
        <dsp:cNvSpPr/>
      </dsp:nvSpPr>
      <dsp:spPr>
        <a:xfrm>
          <a:off x="0" y="2768070"/>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An element can be used in other components</a:t>
          </a:r>
        </a:p>
      </dsp:txBody>
      <dsp:txXfrm>
        <a:off x="0" y="2768070"/>
        <a:ext cx="5175384" cy="1384035"/>
      </dsp:txXfrm>
    </dsp:sp>
    <dsp:sp modelId="{59374326-B6B7-7146-B934-46AF3C886EE7}">
      <dsp:nvSpPr>
        <dsp:cNvPr id="0" name=""/>
        <dsp:cNvSpPr/>
      </dsp:nvSpPr>
      <dsp:spPr>
        <a:xfrm>
          <a:off x="0" y="4152105"/>
          <a:ext cx="517538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919EA-9CE8-9641-BD84-8F744563C51E}">
      <dsp:nvSpPr>
        <dsp:cNvPr id="0" name=""/>
        <dsp:cNvSpPr/>
      </dsp:nvSpPr>
      <dsp:spPr>
        <a:xfrm>
          <a:off x="0" y="4152105"/>
          <a:ext cx="5175384"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A React UI is a tree of elements</a:t>
          </a:r>
        </a:p>
      </dsp:txBody>
      <dsp:txXfrm>
        <a:off x="0" y="4152105"/>
        <a:ext cx="5175384" cy="138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11A630-2153-7041-8C5D-9A68849B6ECE}">
      <dsp:nvSpPr>
        <dsp:cNvPr id="0" name=""/>
        <dsp:cNvSpPr/>
      </dsp:nvSpPr>
      <dsp:spPr>
        <a:xfrm>
          <a:off x="0" y="1290"/>
          <a:ext cx="5175384" cy="27120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A component should be an independent piece of the UI that can be reused.</a:t>
          </a:r>
        </a:p>
      </dsp:txBody>
      <dsp:txXfrm>
        <a:off x="132392" y="133682"/>
        <a:ext cx="4910600" cy="2447275"/>
      </dsp:txXfrm>
    </dsp:sp>
    <dsp:sp modelId="{584A0FCD-537D-A245-9720-C733722F24DB}">
      <dsp:nvSpPr>
        <dsp:cNvPr id="0" name=""/>
        <dsp:cNvSpPr/>
      </dsp:nvSpPr>
      <dsp:spPr>
        <a:xfrm>
          <a:off x="0" y="2822790"/>
          <a:ext cx="5175384" cy="271205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Single Responsibility says that a component should only have one reason to change.</a:t>
          </a:r>
        </a:p>
      </dsp:txBody>
      <dsp:txXfrm>
        <a:off x="132392" y="2955182"/>
        <a:ext cx="4910600" cy="24472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099F0-91BA-5F4C-851E-811F183456BE}">
      <dsp:nvSpPr>
        <dsp:cNvPr id="0" name=""/>
        <dsp:cNvSpPr/>
      </dsp:nvSpPr>
      <dsp:spPr>
        <a:xfrm rot="5400000">
          <a:off x="2439064" y="-305809"/>
          <a:ext cx="2160392" cy="331224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class WelcomeMessage extends Message</a:t>
          </a:r>
        </a:p>
      </dsp:txBody>
      <dsp:txXfrm rot="-5400000">
        <a:off x="1863138" y="375579"/>
        <a:ext cx="3206783" cy="1949468"/>
      </dsp:txXfrm>
    </dsp:sp>
    <dsp:sp modelId="{A693417D-EA05-B74B-A29F-8071B1A22D3F}">
      <dsp:nvSpPr>
        <dsp:cNvPr id="0" name=""/>
        <dsp:cNvSpPr/>
      </dsp:nvSpPr>
      <dsp:spPr>
        <a:xfrm>
          <a:off x="0" y="67"/>
          <a:ext cx="1863138" cy="27004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Inheritance uses parent classes to create more specific classes.</a:t>
          </a:r>
        </a:p>
      </dsp:txBody>
      <dsp:txXfrm>
        <a:off x="90951" y="91018"/>
        <a:ext cx="1681236" cy="2518588"/>
      </dsp:txXfrm>
    </dsp:sp>
    <dsp:sp modelId="{03BA74A9-3496-924C-8430-9ECD29E8FF6A}">
      <dsp:nvSpPr>
        <dsp:cNvPr id="0" name=""/>
        <dsp:cNvSpPr/>
      </dsp:nvSpPr>
      <dsp:spPr>
        <a:xfrm rot="5400000">
          <a:off x="2439064" y="2529705"/>
          <a:ext cx="2160392" cy="3312245"/>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Font typeface="Arial" panose="020B0604020202020204" pitchFamily="34" charset="0"/>
            <a:buNone/>
          </a:pPr>
          <a:r>
            <a:rPr lang="en-US" sz="1700" kern="1200" dirty="0"/>
            <a:t>class </a:t>
          </a:r>
          <a:r>
            <a:rPr lang="en-US" sz="1700" kern="1200" dirty="0" err="1"/>
            <a:t>WelcomeMessage</a:t>
          </a:r>
          <a:r>
            <a:rPr lang="en-US" sz="1700" kern="1200" dirty="0"/>
            <a:t> extends </a:t>
          </a:r>
          <a:r>
            <a:rPr lang="en-US" sz="1700" kern="1200" dirty="0" err="1"/>
            <a:t>React.Component</a:t>
          </a:r>
          <a:r>
            <a:rPr lang="en-US" sz="1700" kern="1200" dirty="0"/>
            <a:t> {</a:t>
          </a:r>
        </a:p>
        <a:p>
          <a:pPr marL="171450" lvl="1" indent="-171450" algn="l" defTabSz="755650">
            <a:lnSpc>
              <a:spcPct val="90000"/>
            </a:lnSpc>
            <a:spcBef>
              <a:spcPct val="0"/>
            </a:spcBef>
            <a:spcAft>
              <a:spcPct val="15000"/>
            </a:spcAft>
            <a:buFont typeface="Arial" panose="020B0604020202020204" pitchFamily="34" charset="0"/>
            <a:buNone/>
          </a:pPr>
          <a:r>
            <a:rPr lang="en-US" sz="1700" kern="1200" dirty="0"/>
            <a:t>  return (</a:t>
          </a:r>
        </a:p>
        <a:p>
          <a:pPr marL="171450" lvl="1" indent="-171450" algn="l" defTabSz="755650">
            <a:lnSpc>
              <a:spcPct val="90000"/>
            </a:lnSpc>
            <a:spcBef>
              <a:spcPct val="0"/>
            </a:spcBef>
            <a:spcAft>
              <a:spcPct val="15000"/>
            </a:spcAft>
            <a:buFont typeface="Arial" panose="020B0604020202020204" pitchFamily="34" charset="0"/>
            <a:buNone/>
          </a:pPr>
          <a:r>
            <a:rPr lang="en-US" sz="1700" kern="1200" dirty="0"/>
            <a:t>    &lt;Message text="Welcome  to my app!" /&gt;</a:t>
          </a:r>
        </a:p>
        <a:p>
          <a:pPr marL="171450" lvl="1" indent="-171450" algn="l" defTabSz="755650">
            <a:lnSpc>
              <a:spcPct val="90000"/>
            </a:lnSpc>
            <a:spcBef>
              <a:spcPct val="0"/>
            </a:spcBef>
            <a:spcAft>
              <a:spcPct val="15000"/>
            </a:spcAft>
            <a:buFont typeface="Arial" panose="020B0604020202020204" pitchFamily="34" charset="0"/>
            <a:buNone/>
          </a:pPr>
          <a:r>
            <a:rPr lang="en-US" sz="1700" kern="1200" dirty="0"/>
            <a:t>  )</a:t>
          </a:r>
        </a:p>
        <a:p>
          <a:pPr marL="171450" lvl="1" indent="-171450" algn="l" defTabSz="755650">
            <a:lnSpc>
              <a:spcPct val="90000"/>
            </a:lnSpc>
            <a:spcBef>
              <a:spcPct val="0"/>
            </a:spcBef>
            <a:spcAft>
              <a:spcPct val="15000"/>
            </a:spcAft>
            <a:buFont typeface="Arial" panose="020B0604020202020204" pitchFamily="34" charset="0"/>
            <a:buNone/>
          </a:pPr>
          <a:r>
            <a:rPr lang="en-US" sz="1700" kern="1200" dirty="0"/>
            <a:t>}</a:t>
          </a:r>
        </a:p>
      </dsp:txBody>
      <dsp:txXfrm rot="-5400000">
        <a:off x="1863138" y="3211093"/>
        <a:ext cx="3206783" cy="1949468"/>
      </dsp:txXfrm>
    </dsp:sp>
    <dsp:sp modelId="{96D0BB91-49CA-824F-8D7A-A749E04921DA}">
      <dsp:nvSpPr>
        <dsp:cNvPr id="0" name=""/>
        <dsp:cNvSpPr/>
      </dsp:nvSpPr>
      <dsp:spPr>
        <a:xfrm>
          <a:off x="0" y="2835582"/>
          <a:ext cx="1863138" cy="27004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React favors creation of configurable and composable components instead.</a:t>
          </a:r>
        </a:p>
      </dsp:txBody>
      <dsp:txXfrm>
        <a:off x="90951" y="2926533"/>
        <a:ext cx="1681236" cy="25185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9BF66-B6CF-6348-9EEC-09242488A3EA}">
      <dsp:nvSpPr>
        <dsp:cNvPr id="0" name=""/>
        <dsp:cNvSpPr/>
      </dsp:nvSpPr>
      <dsp:spPr>
        <a:xfrm>
          <a:off x="0" y="414570"/>
          <a:ext cx="5175384" cy="3150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416560" rIns="40166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Focuses on the steps to complete a task</a:t>
          </a:r>
        </a:p>
        <a:p>
          <a:pPr marL="228600" lvl="1" indent="-228600" algn="l" defTabSz="889000">
            <a:lnSpc>
              <a:spcPct val="90000"/>
            </a:lnSpc>
            <a:spcBef>
              <a:spcPct val="0"/>
            </a:spcBef>
            <a:spcAft>
              <a:spcPct val="15000"/>
            </a:spcAft>
            <a:buChar char="•"/>
          </a:pPr>
          <a:r>
            <a:rPr lang="en-US" sz="2000" kern="1200"/>
            <a:t>Example:</a:t>
          </a:r>
        </a:p>
        <a:p>
          <a:pPr marL="457200" lvl="2" indent="-228600" algn="l" defTabSz="889000">
            <a:lnSpc>
              <a:spcPct val="90000"/>
            </a:lnSpc>
            <a:spcBef>
              <a:spcPct val="0"/>
            </a:spcBef>
            <a:spcAft>
              <a:spcPct val="15000"/>
            </a:spcAft>
            <a:buChar char="•"/>
          </a:pPr>
          <a:r>
            <a:rPr lang="en-US" sz="2000" kern="1200"/>
            <a:t>Walk to the stairs</a:t>
          </a:r>
        </a:p>
        <a:p>
          <a:pPr marL="457200" lvl="2" indent="-228600" algn="l" defTabSz="889000">
            <a:lnSpc>
              <a:spcPct val="90000"/>
            </a:lnSpc>
            <a:spcBef>
              <a:spcPct val="0"/>
            </a:spcBef>
            <a:spcAft>
              <a:spcPct val="15000"/>
            </a:spcAft>
            <a:buChar char="•"/>
          </a:pPr>
          <a:r>
            <a:rPr lang="en-US" sz="2000" kern="1200"/>
            <a:t>Walk down stairs</a:t>
          </a:r>
        </a:p>
        <a:p>
          <a:pPr marL="457200" lvl="2" indent="-228600" algn="l" defTabSz="889000">
            <a:lnSpc>
              <a:spcPct val="90000"/>
            </a:lnSpc>
            <a:spcBef>
              <a:spcPct val="0"/>
            </a:spcBef>
            <a:spcAft>
              <a:spcPct val="15000"/>
            </a:spcAft>
            <a:buChar char="•"/>
          </a:pPr>
          <a:r>
            <a:rPr lang="en-US" sz="2000" kern="1200"/>
            <a:t>Go to the kitchen</a:t>
          </a:r>
        </a:p>
        <a:p>
          <a:pPr marL="457200" lvl="2" indent="-228600" algn="l" defTabSz="889000">
            <a:lnSpc>
              <a:spcPct val="90000"/>
            </a:lnSpc>
            <a:spcBef>
              <a:spcPct val="0"/>
            </a:spcBef>
            <a:spcAft>
              <a:spcPct val="15000"/>
            </a:spcAft>
            <a:buChar char="•"/>
          </a:pPr>
          <a:r>
            <a:rPr lang="en-US" sz="2000" kern="1200"/>
            <a:t>Open refrigerator</a:t>
          </a:r>
        </a:p>
        <a:p>
          <a:pPr marL="457200" lvl="2" indent="-228600" algn="l" defTabSz="889000">
            <a:lnSpc>
              <a:spcPct val="90000"/>
            </a:lnSpc>
            <a:spcBef>
              <a:spcPct val="0"/>
            </a:spcBef>
            <a:spcAft>
              <a:spcPct val="15000"/>
            </a:spcAft>
            <a:buChar char="•"/>
          </a:pPr>
          <a:r>
            <a:rPr lang="en-US" sz="2000" kern="1200"/>
            <a:t>Take out salami, cheese, mustard</a:t>
          </a:r>
        </a:p>
        <a:p>
          <a:pPr marL="457200" lvl="2" indent="-228600" algn="l" defTabSz="889000">
            <a:lnSpc>
              <a:spcPct val="90000"/>
            </a:lnSpc>
            <a:spcBef>
              <a:spcPct val="0"/>
            </a:spcBef>
            <a:spcAft>
              <a:spcPct val="15000"/>
            </a:spcAft>
            <a:buChar char="•"/>
          </a:pPr>
          <a:r>
            <a:rPr lang="en-US" sz="2000" kern="1200"/>
            <a:t>Put salami, cheese, mustard on bread</a:t>
          </a:r>
        </a:p>
      </dsp:txBody>
      <dsp:txXfrm>
        <a:off x="0" y="414570"/>
        <a:ext cx="5175384" cy="3150000"/>
      </dsp:txXfrm>
    </dsp:sp>
    <dsp:sp modelId="{D4061E0C-0419-564D-BAA0-054A386CBDF4}">
      <dsp:nvSpPr>
        <dsp:cNvPr id="0" name=""/>
        <dsp:cNvSpPr/>
      </dsp:nvSpPr>
      <dsp:spPr>
        <a:xfrm>
          <a:off x="258769" y="119370"/>
          <a:ext cx="3622768" cy="590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889000">
            <a:lnSpc>
              <a:spcPct val="90000"/>
            </a:lnSpc>
            <a:spcBef>
              <a:spcPct val="0"/>
            </a:spcBef>
            <a:spcAft>
              <a:spcPct val="35000"/>
            </a:spcAft>
            <a:buNone/>
          </a:pPr>
          <a:r>
            <a:rPr lang="en-US" sz="2000" kern="1200"/>
            <a:t>Imperative</a:t>
          </a:r>
        </a:p>
      </dsp:txBody>
      <dsp:txXfrm>
        <a:off x="287590" y="148191"/>
        <a:ext cx="3565126" cy="532757"/>
      </dsp:txXfrm>
    </dsp:sp>
    <dsp:sp modelId="{F3E58D29-7F0A-1142-AB2A-983A30B4ECE4}">
      <dsp:nvSpPr>
        <dsp:cNvPr id="0" name=""/>
        <dsp:cNvSpPr/>
      </dsp:nvSpPr>
      <dsp:spPr>
        <a:xfrm>
          <a:off x="0" y="3967770"/>
          <a:ext cx="5175384" cy="1449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416560" rIns="40166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Focuses on what to do without saying how</a:t>
          </a:r>
        </a:p>
        <a:p>
          <a:pPr marL="457200" lvl="2" indent="-228600" algn="l" defTabSz="889000">
            <a:lnSpc>
              <a:spcPct val="90000"/>
            </a:lnSpc>
            <a:spcBef>
              <a:spcPct val="0"/>
            </a:spcBef>
            <a:spcAft>
              <a:spcPct val="15000"/>
            </a:spcAft>
            <a:buChar char="•"/>
          </a:pPr>
          <a:r>
            <a:rPr lang="en-US" sz="2000" kern="1200"/>
            <a:t>Bring me a sandwich.</a:t>
          </a:r>
        </a:p>
      </dsp:txBody>
      <dsp:txXfrm>
        <a:off x="0" y="3967770"/>
        <a:ext cx="5175384" cy="1449000"/>
      </dsp:txXfrm>
    </dsp:sp>
    <dsp:sp modelId="{F6AC333E-F561-474F-8CA7-2439101263B6}">
      <dsp:nvSpPr>
        <dsp:cNvPr id="0" name=""/>
        <dsp:cNvSpPr/>
      </dsp:nvSpPr>
      <dsp:spPr>
        <a:xfrm>
          <a:off x="258769" y="3672570"/>
          <a:ext cx="3622768" cy="59039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889000">
            <a:lnSpc>
              <a:spcPct val="90000"/>
            </a:lnSpc>
            <a:spcBef>
              <a:spcPct val="0"/>
            </a:spcBef>
            <a:spcAft>
              <a:spcPct val="35000"/>
            </a:spcAft>
            <a:buNone/>
          </a:pPr>
          <a:r>
            <a:rPr lang="en-US" sz="2000" kern="1200"/>
            <a:t>Declarative</a:t>
          </a:r>
        </a:p>
      </dsp:txBody>
      <dsp:txXfrm>
        <a:off x="287590" y="3701391"/>
        <a:ext cx="3565126" cy="5327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6181E-498D-2943-88F8-FB84F5C5D2F8}">
      <dsp:nvSpPr>
        <dsp:cNvPr id="0" name=""/>
        <dsp:cNvSpPr/>
      </dsp:nvSpPr>
      <dsp:spPr>
        <a:xfrm>
          <a:off x="0" y="670170"/>
          <a:ext cx="5175384" cy="14552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874776" rIns="401667" bIns="113792" numCol="1" spcCol="1270" anchor="t" anchorCtr="0">
          <a:noAutofit/>
        </a:bodyPr>
        <a:lstStyle/>
        <a:p>
          <a:pPr marL="171450" lvl="1" indent="-171450" algn="l" defTabSz="711200">
            <a:lnSpc>
              <a:spcPct val="90000"/>
            </a:lnSpc>
            <a:spcBef>
              <a:spcPct val="0"/>
            </a:spcBef>
            <a:spcAft>
              <a:spcPct val="15000"/>
            </a:spcAft>
            <a:buNone/>
          </a:pPr>
          <a:r>
            <a:rPr lang="en-US" sz="1600" kern="1200" dirty="0" err="1">
              <a:latin typeface="Courier New" panose="02070309020205020404" pitchFamily="49" charset="0"/>
              <a:cs typeface="Courier New" panose="02070309020205020404" pitchFamily="49" charset="0"/>
            </a:rPr>
            <a:t>getElementById</a:t>
          </a:r>
          <a:r>
            <a:rPr lang="en-US" sz="1600" kern="1200" dirty="0">
              <a:latin typeface="Courier New" panose="02070309020205020404" pitchFamily="49" charset="0"/>
              <a:cs typeface="Courier New" panose="02070309020205020404" pitchFamily="49" charset="0"/>
            </a:rPr>
            <a:t>(‘header’)</a:t>
          </a:r>
        </a:p>
        <a:p>
          <a:pPr marL="171450" lvl="1" indent="-171450" algn="l" defTabSz="711200">
            <a:lnSpc>
              <a:spcPct val="90000"/>
            </a:lnSpc>
            <a:spcBef>
              <a:spcPct val="0"/>
            </a:spcBef>
            <a:spcAft>
              <a:spcPct val="15000"/>
            </a:spcAft>
            <a:buNone/>
          </a:pPr>
          <a:r>
            <a:rPr lang="en-US" sz="1600" kern="1200" dirty="0">
              <a:latin typeface="Courier New" panose="02070309020205020404" pitchFamily="49" charset="0"/>
              <a:cs typeface="Courier New" panose="02070309020205020404" pitchFamily="49" charset="0"/>
            </a:rPr>
            <a:t>  .</a:t>
          </a:r>
          <a:r>
            <a:rPr lang="en-US" sz="1600" kern="1200" dirty="0" err="1">
              <a:latin typeface="Courier New" panose="02070309020205020404" pitchFamily="49" charset="0"/>
              <a:cs typeface="Courier New" panose="02070309020205020404" pitchFamily="49" charset="0"/>
            </a:rPr>
            <a:t>innerHTML</a:t>
          </a:r>
          <a:r>
            <a:rPr lang="en-US" sz="1600" kern="1200" dirty="0">
              <a:latin typeface="Courier New" panose="02070309020205020404" pitchFamily="49" charset="0"/>
              <a:cs typeface="Courier New" panose="02070309020205020404" pitchFamily="49" charset="0"/>
            </a:rPr>
            <a:t> = “Welcome to my App”;</a:t>
          </a:r>
        </a:p>
      </dsp:txBody>
      <dsp:txXfrm>
        <a:off x="0" y="670170"/>
        <a:ext cx="5175384" cy="1455299"/>
      </dsp:txXfrm>
    </dsp:sp>
    <dsp:sp modelId="{F22CF69E-D862-1647-BBDE-C4B7DBC52A09}">
      <dsp:nvSpPr>
        <dsp:cNvPr id="0" name=""/>
        <dsp:cNvSpPr/>
      </dsp:nvSpPr>
      <dsp:spPr>
        <a:xfrm>
          <a:off x="258769" y="50250"/>
          <a:ext cx="3622768" cy="1239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1866900">
            <a:lnSpc>
              <a:spcPct val="90000"/>
            </a:lnSpc>
            <a:spcBef>
              <a:spcPct val="0"/>
            </a:spcBef>
            <a:spcAft>
              <a:spcPct val="35000"/>
            </a:spcAft>
            <a:buNone/>
          </a:pPr>
          <a:r>
            <a:rPr lang="en-US" sz="4200" kern="1200"/>
            <a:t>Imperative</a:t>
          </a:r>
        </a:p>
      </dsp:txBody>
      <dsp:txXfrm>
        <a:off x="319293" y="110774"/>
        <a:ext cx="3501720" cy="1118792"/>
      </dsp:txXfrm>
    </dsp:sp>
    <dsp:sp modelId="{912A7417-D327-D34D-81BE-D598BD041676}">
      <dsp:nvSpPr>
        <dsp:cNvPr id="0" name=""/>
        <dsp:cNvSpPr/>
      </dsp:nvSpPr>
      <dsp:spPr>
        <a:xfrm>
          <a:off x="0" y="2972190"/>
          <a:ext cx="5175384" cy="25136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1667" tIns="874776" rIns="401667" bIns="142240" numCol="1" spcCol="1270" anchor="t" anchorCtr="0">
          <a:noAutofit/>
        </a:bodyPr>
        <a:lstStyle/>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render (</a:t>
          </a:r>
        </a:p>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  return &lt;header&gt;</a:t>
          </a:r>
        </a:p>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          Welcome to my App</a:t>
          </a:r>
        </a:p>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         &lt;/header&gt;;</a:t>
          </a:r>
        </a:p>
        <a:p>
          <a:pPr marL="228600" lvl="1" indent="-228600" algn="l" defTabSz="889000">
            <a:lnSpc>
              <a:spcPct val="90000"/>
            </a:lnSpc>
            <a:spcBef>
              <a:spcPct val="0"/>
            </a:spcBef>
            <a:spcAft>
              <a:spcPct val="15000"/>
            </a:spcAft>
            <a:buNone/>
          </a:pPr>
          <a:r>
            <a:rPr lang="en-US" sz="2000" kern="1200" dirty="0">
              <a:latin typeface="Courier New" panose="02070309020205020404" pitchFamily="49" charset="0"/>
              <a:cs typeface="Courier New" panose="02070309020205020404" pitchFamily="49" charset="0"/>
            </a:rPr>
            <a:t>);</a:t>
          </a:r>
        </a:p>
      </dsp:txBody>
      <dsp:txXfrm>
        <a:off x="0" y="2972190"/>
        <a:ext cx="5175384" cy="2513699"/>
      </dsp:txXfrm>
    </dsp:sp>
    <dsp:sp modelId="{1868315F-DDB5-4844-AC04-E2972520319C}">
      <dsp:nvSpPr>
        <dsp:cNvPr id="0" name=""/>
        <dsp:cNvSpPr/>
      </dsp:nvSpPr>
      <dsp:spPr>
        <a:xfrm>
          <a:off x="258769" y="2352270"/>
          <a:ext cx="3622768" cy="1239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932" tIns="0" rIns="136932" bIns="0" numCol="1" spcCol="1270" anchor="ctr" anchorCtr="0">
          <a:noAutofit/>
        </a:bodyPr>
        <a:lstStyle/>
        <a:p>
          <a:pPr marL="0" lvl="0" indent="0" algn="l" defTabSz="1866900">
            <a:lnSpc>
              <a:spcPct val="90000"/>
            </a:lnSpc>
            <a:spcBef>
              <a:spcPct val="0"/>
            </a:spcBef>
            <a:spcAft>
              <a:spcPct val="35000"/>
            </a:spcAft>
            <a:buNone/>
          </a:pPr>
          <a:r>
            <a:rPr lang="en-US" sz="4200" kern="1200"/>
            <a:t>Declarative</a:t>
          </a:r>
        </a:p>
      </dsp:txBody>
      <dsp:txXfrm>
        <a:off x="319293" y="2412794"/>
        <a:ext cx="3501720" cy="11187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17035-FF6B-0640-A3F5-E88BFAE24E37}" type="datetimeFigureOut">
              <a:rPr lang="en-US" smtClean="0"/>
              <a:t>10/21/25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1772F-E995-D343-8DA3-89A465942369}" type="slidenum">
              <a:rPr lang="en-US" smtClean="0"/>
              <a:t>‹#›</a:t>
            </a:fld>
            <a:endParaRPr lang="en-US"/>
          </a:p>
        </p:txBody>
      </p:sp>
    </p:spTree>
    <p:extLst>
      <p:ext uri="{BB962C8B-B14F-4D97-AF65-F5344CB8AC3E}">
        <p14:creationId xmlns:p14="http://schemas.microsoft.com/office/powerpoint/2010/main" val="2494407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3" Type="http://schemas.openxmlformats.org/officeDocument/2006/relationships/hyperlink" Target="https://css-tricks.com/render-caching-for-react/" TargetMode="External"/><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Welcome to </a:t>
            </a:r>
            <a:r>
              <a:rPr lang="en-US" sz="1200" kern="1200" dirty="0">
                <a:solidFill>
                  <a:schemeClr val="tx1"/>
                </a:solidFill>
                <a:effectLst/>
                <a:latin typeface="+mn-lt"/>
                <a:ea typeface="+mn-ea"/>
                <a:cs typeface="+mn-cs"/>
              </a:rPr>
              <a:t>Professional </a:t>
            </a:r>
            <a:r>
              <a:rPr lang="en-US" sz="1200" kern="1200" dirty="0" err="1">
                <a:solidFill>
                  <a:schemeClr val="tx1"/>
                </a:solidFill>
                <a:effectLst/>
                <a:latin typeface="+mn-lt"/>
                <a:ea typeface="+mn-ea"/>
                <a:cs typeface="+mn-cs"/>
              </a:rPr>
              <a:t>React.js</a:t>
            </a:r>
            <a:r>
              <a:rPr lang="en-US" sz="1200" kern="1200" dirty="0">
                <a:solidFill>
                  <a:schemeClr val="tx1"/>
                </a:solidFill>
                <a:effectLst/>
                <a:latin typeface="+mn-lt"/>
                <a:ea typeface="+mn-ea"/>
                <a:cs typeface="+mn-cs"/>
              </a:rPr>
              <a:t> Web App Development</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a:t>
            </a:fld>
            <a:endParaRPr lang="en-US"/>
          </a:p>
        </p:txBody>
      </p:sp>
    </p:spTree>
    <p:extLst>
      <p:ext uri="{BB962C8B-B14F-4D97-AF65-F5344CB8AC3E}">
        <p14:creationId xmlns:p14="http://schemas.microsoft.com/office/powerpoint/2010/main" val="311357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 is more than just a library</a:t>
            </a:r>
            <a:r>
              <a:rPr lang="en-US" baseline="0" dirty="0"/>
              <a:t> for building user interfaces. It's really a new way to think about building web applications. Once you understand the principles of it, it's surprisingly simple. </a:t>
            </a:r>
            <a:r>
              <a:rPr lang="en-US" baseline="0" dirty="0" err="1"/>
              <a:t>React’s</a:t>
            </a:r>
            <a:r>
              <a:rPr lang="en-US" baseline="0" dirty="0"/>
              <a:t> component-based one-way data flow makes it easy to reason about and easy to gradually refactor. This is one of the main things I want to demonstrate in this course -- it's very normal in React to start out with components that are poorly optimized and poorly designed and then to gradually make them better.</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a:t>
            </a:fld>
            <a:endParaRPr lang="en-US" dirty="0"/>
          </a:p>
        </p:txBody>
      </p:sp>
    </p:spTree>
    <p:extLst>
      <p:ext uri="{BB962C8B-B14F-4D97-AF65-F5344CB8AC3E}">
        <p14:creationId xmlns:p14="http://schemas.microsoft.com/office/powerpoint/2010/main" val="14698914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103</a:t>
            </a:fld>
            <a:endParaRPr lang="en-US"/>
          </a:p>
        </p:txBody>
      </p:sp>
    </p:spTree>
    <p:extLst>
      <p:ext uri="{BB962C8B-B14F-4D97-AF65-F5344CB8AC3E}">
        <p14:creationId xmlns:p14="http://schemas.microsoft.com/office/powerpoint/2010/main" val="7895341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104</a:t>
            </a:fld>
            <a:endParaRPr lang="en-US" dirty="0"/>
          </a:p>
        </p:txBody>
      </p:sp>
    </p:spTree>
    <p:extLst>
      <p:ext uri="{BB962C8B-B14F-4D97-AF65-F5344CB8AC3E}">
        <p14:creationId xmlns:p14="http://schemas.microsoft.com/office/powerpoint/2010/main" val="39591686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105</a:t>
            </a:fld>
            <a:endParaRPr lang="en-US" dirty="0"/>
          </a:p>
        </p:txBody>
      </p:sp>
    </p:spTree>
    <p:extLst>
      <p:ext uri="{BB962C8B-B14F-4D97-AF65-F5344CB8AC3E}">
        <p14:creationId xmlns:p14="http://schemas.microsoft.com/office/powerpoint/2010/main" val="5164977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106</a:t>
            </a:fld>
            <a:endParaRPr lang="en-US"/>
          </a:p>
        </p:txBody>
      </p:sp>
    </p:spTree>
    <p:extLst>
      <p:ext uri="{BB962C8B-B14F-4D97-AF65-F5344CB8AC3E}">
        <p14:creationId xmlns:p14="http://schemas.microsoft.com/office/powerpoint/2010/main" val="27337467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a:t>
            </a:r>
            <a:r>
              <a:rPr lang="en-US" baseline="0" dirty="0"/>
              <a:t> takes a different approach to updating the UI than other libraries and frameworks. Traditionally, the way we implement a dynamic UI is to use two-way binding. In two-way binding, changes to the state of the user interface components (html) trigger changes in the model and vice-versa. </a:t>
            </a:r>
          </a:p>
          <a:p>
            <a:endParaRPr lang="en-US" baseline="0" dirty="0"/>
          </a:p>
          <a:p>
            <a:r>
              <a:rPr lang="en-US" baseline="0" dirty="0"/>
              <a:t>In o</a:t>
            </a:r>
            <a:r>
              <a:rPr lang="en-US" dirty="0"/>
              <a:t>ne-way</a:t>
            </a:r>
            <a:r>
              <a:rPr lang="en-US" baseline="0" dirty="0"/>
              <a:t> data flow (aka one-way data binding), as implemented by React, the only way to update the user interface is by using the render() function. In other words, typing into an input field in a React application doesn't actually do anything to the input field. It triggers a function in a component which causes the browser to be updated and the text to appear in the input field.</a:t>
            </a:r>
          </a:p>
          <a:p>
            <a:endParaRPr lang="en-US" baseline="0" dirty="0"/>
          </a:p>
          <a:p>
            <a:r>
              <a:rPr lang="en-US" baseline="0" dirty="0"/>
              <a:t>The benefit of one-way data flow is that it makes it much easier to understand what's going on in your applications. You can think of every change to the user interface as being a complete refresh of the browser window, even though this isn't necessary because of React's Virtual DOM.</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107</a:t>
            </a:fld>
            <a:endParaRPr lang="en-US" dirty="0"/>
          </a:p>
        </p:txBody>
      </p:sp>
    </p:spTree>
    <p:extLst>
      <p:ext uri="{BB962C8B-B14F-4D97-AF65-F5344CB8AC3E}">
        <p14:creationId xmlns:p14="http://schemas.microsoft.com/office/powerpoint/2010/main" val="37413936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a:t>
            </a:r>
            <a:r>
              <a:rPr lang="en-US" baseline="0" dirty="0"/>
              <a:t> can think of props as options passed to components. Components should never modify props.</a:t>
            </a:r>
          </a:p>
          <a:p>
            <a:endParaRPr lang="en-US" baseline="0" dirty="0"/>
          </a:p>
          <a:p>
            <a:r>
              <a:rPr lang="en-US" baseline="0" dirty="0"/>
              <a:t>Instead, state should be modified and passed to child components, where it becomes props.</a:t>
            </a:r>
          </a:p>
          <a:p>
            <a:endParaRPr lang="en-US" baseline="0" dirty="0"/>
          </a:p>
          <a:p>
            <a:r>
              <a:rPr lang="en-US" baseline="0" dirty="0"/>
              <a:t>State should never be accessed by child components.</a:t>
            </a:r>
          </a:p>
          <a:p>
            <a:endParaRPr lang="en-US" baseline="0" dirty="0"/>
          </a:p>
          <a:p>
            <a:r>
              <a:rPr lang="en-US" baseline="0" dirty="0"/>
              <a:t>Most components should simply take data from props and render it.</a:t>
            </a:r>
          </a:p>
          <a:p>
            <a:endParaRPr lang="en-US" baseline="0" dirty="0"/>
          </a:p>
          <a:p>
            <a:r>
              <a:rPr lang="en-US" baseline="0" dirty="0"/>
              <a:t>In a well-designed app, you should have more stateless components than stateful ones.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108</a:t>
            </a:fld>
            <a:endParaRPr lang="en-US" dirty="0"/>
          </a:p>
        </p:txBody>
      </p:sp>
    </p:spTree>
    <p:extLst>
      <p:ext uri="{BB962C8B-B14F-4D97-AF65-F5344CB8AC3E}">
        <p14:creationId xmlns:p14="http://schemas.microsoft.com/office/powerpoint/2010/main" val="2390225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109</a:t>
            </a:fld>
            <a:endParaRPr lang="en-US"/>
          </a:p>
        </p:txBody>
      </p:sp>
    </p:spTree>
    <p:extLst>
      <p:ext uri="{BB962C8B-B14F-4D97-AF65-F5344CB8AC3E}">
        <p14:creationId xmlns:p14="http://schemas.microsoft.com/office/powerpoint/2010/main" val="18865619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110</a:t>
            </a:fld>
            <a:endParaRPr lang="en-US"/>
          </a:p>
        </p:txBody>
      </p:sp>
    </p:spTree>
    <p:extLst>
      <p:ext uri="{BB962C8B-B14F-4D97-AF65-F5344CB8AC3E}">
        <p14:creationId xmlns:p14="http://schemas.microsoft.com/office/powerpoint/2010/main" val="3819984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78810-835F-7731-0C07-C60685C48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3D21C-EB3A-4E70-5772-C1A0FC5B28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CED1A-3341-6785-57EC-0C65FBDF4C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42B7A3-55A8-0737-A2DC-C2DBD3615781}"/>
              </a:ext>
            </a:extLst>
          </p:cNvPr>
          <p:cNvSpPr>
            <a:spLocks noGrp="1"/>
          </p:cNvSpPr>
          <p:nvPr>
            <p:ph type="sldNum" sz="quarter" idx="10"/>
          </p:nvPr>
        </p:nvSpPr>
        <p:spPr/>
        <p:txBody>
          <a:bodyPr/>
          <a:lstStyle/>
          <a:p>
            <a:fld id="{71770EAF-1B7F-084E-BE5F-E1B515CBCD96}" type="slidenum">
              <a:rPr lang="en-US" smtClean="0"/>
              <a:t>111</a:t>
            </a:fld>
            <a:endParaRPr lang="en-US" dirty="0"/>
          </a:p>
        </p:txBody>
      </p:sp>
    </p:spTree>
    <p:extLst>
      <p:ext uri="{BB962C8B-B14F-4D97-AF65-F5344CB8AC3E}">
        <p14:creationId xmlns:p14="http://schemas.microsoft.com/office/powerpoint/2010/main" val="32423092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803D5-4320-219B-F6D5-4B7673A8B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F2B0F2-9C7B-3758-4FF1-723E31F5F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AEAAB-2D87-1A25-BE64-7BBE55DB40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89B9A-2EC0-87EA-AE37-46654300DA67}"/>
              </a:ext>
            </a:extLst>
          </p:cNvPr>
          <p:cNvSpPr>
            <a:spLocks noGrp="1"/>
          </p:cNvSpPr>
          <p:nvPr>
            <p:ph type="sldNum" sz="quarter" idx="10"/>
          </p:nvPr>
        </p:nvSpPr>
        <p:spPr/>
        <p:txBody>
          <a:bodyPr/>
          <a:lstStyle/>
          <a:p>
            <a:fld id="{71770EAF-1B7F-084E-BE5F-E1B515CBCD96}" type="slidenum">
              <a:rPr lang="en-US" smtClean="0"/>
              <a:t>112</a:t>
            </a:fld>
            <a:endParaRPr lang="en-US" dirty="0"/>
          </a:p>
        </p:txBody>
      </p:sp>
    </p:spTree>
    <p:extLst>
      <p:ext uri="{BB962C8B-B14F-4D97-AF65-F5344CB8AC3E}">
        <p14:creationId xmlns:p14="http://schemas.microsoft.com/office/powerpoint/2010/main" val="1278461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 itself is concerned only with the View</a:t>
            </a:r>
            <a:r>
              <a:rPr lang="en-US" baseline="0" dirty="0"/>
              <a:t> -- the V in MVC. It doesn't have a data layer, so you'll need to bring in something else to handle operations such as Ajax. </a:t>
            </a:r>
          </a:p>
          <a:p>
            <a:endParaRPr lang="en-US" baseline="0" dirty="0"/>
          </a:p>
          <a:p>
            <a:r>
              <a:rPr lang="en-US" baseline="0" dirty="0"/>
              <a:t>At first, you may be surprised at how React seems to violate every rule of front-end development that we've created over the years -- React freely mixes display logic together with style and business logic for example. You'll see, however, that this mixing isn't what it appears to be, and it makes great sense and makes development of applications easy, and even fun.</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11</a:t>
            </a:fld>
            <a:endParaRPr lang="en-US" dirty="0"/>
          </a:p>
        </p:txBody>
      </p:sp>
    </p:spTree>
    <p:extLst>
      <p:ext uri="{BB962C8B-B14F-4D97-AF65-F5344CB8AC3E}">
        <p14:creationId xmlns:p14="http://schemas.microsoft.com/office/powerpoint/2010/main" val="30055958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114</a:t>
            </a:fld>
            <a:endParaRPr lang="en-US" dirty="0"/>
          </a:p>
        </p:txBody>
      </p:sp>
    </p:spTree>
    <p:extLst>
      <p:ext uri="{BB962C8B-B14F-4D97-AF65-F5344CB8AC3E}">
        <p14:creationId xmlns:p14="http://schemas.microsoft.com/office/powerpoint/2010/main" val="26951471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115</a:t>
            </a:fld>
            <a:endParaRPr lang="en-US"/>
          </a:p>
        </p:txBody>
      </p:sp>
    </p:spTree>
    <p:extLst>
      <p:ext uri="{BB962C8B-B14F-4D97-AF65-F5344CB8AC3E}">
        <p14:creationId xmlns:p14="http://schemas.microsoft.com/office/powerpoint/2010/main" val="20089777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116</a:t>
            </a:fld>
            <a:endParaRPr lang="en-US"/>
          </a:p>
        </p:txBody>
      </p:sp>
    </p:spTree>
    <p:extLst>
      <p:ext uri="{BB962C8B-B14F-4D97-AF65-F5344CB8AC3E}">
        <p14:creationId xmlns:p14="http://schemas.microsoft.com/office/powerpoint/2010/main" val="9649262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117</a:t>
            </a:fld>
            <a:endParaRPr lang="en-US"/>
          </a:p>
        </p:txBody>
      </p:sp>
    </p:spTree>
    <p:extLst>
      <p:ext uri="{BB962C8B-B14F-4D97-AF65-F5344CB8AC3E}">
        <p14:creationId xmlns:p14="http://schemas.microsoft.com/office/powerpoint/2010/main" val="532638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118</a:t>
            </a:fld>
            <a:endParaRPr lang="en-US"/>
          </a:p>
        </p:txBody>
      </p:sp>
    </p:spTree>
    <p:extLst>
      <p:ext uri="{BB962C8B-B14F-4D97-AF65-F5344CB8AC3E}">
        <p14:creationId xmlns:p14="http://schemas.microsoft.com/office/powerpoint/2010/main" val="12407624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119</a:t>
            </a:fld>
            <a:endParaRPr lang="en-US" dirty="0"/>
          </a:p>
        </p:txBody>
      </p:sp>
    </p:spTree>
    <p:extLst>
      <p:ext uri="{BB962C8B-B14F-4D97-AF65-F5344CB8AC3E}">
        <p14:creationId xmlns:p14="http://schemas.microsoft.com/office/powerpoint/2010/main" val="20399843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constructor function runs when a class is instantiated. Therefore, this is the place where we can</a:t>
            </a:r>
            <a:r>
              <a:rPr lang="en-US" baseline="0" dirty="0"/>
              <a:t> initialize the state for a component. Generally, you'll only set the initial state in one component, typically the highest level (or container) component. When this state object changes, it will cause ReactDOM to re-render the component (and it's children) in the virtual DOM and then calculate the updates that are required in the browser DOM and make them.</a:t>
            </a:r>
          </a:p>
        </p:txBody>
      </p:sp>
      <p:sp>
        <p:nvSpPr>
          <p:cNvPr id="4" name="Slide Number Placeholder 3"/>
          <p:cNvSpPr>
            <a:spLocks noGrp="1"/>
          </p:cNvSpPr>
          <p:nvPr>
            <p:ph type="sldNum" sz="quarter" idx="10"/>
          </p:nvPr>
        </p:nvSpPr>
        <p:spPr/>
        <p:txBody>
          <a:bodyPr/>
          <a:lstStyle/>
          <a:p>
            <a:fld id="{71770EAF-1B7F-084E-BE5F-E1B515CBCD96}" type="slidenum">
              <a:rPr lang="en-US" smtClean="0"/>
              <a:t>120</a:t>
            </a:fld>
            <a:endParaRPr lang="en-US" dirty="0"/>
          </a:p>
        </p:txBody>
      </p:sp>
    </p:spTree>
    <p:extLst>
      <p:ext uri="{BB962C8B-B14F-4D97-AF65-F5344CB8AC3E}">
        <p14:creationId xmlns:p14="http://schemas.microsoft.com/office/powerpoint/2010/main" val="25582943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121</a:t>
            </a:fld>
            <a:endParaRPr lang="en-US"/>
          </a:p>
        </p:txBody>
      </p:sp>
    </p:spTree>
    <p:extLst>
      <p:ext uri="{BB962C8B-B14F-4D97-AF65-F5344CB8AC3E}">
        <p14:creationId xmlns:p14="http://schemas.microsoft.com/office/powerpoint/2010/main" val="42807410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122</a:t>
            </a:fld>
            <a:endParaRPr lang="en-US"/>
          </a:p>
        </p:txBody>
      </p:sp>
    </p:spTree>
    <p:extLst>
      <p:ext uri="{BB962C8B-B14F-4D97-AF65-F5344CB8AC3E}">
        <p14:creationId xmlns:p14="http://schemas.microsoft.com/office/powerpoint/2010/main" val="204481095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123</a:t>
            </a:fld>
            <a:endParaRPr lang="en-US"/>
          </a:p>
        </p:txBody>
      </p:sp>
    </p:spTree>
    <p:extLst>
      <p:ext uri="{BB962C8B-B14F-4D97-AF65-F5344CB8AC3E}">
        <p14:creationId xmlns:p14="http://schemas.microsoft.com/office/powerpoint/2010/main" val="833872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12</a:t>
            </a:fld>
            <a:endParaRPr lang="en-US" dirty="0"/>
          </a:p>
        </p:txBody>
      </p:sp>
    </p:spTree>
    <p:extLst>
      <p:ext uri="{BB962C8B-B14F-4D97-AF65-F5344CB8AC3E}">
        <p14:creationId xmlns:p14="http://schemas.microsoft.com/office/powerpoint/2010/main" val="10178754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124</a:t>
            </a:fld>
            <a:endParaRPr lang="en-US"/>
          </a:p>
        </p:txBody>
      </p:sp>
    </p:spTree>
    <p:extLst>
      <p:ext uri="{BB962C8B-B14F-4D97-AF65-F5344CB8AC3E}">
        <p14:creationId xmlns:p14="http://schemas.microsoft.com/office/powerpoint/2010/main" val="4631733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125</a:t>
            </a:fld>
            <a:endParaRPr lang="en-US"/>
          </a:p>
        </p:txBody>
      </p:sp>
    </p:spTree>
    <p:extLst>
      <p:ext uri="{BB962C8B-B14F-4D97-AF65-F5344CB8AC3E}">
        <p14:creationId xmlns:p14="http://schemas.microsoft.com/office/powerpoint/2010/main" val="25031194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126</a:t>
            </a:fld>
            <a:endParaRPr lang="en-US"/>
          </a:p>
        </p:txBody>
      </p:sp>
    </p:spTree>
    <p:extLst>
      <p:ext uri="{BB962C8B-B14F-4D97-AF65-F5344CB8AC3E}">
        <p14:creationId xmlns:p14="http://schemas.microsoft.com/office/powerpoint/2010/main" val="6586425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127</a:t>
            </a:fld>
            <a:endParaRPr lang="en-US"/>
          </a:p>
        </p:txBody>
      </p:sp>
    </p:spTree>
    <p:extLst>
      <p:ext uri="{BB962C8B-B14F-4D97-AF65-F5344CB8AC3E}">
        <p14:creationId xmlns:p14="http://schemas.microsoft.com/office/powerpoint/2010/main" val="340650215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128</a:t>
            </a:fld>
            <a:endParaRPr lang="en-US"/>
          </a:p>
        </p:txBody>
      </p:sp>
    </p:spTree>
    <p:extLst>
      <p:ext uri="{BB962C8B-B14F-4D97-AF65-F5344CB8AC3E}">
        <p14:creationId xmlns:p14="http://schemas.microsoft.com/office/powerpoint/2010/main" val="70126215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129</a:t>
            </a:fld>
            <a:endParaRPr lang="en-US"/>
          </a:p>
        </p:txBody>
      </p:sp>
    </p:spTree>
    <p:extLst>
      <p:ext uri="{BB962C8B-B14F-4D97-AF65-F5344CB8AC3E}">
        <p14:creationId xmlns:p14="http://schemas.microsoft.com/office/powerpoint/2010/main" val="28056455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130</a:t>
            </a:fld>
            <a:endParaRPr lang="en-US" dirty="0"/>
          </a:p>
        </p:txBody>
      </p:sp>
    </p:spTree>
    <p:extLst>
      <p:ext uri="{BB962C8B-B14F-4D97-AF65-F5344CB8AC3E}">
        <p14:creationId xmlns:p14="http://schemas.microsoft.com/office/powerpoint/2010/main" val="27811951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131</a:t>
            </a:fld>
            <a:endParaRPr lang="en-US" dirty="0"/>
          </a:p>
        </p:txBody>
      </p:sp>
    </p:spTree>
    <p:extLst>
      <p:ext uri="{BB962C8B-B14F-4D97-AF65-F5344CB8AC3E}">
        <p14:creationId xmlns:p14="http://schemas.microsoft.com/office/powerpoint/2010/main" val="24092910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132</a:t>
            </a:fld>
            <a:endParaRPr lang="en-US"/>
          </a:p>
        </p:txBody>
      </p:sp>
    </p:spTree>
    <p:extLst>
      <p:ext uri="{BB962C8B-B14F-4D97-AF65-F5344CB8AC3E}">
        <p14:creationId xmlns:p14="http://schemas.microsoft.com/office/powerpoint/2010/main" val="6173840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133</a:t>
            </a:fld>
            <a:endParaRPr lang="en-US" dirty="0"/>
          </a:p>
        </p:txBody>
      </p:sp>
    </p:spTree>
    <p:extLst>
      <p:ext uri="{BB962C8B-B14F-4D97-AF65-F5344CB8AC3E}">
        <p14:creationId xmlns:p14="http://schemas.microsoft.com/office/powerpoint/2010/main" val="2205046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13</a:t>
            </a:fld>
            <a:endParaRPr lang="en-US" dirty="0"/>
          </a:p>
        </p:txBody>
      </p:sp>
    </p:spTree>
    <p:extLst>
      <p:ext uri="{BB962C8B-B14F-4D97-AF65-F5344CB8AC3E}">
        <p14:creationId xmlns:p14="http://schemas.microsoft.com/office/powerpoint/2010/main" val="15444582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134</a:t>
            </a:fld>
            <a:endParaRPr lang="en-US"/>
          </a:p>
        </p:txBody>
      </p:sp>
    </p:spTree>
    <p:extLst>
      <p:ext uri="{BB962C8B-B14F-4D97-AF65-F5344CB8AC3E}">
        <p14:creationId xmlns:p14="http://schemas.microsoft.com/office/powerpoint/2010/main" val="12324232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135</a:t>
            </a:fld>
            <a:endParaRPr lang="en-US"/>
          </a:p>
        </p:txBody>
      </p:sp>
    </p:spTree>
    <p:extLst>
      <p:ext uri="{BB962C8B-B14F-4D97-AF65-F5344CB8AC3E}">
        <p14:creationId xmlns:p14="http://schemas.microsoft.com/office/powerpoint/2010/main" val="16156064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136</a:t>
            </a:fld>
            <a:endParaRPr lang="en-US"/>
          </a:p>
        </p:txBody>
      </p:sp>
    </p:spTree>
    <p:extLst>
      <p:ext uri="{BB962C8B-B14F-4D97-AF65-F5344CB8AC3E}">
        <p14:creationId xmlns:p14="http://schemas.microsoft.com/office/powerpoint/2010/main" val="12684681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137</a:t>
            </a:fld>
            <a:endParaRPr lang="en-US"/>
          </a:p>
        </p:txBody>
      </p:sp>
    </p:spTree>
    <p:extLst>
      <p:ext uri="{BB962C8B-B14F-4D97-AF65-F5344CB8AC3E}">
        <p14:creationId xmlns:p14="http://schemas.microsoft.com/office/powerpoint/2010/main" val="5795130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138</a:t>
            </a:fld>
            <a:endParaRPr lang="en-US"/>
          </a:p>
        </p:txBody>
      </p:sp>
    </p:spTree>
    <p:extLst>
      <p:ext uri="{BB962C8B-B14F-4D97-AF65-F5344CB8AC3E}">
        <p14:creationId xmlns:p14="http://schemas.microsoft.com/office/powerpoint/2010/main" val="38031727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139</a:t>
            </a:fld>
            <a:endParaRPr lang="en-US"/>
          </a:p>
        </p:txBody>
      </p:sp>
    </p:spTree>
    <p:extLst>
      <p:ext uri="{BB962C8B-B14F-4D97-AF65-F5344CB8AC3E}">
        <p14:creationId xmlns:p14="http://schemas.microsoft.com/office/powerpoint/2010/main" val="314855225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140</a:t>
            </a:fld>
            <a:endParaRPr lang="en-US" dirty="0"/>
          </a:p>
        </p:txBody>
      </p:sp>
    </p:spTree>
    <p:extLst>
      <p:ext uri="{BB962C8B-B14F-4D97-AF65-F5344CB8AC3E}">
        <p14:creationId xmlns:p14="http://schemas.microsoft.com/office/powerpoint/2010/main" val="23267351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141</a:t>
            </a:fld>
            <a:endParaRPr lang="en-US"/>
          </a:p>
        </p:txBody>
      </p:sp>
    </p:spTree>
    <p:extLst>
      <p:ext uri="{BB962C8B-B14F-4D97-AF65-F5344CB8AC3E}">
        <p14:creationId xmlns:p14="http://schemas.microsoft.com/office/powerpoint/2010/main" val="30064559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142</a:t>
            </a:fld>
            <a:endParaRPr lang="en-US" dirty="0"/>
          </a:p>
        </p:txBody>
      </p:sp>
    </p:spTree>
    <p:extLst>
      <p:ext uri="{BB962C8B-B14F-4D97-AF65-F5344CB8AC3E}">
        <p14:creationId xmlns:p14="http://schemas.microsoft.com/office/powerpoint/2010/main" val="114934365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143</a:t>
            </a:fld>
            <a:endParaRPr lang="en-US" dirty="0"/>
          </a:p>
        </p:txBody>
      </p:sp>
    </p:spTree>
    <p:extLst>
      <p:ext uri="{BB962C8B-B14F-4D97-AF65-F5344CB8AC3E}">
        <p14:creationId xmlns:p14="http://schemas.microsoft.com/office/powerpoint/2010/main" val="2494895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14</a:t>
            </a:fld>
            <a:endParaRPr lang="en-US"/>
          </a:p>
        </p:txBody>
      </p:sp>
    </p:spTree>
    <p:extLst>
      <p:ext uri="{BB962C8B-B14F-4D97-AF65-F5344CB8AC3E}">
        <p14:creationId xmlns:p14="http://schemas.microsoft.com/office/powerpoint/2010/main" val="31731294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144</a:t>
            </a:fld>
            <a:endParaRPr lang="en-US" dirty="0"/>
          </a:p>
        </p:txBody>
      </p:sp>
    </p:spTree>
    <p:extLst>
      <p:ext uri="{BB962C8B-B14F-4D97-AF65-F5344CB8AC3E}">
        <p14:creationId xmlns:p14="http://schemas.microsoft.com/office/powerpoint/2010/main" val="29073937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145</a:t>
            </a:fld>
            <a:endParaRPr lang="en-US" dirty="0"/>
          </a:p>
        </p:txBody>
      </p:sp>
    </p:spTree>
    <p:extLst>
      <p:ext uri="{BB962C8B-B14F-4D97-AF65-F5344CB8AC3E}">
        <p14:creationId xmlns:p14="http://schemas.microsoft.com/office/powerpoint/2010/main" val="335950973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146</a:t>
            </a:fld>
            <a:endParaRPr lang="en-US" dirty="0"/>
          </a:p>
        </p:txBody>
      </p:sp>
    </p:spTree>
    <p:extLst>
      <p:ext uri="{BB962C8B-B14F-4D97-AF65-F5344CB8AC3E}">
        <p14:creationId xmlns:p14="http://schemas.microsoft.com/office/powerpoint/2010/main" val="28378290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147</a:t>
            </a:fld>
            <a:endParaRPr lang="en-US"/>
          </a:p>
        </p:txBody>
      </p:sp>
    </p:spTree>
    <p:extLst>
      <p:ext uri="{BB962C8B-B14F-4D97-AF65-F5344CB8AC3E}">
        <p14:creationId xmlns:p14="http://schemas.microsoft.com/office/powerpoint/2010/main" val="2771522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148</a:t>
            </a:fld>
            <a:endParaRPr lang="en-US" dirty="0"/>
          </a:p>
        </p:txBody>
      </p:sp>
    </p:spTree>
    <p:extLst>
      <p:ext uri="{BB962C8B-B14F-4D97-AF65-F5344CB8AC3E}">
        <p14:creationId xmlns:p14="http://schemas.microsoft.com/office/powerpoint/2010/main" val="32657464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149</a:t>
            </a:fld>
            <a:endParaRPr lang="en-US" dirty="0"/>
          </a:p>
        </p:txBody>
      </p:sp>
    </p:spTree>
    <p:extLst>
      <p:ext uri="{BB962C8B-B14F-4D97-AF65-F5344CB8AC3E}">
        <p14:creationId xmlns:p14="http://schemas.microsoft.com/office/powerpoint/2010/main" val="387929768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150</a:t>
            </a:fld>
            <a:endParaRPr lang="en-US" dirty="0"/>
          </a:p>
        </p:txBody>
      </p:sp>
    </p:spTree>
    <p:extLst>
      <p:ext uri="{BB962C8B-B14F-4D97-AF65-F5344CB8AC3E}">
        <p14:creationId xmlns:p14="http://schemas.microsoft.com/office/powerpoint/2010/main" val="256516379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151</a:t>
            </a:fld>
            <a:endParaRPr lang="en-US" dirty="0"/>
          </a:p>
        </p:txBody>
      </p:sp>
    </p:spTree>
    <p:extLst>
      <p:ext uri="{BB962C8B-B14F-4D97-AF65-F5344CB8AC3E}">
        <p14:creationId xmlns:p14="http://schemas.microsoft.com/office/powerpoint/2010/main" val="25480179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152</a:t>
            </a:fld>
            <a:endParaRPr lang="en-US" dirty="0"/>
          </a:p>
        </p:txBody>
      </p:sp>
    </p:spTree>
    <p:extLst>
      <p:ext uri="{BB962C8B-B14F-4D97-AF65-F5344CB8AC3E}">
        <p14:creationId xmlns:p14="http://schemas.microsoft.com/office/powerpoint/2010/main" val="363013002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153</a:t>
            </a:fld>
            <a:endParaRPr lang="en-US"/>
          </a:p>
        </p:txBody>
      </p:sp>
    </p:spTree>
    <p:extLst>
      <p:ext uri="{BB962C8B-B14F-4D97-AF65-F5344CB8AC3E}">
        <p14:creationId xmlns:p14="http://schemas.microsoft.com/office/powerpoint/2010/main" val="320213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15</a:t>
            </a:fld>
            <a:endParaRPr lang="en-US" dirty="0"/>
          </a:p>
        </p:txBody>
      </p:sp>
    </p:spTree>
    <p:extLst>
      <p:ext uri="{BB962C8B-B14F-4D97-AF65-F5344CB8AC3E}">
        <p14:creationId xmlns:p14="http://schemas.microsoft.com/office/powerpoint/2010/main" val="2366290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154</a:t>
            </a:fld>
            <a:endParaRPr lang="en-US"/>
          </a:p>
        </p:txBody>
      </p:sp>
    </p:spTree>
    <p:extLst>
      <p:ext uri="{BB962C8B-B14F-4D97-AF65-F5344CB8AC3E}">
        <p14:creationId xmlns:p14="http://schemas.microsoft.com/office/powerpoint/2010/main" val="370818811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155</a:t>
            </a:fld>
            <a:endParaRPr lang="en-US"/>
          </a:p>
        </p:txBody>
      </p:sp>
    </p:spTree>
    <p:extLst>
      <p:ext uri="{BB962C8B-B14F-4D97-AF65-F5344CB8AC3E}">
        <p14:creationId xmlns:p14="http://schemas.microsoft.com/office/powerpoint/2010/main" val="379087873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156</a:t>
            </a:fld>
            <a:endParaRPr lang="en-US"/>
          </a:p>
        </p:txBody>
      </p:sp>
    </p:spTree>
    <p:extLst>
      <p:ext uri="{BB962C8B-B14F-4D97-AF65-F5344CB8AC3E}">
        <p14:creationId xmlns:p14="http://schemas.microsoft.com/office/powerpoint/2010/main" val="18583357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157</a:t>
            </a:fld>
            <a:endParaRPr lang="en-US" dirty="0"/>
          </a:p>
        </p:txBody>
      </p:sp>
    </p:spTree>
    <p:extLst>
      <p:ext uri="{BB962C8B-B14F-4D97-AF65-F5344CB8AC3E}">
        <p14:creationId xmlns:p14="http://schemas.microsoft.com/office/powerpoint/2010/main" val="9669745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158</a:t>
            </a:fld>
            <a:endParaRPr lang="en-US" dirty="0"/>
          </a:p>
        </p:txBody>
      </p:sp>
    </p:spTree>
    <p:extLst>
      <p:ext uri="{BB962C8B-B14F-4D97-AF65-F5344CB8AC3E}">
        <p14:creationId xmlns:p14="http://schemas.microsoft.com/office/powerpoint/2010/main" val="284967736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159</a:t>
            </a:fld>
            <a:endParaRPr lang="en-US"/>
          </a:p>
        </p:txBody>
      </p:sp>
    </p:spTree>
    <p:extLst>
      <p:ext uri="{BB962C8B-B14F-4D97-AF65-F5344CB8AC3E}">
        <p14:creationId xmlns:p14="http://schemas.microsoft.com/office/powerpoint/2010/main" val="329703669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160</a:t>
            </a:fld>
            <a:endParaRPr lang="en-US" dirty="0"/>
          </a:p>
        </p:txBody>
      </p:sp>
    </p:spTree>
    <p:extLst>
      <p:ext uri="{BB962C8B-B14F-4D97-AF65-F5344CB8AC3E}">
        <p14:creationId xmlns:p14="http://schemas.microsoft.com/office/powerpoint/2010/main" val="177416409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161</a:t>
            </a:fld>
            <a:endParaRPr lang="en-US" dirty="0"/>
          </a:p>
        </p:txBody>
      </p:sp>
    </p:spTree>
    <p:extLst>
      <p:ext uri="{BB962C8B-B14F-4D97-AF65-F5344CB8AC3E}">
        <p14:creationId xmlns:p14="http://schemas.microsoft.com/office/powerpoint/2010/main" val="19967977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162</a:t>
            </a:fld>
            <a:endParaRPr lang="en-US" dirty="0"/>
          </a:p>
        </p:txBody>
      </p:sp>
    </p:spTree>
    <p:extLst>
      <p:ext uri="{BB962C8B-B14F-4D97-AF65-F5344CB8AC3E}">
        <p14:creationId xmlns:p14="http://schemas.microsoft.com/office/powerpoint/2010/main" val="52378048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163</a:t>
            </a:fld>
            <a:endParaRPr lang="en-US" dirty="0"/>
          </a:p>
        </p:txBody>
      </p:sp>
    </p:spTree>
    <p:extLst>
      <p:ext uri="{BB962C8B-B14F-4D97-AF65-F5344CB8AC3E}">
        <p14:creationId xmlns:p14="http://schemas.microsoft.com/office/powerpoint/2010/main" val="735947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16</a:t>
            </a:fld>
            <a:endParaRPr lang="en-US"/>
          </a:p>
        </p:txBody>
      </p:sp>
    </p:spTree>
    <p:extLst>
      <p:ext uri="{BB962C8B-B14F-4D97-AF65-F5344CB8AC3E}">
        <p14:creationId xmlns:p14="http://schemas.microsoft.com/office/powerpoint/2010/main" val="1363195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164</a:t>
            </a:fld>
            <a:endParaRPr lang="en-US" dirty="0"/>
          </a:p>
        </p:txBody>
      </p:sp>
    </p:spTree>
    <p:extLst>
      <p:ext uri="{BB962C8B-B14F-4D97-AF65-F5344CB8AC3E}">
        <p14:creationId xmlns:p14="http://schemas.microsoft.com/office/powerpoint/2010/main" val="154958344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165</a:t>
            </a:fld>
            <a:endParaRPr lang="en-US"/>
          </a:p>
        </p:txBody>
      </p:sp>
    </p:spTree>
    <p:extLst>
      <p:ext uri="{BB962C8B-B14F-4D97-AF65-F5344CB8AC3E}">
        <p14:creationId xmlns:p14="http://schemas.microsoft.com/office/powerpoint/2010/main" val="66005937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166</a:t>
            </a:fld>
            <a:endParaRPr lang="en-US"/>
          </a:p>
        </p:txBody>
      </p:sp>
    </p:spTree>
    <p:extLst>
      <p:ext uri="{BB962C8B-B14F-4D97-AF65-F5344CB8AC3E}">
        <p14:creationId xmlns:p14="http://schemas.microsoft.com/office/powerpoint/2010/main" val="220591427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167</a:t>
            </a:fld>
            <a:endParaRPr lang="en-US" dirty="0"/>
          </a:p>
        </p:txBody>
      </p:sp>
    </p:spTree>
    <p:extLst>
      <p:ext uri="{BB962C8B-B14F-4D97-AF65-F5344CB8AC3E}">
        <p14:creationId xmlns:p14="http://schemas.microsoft.com/office/powerpoint/2010/main" val="66285156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168</a:t>
            </a:fld>
            <a:endParaRPr lang="en-US" dirty="0"/>
          </a:p>
        </p:txBody>
      </p:sp>
    </p:spTree>
    <p:extLst>
      <p:ext uri="{BB962C8B-B14F-4D97-AF65-F5344CB8AC3E}">
        <p14:creationId xmlns:p14="http://schemas.microsoft.com/office/powerpoint/2010/main" val="245912016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169</a:t>
            </a:fld>
            <a:endParaRPr lang="en-US" dirty="0"/>
          </a:p>
        </p:txBody>
      </p:sp>
    </p:spTree>
    <p:extLst>
      <p:ext uri="{BB962C8B-B14F-4D97-AF65-F5344CB8AC3E}">
        <p14:creationId xmlns:p14="http://schemas.microsoft.com/office/powerpoint/2010/main" val="55492045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this.name is</a:t>
            </a:r>
            <a:r>
              <a:rPr lang="en-US" baseline="0" dirty="0"/>
              <a:t> the same as author.name.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170</a:t>
            </a:fld>
            <a:endParaRPr lang="en-US" dirty="0"/>
          </a:p>
        </p:txBody>
      </p:sp>
    </p:spTree>
    <p:extLst>
      <p:ext uri="{BB962C8B-B14F-4D97-AF65-F5344CB8AC3E}">
        <p14:creationId xmlns:p14="http://schemas.microsoft.com/office/powerpoint/2010/main" val="24939192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explicit binding,</a:t>
            </a:r>
            <a:r>
              <a:rPr lang="en-US" baseline="0" dirty="0"/>
              <a:t> you can remove the method from an object and use call to indicate the context. In this case, when logName.call is invoked, this.name refers to author.name.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171</a:t>
            </a:fld>
            <a:endParaRPr lang="en-US" dirty="0"/>
          </a:p>
        </p:txBody>
      </p:sp>
    </p:spTree>
    <p:extLst>
      <p:ext uri="{BB962C8B-B14F-4D97-AF65-F5344CB8AC3E}">
        <p14:creationId xmlns:p14="http://schemas.microsoft.com/office/powerpoint/2010/main" val="68357275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parameter of call is the context. Here, we're saying that the</a:t>
            </a:r>
            <a:r>
              <a:rPr lang="en-US" baseline="0" dirty="0"/>
              <a:t> logName function should be run in the context of the author object. After that, you can pass in parameters. We're passing in the first element of an array. The passed parameters are then available, as they normally would be, inside the function, and the properties of the author object are also available, by using the this keyword.</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172</a:t>
            </a:fld>
            <a:endParaRPr lang="en-US" dirty="0"/>
          </a:p>
        </p:txBody>
      </p:sp>
    </p:spTree>
    <p:extLst>
      <p:ext uri="{BB962C8B-B14F-4D97-AF65-F5344CB8AC3E}">
        <p14:creationId xmlns:p14="http://schemas.microsoft.com/office/powerpoint/2010/main" val="60029994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a:t>
            </a:r>
            <a:r>
              <a:rPr lang="en-US" baseline="0" dirty="0"/>
              <a:t> allows you to bind a function to an object and pass an array to the function, as shown here. We create a function called logName that take 3 parameters. We then create an object called author that has 2 properties and we define an array called favoriteFoods. By using .apply, we run logName in the context of the author object and we pass it the favoriteFoods array, which gets expanded for each of the 3 parameters of the function.</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173</a:t>
            </a:fld>
            <a:endParaRPr lang="en-US" dirty="0"/>
          </a:p>
        </p:txBody>
      </p:sp>
    </p:spTree>
    <p:extLst>
      <p:ext uri="{BB962C8B-B14F-4D97-AF65-F5344CB8AC3E}">
        <p14:creationId xmlns:p14="http://schemas.microsoft.com/office/powerpoint/2010/main" val="2148946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17</a:t>
            </a:fld>
            <a:endParaRPr lang="en-US"/>
          </a:p>
        </p:txBody>
      </p:sp>
    </p:spTree>
    <p:extLst>
      <p:ext uri="{BB962C8B-B14F-4D97-AF65-F5344CB8AC3E}">
        <p14:creationId xmlns:p14="http://schemas.microsoft.com/office/powerpoint/2010/main" val="25957001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174</a:t>
            </a:fld>
            <a:endParaRPr lang="en-US" dirty="0"/>
          </a:p>
        </p:txBody>
      </p:sp>
    </p:spTree>
    <p:extLst>
      <p:ext uri="{BB962C8B-B14F-4D97-AF65-F5344CB8AC3E}">
        <p14:creationId xmlns:p14="http://schemas.microsoft.com/office/powerpoint/2010/main" val="100651949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175</a:t>
            </a:fld>
            <a:endParaRPr lang="en-US" dirty="0"/>
          </a:p>
        </p:txBody>
      </p:sp>
    </p:spTree>
    <p:extLst>
      <p:ext uri="{BB962C8B-B14F-4D97-AF65-F5344CB8AC3E}">
        <p14:creationId xmlns:p14="http://schemas.microsoft.com/office/powerpoint/2010/main" val="310516636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176</a:t>
            </a:fld>
            <a:endParaRPr lang="en-US" dirty="0"/>
          </a:p>
        </p:txBody>
      </p:sp>
    </p:spTree>
    <p:extLst>
      <p:ext uri="{BB962C8B-B14F-4D97-AF65-F5344CB8AC3E}">
        <p14:creationId xmlns:p14="http://schemas.microsoft.com/office/powerpoint/2010/main" val="15829167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177</a:t>
            </a:fld>
            <a:endParaRPr lang="en-US" dirty="0"/>
          </a:p>
        </p:txBody>
      </p:sp>
    </p:spTree>
    <p:extLst>
      <p:ext uri="{BB962C8B-B14F-4D97-AF65-F5344CB8AC3E}">
        <p14:creationId xmlns:p14="http://schemas.microsoft.com/office/powerpoint/2010/main" val="87728968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178</a:t>
            </a:fld>
            <a:endParaRPr lang="en-US" dirty="0"/>
          </a:p>
        </p:txBody>
      </p:sp>
    </p:spTree>
    <p:extLst>
      <p:ext uri="{BB962C8B-B14F-4D97-AF65-F5344CB8AC3E}">
        <p14:creationId xmlns:p14="http://schemas.microsoft.com/office/powerpoint/2010/main" val="14687781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9" name="Google Shape;28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179</a:t>
            </a:fld>
            <a:endParaRPr/>
          </a:p>
        </p:txBody>
      </p:sp>
    </p:spTree>
    <p:extLst>
      <p:ext uri="{BB962C8B-B14F-4D97-AF65-F5344CB8AC3E}">
        <p14:creationId xmlns:p14="http://schemas.microsoft.com/office/powerpoint/2010/main" val="276065302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180</a:t>
            </a:fld>
            <a:endParaRPr/>
          </a:p>
        </p:txBody>
      </p:sp>
    </p:spTree>
    <p:extLst>
      <p:ext uri="{BB962C8B-B14F-4D97-AF65-F5344CB8AC3E}">
        <p14:creationId xmlns:p14="http://schemas.microsoft.com/office/powerpoint/2010/main" val="356521006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181</a:t>
            </a:fld>
            <a:endParaRPr lang="en-US"/>
          </a:p>
        </p:txBody>
      </p:sp>
    </p:spTree>
    <p:extLst>
      <p:ext uri="{BB962C8B-B14F-4D97-AF65-F5344CB8AC3E}">
        <p14:creationId xmlns:p14="http://schemas.microsoft.com/office/powerpoint/2010/main" val="39997779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182</a:t>
            </a:fld>
            <a:endParaRPr lang="en-US" dirty="0"/>
          </a:p>
        </p:txBody>
      </p:sp>
    </p:spTree>
    <p:extLst>
      <p:ext uri="{BB962C8B-B14F-4D97-AF65-F5344CB8AC3E}">
        <p14:creationId xmlns:p14="http://schemas.microsoft.com/office/powerpoint/2010/main" val="21209472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183</a:t>
            </a:fld>
            <a:endParaRPr lang="en-US" dirty="0"/>
          </a:p>
        </p:txBody>
      </p:sp>
    </p:spTree>
    <p:extLst>
      <p:ext uri="{BB962C8B-B14F-4D97-AF65-F5344CB8AC3E}">
        <p14:creationId xmlns:p14="http://schemas.microsoft.com/office/powerpoint/2010/main" val="1708390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a:t>
            </a:fld>
            <a:endParaRPr lang="en-US" dirty="0"/>
          </a:p>
        </p:txBody>
      </p:sp>
    </p:spTree>
    <p:extLst>
      <p:ext uri="{BB962C8B-B14F-4D97-AF65-F5344CB8AC3E}">
        <p14:creationId xmlns:p14="http://schemas.microsoft.com/office/powerpoint/2010/main" val="427814936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184</a:t>
            </a:fld>
            <a:endParaRPr lang="en-US" dirty="0"/>
          </a:p>
        </p:txBody>
      </p:sp>
    </p:spTree>
    <p:extLst>
      <p:ext uri="{BB962C8B-B14F-4D97-AF65-F5344CB8AC3E}">
        <p14:creationId xmlns:p14="http://schemas.microsoft.com/office/powerpoint/2010/main" val="333279345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185</a:t>
            </a:fld>
            <a:endParaRPr lang="en-US" dirty="0"/>
          </a:p>
        </p:txBody>
      </p:sp>
    </p:spTree>
    <p:extLst>
      <p:ext uri="{BB962C8B-B14F-4D97-AF65-F5344CB8AC3E}">
        <p14:creationId xmlns:p14="http://schemas.microsoft.com/office/powerpoint/2010/main" val="229407523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186</a:t>
            </a:fld>
            <a:endParaRPr lang="en-US" dirty="0"/>
          </a:p>
        </p:txBody>
      </p:sp>
    </p:spTree>
    <p:extLst>
      <p:ext uri="{BB962C8B-B14F-4D97-AF65-F5344CB8AC3E}">
        <p14:creationId xmlns:p14="http://schemas.microsoft.com/office/powerpoint/2010/main" val="11690985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187</a:t>
            </a:fld>
            <a:endParaRPr lang="en-US" dirty="0"/>
          </a:p>
        </p:txBody>
      </p:sp>
    </p:spTree>
    <p:extLst>
      <p:ext uri="{BB962C8B-B14F-4D97-AF65-F5344CB8AC3E}">
        <p14:creationId xmlns:p14="http://schemas.microsoft.com/office/powerpoint/2010/main" val="346543830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188</a:t>
            </a:fld>
            <a:endParaRPr lang="en-US"/>
          </a:p>
        </p:txBody>
      </p:sp>
    </p:spTree>
    <p:extLst>
      <p:ext uri="{BB962C8B-B14F-4D97-AF65-F5344CB8AC3E}">
        <p14:creationId xmlns:p14="http://schemas.microsoft.com/office/powerpoint/2010/main" val="80614668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189</a:t>
            </a:fld>
            <a:endParaRPr lang="en-US"/>
          </a:p>
        </p:txBody>
      </p:sp>
    </p:spTree>
    <p:extLst>
      <p:ext uri="{BB962C8B-B14F-4D97-AF65-F5344CB8AC3E}">
        <p14:creationId xmlns:p14="http://schemas.microsoft.com/office/powerpoint/2010/main" val="165068181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190</a:t>
            </a:fld>
            <a:endParaRPr lang="en-US"/>
          </a:p>
        </p:txBody>
      </p:sp>
    </p:spTree>
    <p:extLst>
      <p:ext uri="{BB962C8B-B14F-4D97-AF65-F5344CB8AC3E}">
        <p14:creationId xmlns:p14="http://schemas.microsoft.com/office/powerpoint/2010/main" val="138402157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191</a:t>
            </a:fld>
            <a:endParaRPr lang="en-US"/>
          </a:p>
        </p:txBody>
      </p:sp>
    </p:spTree>
    <p:extLst>
      <p:ext uri="{BB962C8B-B14F-4D97-AF65-F5344CB8AC3E}">
        <p14:creationId xmlns:p14="http://schemas.microsoft.com/office/powerpoint/2010/main" val="17708141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192</a:t>
            </a:fld>
            <a:endParaRPr lang="en-US"/>
          </a:p>
        </p:txBody>
      </p:sp>
    </p:spTree>
    <p:extLst>
      <p:ext uri="{BB962C8B-B14F-4D97-AF65-F5344CB8AC3E}">
        <p14:creationId xmlns:p14="http://schemas.microsoft.com/office/powerpoint/2010/main" val="350430277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193</a:t>
            </a:fld>
            <a:endParaRPr lang="en-US"/>
          </a:p>
        </p:txBody>
      </p:sp>
    </p:spTree>
    <p:extLst>
      <p:ext uri="{BB962C8B-B14F-4D97-AF65-F5344CB8AC3E}">
        <p14:creationId xmlns:p14="http://schemas.microsoft.com/office/powerpoint/2010/main" val="4245804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19</a:t>
            </a:fld>
            <a:endParaRPr lang="en-US" dirty="0"/>
          </a:p>
        </p:txBody>
      </p:sp>
    </p:spTree>
    <p:extLst>
      <p:ext uri="{BB962C8B-B14F-4D97-AF65-F5344CB8AC3E}">
        <p14:creationId xmlns:p14="http://schemas.microsoft.com/office/powerpoint/2010/main" val="64796786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194</a:t>
            </a:fld>
            <a:endParaRPr lang="en-US"/>
          </a:p>
        </p:txBody>
      </p:sp>
    </p:spTree>
    <p:extLst>
      <p:ext uri="{BB962C8B-B14F-4D97-AF65-F5344CB8AC3E}">
        <p14:creationId xmlns:p14="http://schemas.microsoft.com/office/powerpoint/2010/main" val="65771878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195</a:t>
            </a:fld>
            <a:endParaRPr lang="en-US"/>
          </a:p>
        </p:txBody>
      </p:sp>
    </p:spTree>
    <p:extLst>
      <p:ext uri="{BB962C8B-B14F-4D97-AF65-F5344CB8AC3E}">
        <p14:creationId xmlns:p14="http://schemas.microsoft.com/office/powerpoint/2010/main" val="147136819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196</a:t>
            </a:fld>
            <a:endParaRPr lang="en-US"/>
          </a:p>
        </p:txBody>
      </p:sp>
    </p:spTree>
    <p:extLst>
      <p:ext uri="{BB962C8B-B14F-4D97-AF65-F5344CB8AC3E}">
        <p14:creationId xmlns:p14="http://schemas.microsoft.com/office/powerpoint/2010/main" val="233919415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197</a:t>
            </a:fld>
            <a:endParaRPr lang="en-US"/>
          </a:p>
        </p:txBody>
      </p:sp>
    </p:spTree>
    <p:extLst>
      <p:ext uri="{BB962C8B-B14F-4D97-AF65-F5344CB8AC3E}">
        <p14:creationId xmlns:p14="http://schemas.microsoft.com/office/powerpoint/2010/main" val="377048098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198</a:t>
            </a:fld>
            <a:endParaRPr lang="en-US"/>
          </a:p>
        </p:txBody>
      </p:sp>
    </p:spTree>
    <p:extLst>
      <p:ext uri="{BB962C8B-B14F-4D97-AF65-F5344CB8AC3E}">
        <p14:creationId xmlns:p14="http://schemas.microsoft.com/office/powerpoint/2010/main" val="237933301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199</a:t>
            </a:fld>
            <a:endParaRPr lang="en-US"/>
          </a:p>
        </p:txBody>
      </p:sp>
    </p:spTree>
    <p:extLst>
      <p:ext uri="{BB962C8B-B14F-4D97-AF65-F5344CB8AC3E}">
        <p14:creationId xmlns:p14="http://schemas.microsoft.com/office/powerpoint/2010/main" val="353247728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200</a:t>
            </a:fld>
            <a:endParaRPr lang="en-US" dirty="0"/>
          </a:p>
        </p:txBody>
      </p:sp>
    </p:spTree>
    <p:extLst>
      <p:ext uri="{BB962C8B-B14F-4D97-AF65-F5344CB8AC3E}">
        <p14:creationId xmlns:p14="http://schemas.microsoft.com/office/powerpoint/2010/main" val="179957508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201</a:t>
            </a:fld>
            <a:endParaRPr lang="en-US" dirty="0"/>
          </a:p>
        </p:txBody>
      </p:sp>
    </p:spTree>
    <p:extLst>
      <p:ext uri="{BB962C8B-B14F-4D97-AF65-F5344CB8AC3E}">
        <p14:creationId xmlns:p14="http://schemas.microsoft.com/office/powerpoint/2010/main" val="109959672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202</a:t>
            </a:fld>
            <a:endParaRPr/>
          </a:p>
        </p:txBody>
      </p:sp>
    </p:spTree>
    <p:extLst>
      <p:ext uri="{BB962C8B-B14F-4D97-AF65-F5344CB8AC3E}">
        <p14:creationId xmlns:p14="http://schemas.microsoft.com/office/powerpoint/2010/main" val="72815370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203</a:t>
            </a:fld>
            <a:endParaRPr/>
          </a:p>
        </p:txBody>
      </p:sp>
    </p:spTree>
    <p:extLst>
      <p:ext uri="{BB962C8B-B14F-4D97-AF65-F5344CB8AC3E}">
        <p14:creationId xmlns:p14="http://schemas.microsoft.com/office/powerpoint/2010/main" val="3487329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a:t>
            </a:fld>
            <a:endParaRPr lang="en-US" dirty="0"/>
          </a:p>
        </p:txBody>
      </p:sp>
    </p:spTree>
    <p:extLst>
      <p:ext uri="{BB962C8B-B14F-4D97-AF65-F5344CB8AC3E}">
        <p14:creationId xmlns:p14="http://schemas.microsoft.com/office/powerpoint/2010/main" val="204910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20</a:t>
            </a:fld>
            <a:endParaRPr lang="en-US"/>
          </a:p>
        </p:txBody>
      </p:sp>
    </p:spTree>
    <p:extLst>
      <p:ext uri="{BB962C8B-B14F-4D97-AF65-F5344CB8AC3E}">
        <p14:creationId xmlns:p14="http://schemas.microsoft.com/office/powerpoint/2010/main" val="59106268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204</a:t>
            </a:fld>
            <a:endParaRPr/>
          </a:p>
        </p:txBody>
      </p:sp>
    </p:spTree>
    <p:extLst>
      <p:ext uri="{BB962C8B-B14F-4D97-AF65-F5344CB8AC3E}">
        <p14:creationId xmlns:p14="http://schemas.microsoft.com/office/powerpoint/2010/main" val="280610034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205</a:t>
            </a:fld>
            <a:endParaRPr/>
          </a:p>
        </p:txBody>
      </p:sp>
    </p:spTree>
    <p:extLst>
      <p:ext uri="{BB962C8B-B14F-4D97-AF65-F5344CB8AC3E}">
        <p14:creationId xmlns:p14="http://schemas.microsoft.com/office/powerpoint/2010/main" val="379880114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206</a:t>
            </a:fld>
            <a:endParaRPr/>
          </a:p>
        </p:txBody>
      </p:sp>
    </p:spTree>
    <p:extLst>
      <p:ext uri="{BB962C8B-B14F-4D97-AF65-F5344CB8AC3E}">
        <p14:creationId xmlns:p14="http://schemas.microsoft.com/office/powerpoint/2010/main" val="328538442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207</a:t>
            </a:fld>
            <a:endParaRPr/>
          </a:p>
        </p:txBody>
      </p:sp>
    </p:spTree>
    <p:extLst>
      <p:ext uri="{BB962C8B-B14F-4D97-AF65-F5344CB8AC3E}">
        <p14:creationId xmlns:p14="http://schemas.microsoft.com/office/powerpoint/2010/main" val="117788271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9a4bf2fa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9a4bf2f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this component, we import react and the </a:t>
            </a:r>
            <a:r>
              <a:rPr lang="en-US" dirty="0" err="1"/>
              <a:t>useState</a:t>
            </a:r>
            <a:r>
              <a:rPr lang="en-US" dirty="0"/>
              <a:t> from the react library. </a:t>
            </a:r>
            <a:r>
              <a:rPr lang="en-US" dirty="0" err="1"/>
              <a:t>UseState</a:t>
            </a:r>
            <a:r>
              <a:rPr lang="en-US" dirty="0"/>
              <a:t> is the hook. When invoked, it returns a pair: the current state value, and a function that lets you update it. </a:t>
            </a:r>
            <a:r>
              <a:rPr lang="en-US" dirty="0" err="1"/>
              <a:t>UseState</a:t>
            </a:r>
            <a:r>
              <a:rPr lang="en-US" dirty="0"/>
              <a:t> only takes one argument: the initial value. The state doesn’t have to be an object, but it can be if you want. </a:t>
            </a:r>
            <a:endParaRPr dirty="0"/>
          </a:p>
        </p:txBody>
      </p:sp>
      <p:sp>
        <p:nvSpPr>
          <p:cNvPr id="346" name="Google Shape;346;g6f9a4bf2f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208</a:t>
            </a:fld>
            <a:endParaRPr/>
          </a:p>
        </p:txBody>
      </p:sp>
    </p:spTree>
    <p:extLst>
      <p:ext uri="{BB962C8B-B14F-4D97-AF65-F5344CB8AC3E}">
        <p14:creationId xmlns:p14="http://schemas.microsoft.com/office/powerpoint/2010/main" val="119438976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f9a4bf2fa_0_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6f9a4bf2fa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names can be anything you want. React assumes that calls to useState will be done in the same order for every render.</a:t>
            </a:r>
            <a:endParaRPr/>
          </a:p>
        </p:txBody>
      </p:sp>
      <p:sp>
        <p:nvSpPr>
          <p:cNvPr id="353" name="Google Shape;353;g6f9a4bf2fa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209</a:t>
            </a:fld>
            <a:endParaRPr/>
          </a:p>
        </p:txBody>
      </p:sp>
    </p:spTree>
    <p:extLst>
      <p:ext uri="{BB962C8B-B14F-4D97-AF65-F5344CB8AC3E}">
        <p14:creationId xmlns:p14="http://schemas.microsoft.com/office/powerpoint/2010/main" val="188114252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6f9a4bf2fa_0_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6f9a4bf2f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6f9a4bf2f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210</a:t>
            </a:fld>
            <a:endParaRPr/>
          </a:p>
        </p:txBody>
      </p:sp>
    </p:spTree>
    <p:extLst>
      <p:ext uri="{BB962C8B-B14F-4D97-AF65-F5344CB8AC3E}">
        <p14:creationId xmlns:p14="http://schemas.microsoft.com/office/powerpoint/2010/main" val="317953818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f9a4bf2fa_0_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6f9a4bf2f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6f9a4bf2f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211</a:t>
            </a:fld>
            <a:endParaRPr/>
          </a:p>
        </p:txBody>
      </p:sp>
    </p:spTree>
    <p:extLst>
      <p:ext uri="{BB962C8B-B14F-4D97-AF65-F5344CB8AC3E}">
        <p14:creationId xmlns:p14="http://schemas.microsoft.com/office/powerpoint/2010/main" val="148592058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f9a4bf2fa_0_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f9a4bf2fa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6f9a4bf2fa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212</a:t>
            </a:fld>
            <a:endParaRPr/>
          </a:p>
        </p:txBody>
      </p:sp>
    </p:spTree>
    <p:extLst>
      <p:ext uri="{BB962C8B-B14F-4D97-AF65-F5344CB8AC3E}">
        <p14:creationId xmlns:p14="http://schemas.microsoft.com/office/powerpoint/2010/main" val="51695043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f9a4bf2fa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6f9a4bf2f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6f9a4bf2f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213</a:t>
            </a:fld>
            <a:endParaRPr/>
          </a:p>
        </p:txBody>
      </p:sp>
    </p:spTree>
    <p:extLst>
      <p:ext uri="{BB962C8B-B14F-4D97-AF65-F5344CB8AC3E}">
        <p14:creationId xmlns:p14="http://schemas.microsoft.com/office/powerpoint/2010/main" val="201525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21</a:t>
            </a:fld>
            <a:endParaRPr lang="en-US" dirty="0"/>
          </a:p>
        </p:txBody>
      </p:sp>
    </p:spTree>
    <p:extLst>
      <p:ext uri="{BB962C8B-B14F-4D97-AF65-F5344CB8AC3E}">
        <p14:creationId xmlns:p14="http://schemas.microsoft.com/office/powerpoint/2010/main" val="275904391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6f9a4bf2fa_0_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6f9a4bf2f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6f9a4bf2f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214</a:t>
            </a:fld>
            <a:endParaRPr/>
          </a:p>
        </p:txBody>
      </p:sp>
    </p:spTree>
    <p:extLst>
      <p:ext uri="{BB962C8B-B14F-4D97-AF65-F5344CB8AC3E}">
        <p14:creationId xmlns:p14="http://schemas.microsoft.com/office/powerpoint/2010/main" val="215813412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215</a:t>
            </a:fld>
            <a:endParaRPr lang="en-US"/>
          </a:p>
        </p:txBody>
      </p:sp>
    </p:spTree>
    <p:extLst>
      <p:ext uri="{BB962C8B-B14F-4D97-AF65-F5344CB8AC3E}">
        <p14:creationId xmlns:p14="http://schemas.microsoft.com/office/powerpoint/2010/main" val="166139087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216</a:t>
            </a:fld>
            <a:endParaRPr lang="en-US"/>
          </a:p>
        </p:txBody>
      </p:sp>
    </p:spTree>
    <p:extLst>
      <p:ext uri="{BB962C8B-B14F-4D97-AF65-F5344CB8AC3E}">
        <p14:creationId xmlns:p14="http://schemas.microsoft.com/office/powerpoint/2010/main" val="91355076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217</a:t>
            </a:fld>
            <a:endParaRPr lang="en-US" dirty="0"/>
          </a:p>
        </p:txBody>
      </p:sp>
    </p:spTree>
    <p:extLst>
      <p:ext uri="{BB962C8B-B14F-4D97-AF65-F5344CB8AC3E}">
        <p14:creationId xmlns:p14="http://schemas.microsoft.com/office/powerpoint/2010/main" val="383303869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create and use a Context for managing color themes, start by defining a ColorContext. This allows you to wrap your components in a Context.Provider, making the theme accessible to all child components. You can then use the useContext hook to quickly access the current theme wherever you need it within your component tree.</a:t>
            </a:r>
          </a:p>
        </p:txBody>
      </p:sp>
      <p:sp>
        <p:nvSpPr>
          <p:cNvPr id="4" name="Slide Number Placeholder 3"/>
          <p:cNvSpPr>
            <a:spLocks noGrp="1"/>
          </p:cNvSpPr>
          <p:nvPr>
            <p:ph type="sldNum" sz="quarter" idx="5"/>
          </p:nvPr>
        </p:nvSpPr>
        <p:spPr/>
        <p:txBody>
          <a:bodyPr/>
          <a:lstStyle/>
          <a:p>
            <a:fld id="{5021772F-E995-D343-8DA3-89A465942369}" type="slidenum">
              <a:rPr lang="en-US" smtClean="0"/>
              <a:t>218</a:t>
            </a:fld>
            <a:endParaRPr lang="en-US"/>
          </a:p>
        </p:txBody>
      </p:sp>
    </p:spTree>
    <p:extLst>
      <p:ext uri="{BB962C8B-B14F-4D97-AF65-F5344CB8AC3E}">
        <p14:creationId xmlns:p14="http://schemas.microsoft.com/office/powerpoint/2010/main" val="334679202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221</a:t>
            </a:fld>
            <a:endParaRPr lang="en-US"/>
          </a:p>
        </p:txBody>
      </p:sp>
    </p:spTree>
    <p:extLst>
      <p:ext uri="{BB962C8B-B14F-4D97-AF65-F5344CB8AC3E}">
        <p14:creationId xmlns:p14="http://schemas.microsoft.com/office/powerpoint/2010/main" val="234958476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222</a:t>
            </a:fld>
            <a:endParaRPr lang="en-US"/>
          </a:p>
        </p:txBody>
      </p:sp>
    </p:spTree>
    <p:extLst>
      <p:ext uri="{BB962C8B-B14F-4D97-AF65-F5344CB8AC3E}">
        <p14:creationId xmlns:p14="http://schemas.microsoft.com/office/powerpoint/2010/main" val="396856346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223</a:t>
            </a:fld>
            <a:endParaRPr lang="en-US"/>
          </a:p>
        </p:txBody>
      </p:sp>
    </p:spTree>
    <p:extLst>
      <p:ext uri="{BB962C8B-B14F-4D97-AF65-F5344CB8AC3E}">
        <p14:creationId xmlns:p14="http://schemas.microsoft.com/office/powerpoint/2010/main" val="24733417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224</a:t>
            </a:fld>
            <a:endParaRPr lang="en-US" dirty="0"/>
          </a:p>
        </p:txBody>
      </p:sp>
    </p:spTree>
    <p:extLst>
      <p:ext uri="{BB962C8B-B14F-4D97-AF65-F5344CB8AC3E}">
        <p14:creationId xmlns:p14="http://schemas.microsoft.com/office/powerpoint/2010/main" val="235920187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225</a:t>
            </a:fld>
            <a:endParaRPr lang="en-US" dirty="0"/>
          </a:p>
        </p:txBody>
      </p:sp>
    </p:spTree>
    <p:extLst>
      <p:ext uri="{BB962C8B-B14F-4D97-AF65-F5344CB8AC3E}">
        <p14:creationId xmlns:p14="http://schemas.microsoft.com/office/powerpoint/2010/main" val="1026591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a:t>
            </a:fld>
            <a:endParaRPr lang="en-US"/>
          </a:p>
        </p:txBody>
      </p:sp>
    </p:spTree>
    <p:extLst>
      <p:ext uri="{BB962C8B-B14F-4D97-AF65-F5344CB8AC3E}">
        <p14:creationId xmlns:p14="http://schemas.microsoft.com/office/powerpoint/2010/main" val="362639041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f9a4bf2fa_0_3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f9a4bf2f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8" name="Google Shape;388;g6f9a4bf2fa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226</a:t>
            </a:fld>
            <a:endParaRPr/>
          </a:p>
        </p:txBody>
      </p:sp>
    </p:spTree>
    <p:extLst>
      <p:ext uri="{BB962C8B-B14F-4D97-AF65-F5344CB8AC3E}">
        <p14:creationId xmlns:p14="http://schemas.microsoft.com/office/powerpoint/2010/main" val="212632622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227</a:t>
            </a:fld>
            <a:endParaRPr lang="en-US" dirty="0"/>
          </a:p>
        </p:txBody>
      </p:sp>
    </p:spTree>
    <p:extLst>
      <p:ext uri="{BB962C8B-B14F-4D97-AF65-F5344CB8AC3E}">
        <p14:creationId xmlns:p14="http://schemas.microsoft.com/office/powerpoint/2010/main" val="273198101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228</a:t>
            </a:fld>
            <a:endParaRPr lang="en-US" dirty="0"/>
          </a:p>
        </p:txBody>
      </p:sp>
    </p:spTree>
    <p:extLst>
      <p:ext uri="{BB962C8B-B14F-4D97-AF65-F5344CB8AC3E}">
        <p14:creationId xmlns:p14="http://schemas.microsoft.com/office/powerpoint/2010/main" val="395392331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229</a:t>
            </a:fld>
            <a:endParaRPr lang="en-US"/>
          </a:p>
        </p:txBody>
      </p:sp>
    </p:spTree>
    <p:extLst>
      <p:ext uri="{BB962C8B-B14F-4D97-AF65-F5344CB8AC3E}">
        <p14:creationId xmlns:p14="http://schemas.microsoft.com/office/powerpoint/2010/main" val="216547605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230</a:t>
            </a:fld>
            <a:endParaRPr lang="en-US" dirty="0"/>
          </a:p>
        </p:txBody>
      </p:sp>
    </p:spTree>
    <p:extLst>
      <p:ext uri="{BB962C8B-B14F-4D97-AF65-F5344CB8AC3E}">
        <p14:creationId xmlns:p14="http://schemas.microsoft.com/office/powerpoint/2010/main" val="108164404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231</a:t>
            </a:fld>
            <a:endParaRPr lang="en-US"/>
          </a:p>
        </p:txBody>
      </p:sp>
    </p:spTree>
    <p:extLst>
      <p:ext uri="{BB962C8B-B14F-4D97-AF65-F5344CB8AC3E}">
        <p14:creationId xmlns:p14="http://schemas.microsoft.com/office/powerpoint/2010/main" val="235680079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232</a:t>
            </a:fld>
            <a:endParaRPr lang="en-US"/>
          </a:p>
        </p:txBody>
      </p:sp>
    </p:spTree>
    <p:extLst>
      <p:ext uri="{BB962C8B-B14F-4D97-AF65-F5344CB8AC3E}">
        <p14:creationId xmlns:p14="http://schemas.microsoft.com/office/powerpoint/2010/main" val="142408471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233</a:t>
            </a:fld>
            <a:endParaRPr lang="en-US"/>
          </a:p>
        </p:txBody>
      </p:sp>
    </p:spTree>
    <p:extLst>
      <p:ext uri="{BB962C8B-B14F-4D97-AF65-F5344CB8AC3E}">
        <p14:creationId xmlns:p14="http://schemas.microsoft.com/office/powerpoint/2010/main" val="154222070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234</a:t>
            </a:fld>
            <a:endParaRPr lang="en-US"/>
          </a:p>
        </p:txBody>
      </p:sp>
    </p:spTree>
    <p:extLst>
      <p:ext uri="{BB962C8B-B14F-4D97-AF65-F5344CB8AC3E}">
        <p14:creationId xmlns:p14="http://schemas.microsoft.com/office/powerpoint/2010/main" val="268878176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235</a:t>
            </a:fld>
            <a:endParaRPr lang="en-US"/>
          </a:p>
        </p:txBody>
      </p:sp>
    </p:spTree>
    <p:extLst>
      <p:ext uri="{BB962C8B-B14F-4D97-AF65-F5344CB8AC3E}">
        <p14:creationId xmlns:p14="http://schemas.microsoft.com/office/powerpoint/2010/main" val="35865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a:t>
            </a:fld>
            <a:endParaRPr lang="en-US"/>
          </a:p>
        </p:txBody>
      </p:sp>
    </p:spTree>
    <p:extLst>
      <p:ext uri="{BB962C8B-B14F-4D97-AF65-F5344CB8AC3E}">
        <p14:creationId xmlns:p14="http://schemas.microsoft.com/office/powerpoint/2010/main" val="166337419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236</a:t>
            </a:fld>
            <a:endParaRPr lang="en-US"/>
          </a:p>
        </p:txBody>
      </p:sp>
    </p:spTree>
    <p:extLst>
      <p:ext uri="{BB962C8B-B14F-4D97-AF65-F5344CB8AC3E}">
        <p14:creationId xmlns:p14="http://schemas.microsoft.com/office/powerpoint/2010/main" val="86776433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237</a:t>
            </a:fld>
            <a:endParaRPr lang="en-US"/>
          </a:p>
        </p:txBody>
      </p:sp>
    </p:spTree>
    <p:extLst>
      <p:ext uri="{BB962C8B-B14F-4D97-AF65-F5344CB8AC3E}">
        <p14:creationId xmlns:p14="http://schemas.microsoft.com/office/powerpoint/2010/main" val="48331888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238</a:t>
            </a:fld>
            <a:endParaRPr lang="en-US"/>
          </a:p>
        </p:txBody>
      </p:sp>
    </p:spTree>
    <p:extLst>
      <p:ext uri="{BB962C8B-B14F-4D97-AF65-F5344CB8AC3E}">
        <p14:creationId xmlns:p14="http://schemas.microsoft.com/office/powerpoint/2010/main" val="266955519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239</a:t>
            </a:fld>
            <a:endParaRPr lang="en-US"/>
          </a:p>
        </p:txBody>
      </p:sp>
    </p:spTree>
    <p:extLst>
      <p:ext uri="{BB962C8B-B14F-4D97-AF65-F5344CB8AC3E}">
        <p14:creationId xmlns:p14="http://schemas.microsoft.com/office/powerpoint/2010/main" val="211445656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240</a:t>
            </a:fld>
            <a:endParaRPr lang="en-US"/>
          </a:p>
        </p:txBody>
      </p:sp>
    </p:spTree>
    <p:extLst>
      <p:ext uri="{BB962C8B-B14F-4D97-AF65-F5344CB8AC3E}">
        <p14:creationId xmlns:p14="http://schemas.microsoft.com/office/powerpoint/2010/main" val="112912701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241</a:t>
            </a:fld>
            <a:endParaRPr lang="en-US"/>
          </a:p>
        </p:txBody>
      </p:sp>
    </p:spTree>
    <p:extLst>
      <p:ext uri="{BB962C8B-B14F-4D97-AF65-F5344CB8AC3E}">
        <p14:creationId xmlns:p14="http://schemas.microsoft.com/office/powerpoint/2010/main" val="44470124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242</a:t>
            </a:fld>
            <a:endParaRPr lang="en-US"/>
          </a:p>
        </p:txBody>
      </p:sp>
    </p:spTree>
    <p:extLst>
      <p:ext uri="{BB962C8B-B14F-4D97-AF65-F5344CB8AC3E}">
        <p14:creationId xmlns:p14="http://schemas.microsoft.com/office/powerpoint/2010/main" val="217559300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243</a:t>
            </a:fld>
            <a:endParaRPr lang="en-US"/>
          </a:p>
        </p:txBody>
      </p:sp>
    </p:spTree>
    <p:extLst>
      <p:ext uri="{BB962C8B-B14F-4D97-AF65-F5344CB8AC3E}">
        <p14:creationId xmlns:p14="http://schemas.microsoft.com/office/powerpoint/2010/main" val="291475999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244</a:t>
            </a:fld>
            <a:endParaRPr lang="en-US"/>
          </a:p>
        </p:txBody>
      </p:sp>
    </p:spTree>
    <p:extLst>
      <p:ext uri="{BB962C8B-B14F-4D97-AF65-F5344CB8AC3E}">
        <p14:creationId xmlns:p14="http://schemas.microsoft.com/office/powerpoint/2010/main" val="375604115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245</a:t>
            </a:fld>
            <a:endParaRPr lang="en-US"/>
          </a:p>
        </p:txBody>
      </p:sp>
    </p:spTree>
    <p:extLst>
      <p:ext uri="{BB962C8B-B14F-4D97-AF65-F5344CB8AC3E}">
        <p14:creationId xmlns:p14="http://schemas.microsoft.com/office/powerpoint/2010/main" val="3048413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want to instruct your robot to make you a sandwich, there are two ways you can ask it. If your robot knows how to make a sandwich, you can use a declarative approach and simply say "Bring me a sandwich." The robot knows the steps it must do to bring you a sandwich and you don't car how the robot does it, as long as you get a sandwich. If the robot doesn't know how to make a sandwich, you can't use the declarative approach to requesting a sandwich. Instead, you'll need to give imperative instructions.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24</a:t>
            </a:fld>
            <a:endParaRPr lang="en-US" dirty="0"/>
          </a:p>
        </p:txBody>
      </p:sp>
    </p:spTree>
    <p:extLst>
      <p:ext uri="{BB962C8B-B14F-4D97-AF65-F5344CB8AC3E}">
        <p14:creationId xmlns:p14="http://schemas.microsoft.com/office/powerpoint/2010/main" val="355341711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246</a:t>
            </a:fld>
            <a:endParaRPr lang="en-US"/>
          </a:p>
        </p:txBody>
      </p:sp>
    </p:spTree>
    <p:extLst>
      <p:ext uri="{BB962C8B-B14F-4D97-AF65-F5344CB8AC3E}">
        <p14:creationId xmlns:p14="http://schemas.microsoft.com/office/powerpoint/2010/main" val="6738308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247</a:t>
            </a:fld>
            <a:endParaRPr lang="en-US"/>
          </a:p>
        </p:txBody>
      </p:sp>
    </p:spTree>
    <p:extLst>
      <p:ext uri="{BB962C8B-B14F-4D97-AF65-F5344CB8AC3E}">
        <p14:creationId xmlns:p14="http://schemas.microsoft.com/office/powerpoint/2010/main" val="324359275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248</a:t>
            </a:fld>
            <a:endParaRPr lang="en-US"/>
          </a:p>
        </p:txBody>
      </p:sp>
    </p:spTree>
    <p:extLst>
      <p:ext uri="{BB962C8B-B14F-4D97-AF65-F5344CB8AC3E}">
        <p14:creationId xmlns:p14="http://schemas.microsoft.com/office/powerpoint/2010/main" val="331384087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249</a:t>
            </a:fld>
            <a:endParaRPr lang="en-US" dirty="0"/>
          </a:p>
        </p:txBody>
      </p:sp>
    </p:spTree>
    <p:extLst>
      <p:ext uri="{BB962C8B-B14F-4D97-AF65-F5344CB8AC3E}">
        <p14:creationId xmlns:p14="http://schemas.microsoft.com/office/powerpoint/2010/main" val="335886715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250</a:t>
            </a:fld>
            <a:endParaRPr lang="en-US" dirty="0"/>
          </a:p>
        </p:txBody>
      </p:sp>
    </p:spTree>
    <p:extLst>
      <p:ext uri="{BB962C8B-B14F-4D97-AF65-F5344CB8AC3E}">
        <p14:creationId xmlns:p14="http://schemas.microsoft.com/office/powerpoint/2010/main" val="68653455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251</a:t>
            </a:fld>
            <a:endParaRPr lang="en-US" dirty="0"/>
          </a:p>
        </p:txBody>
      </p:sp>
    </p:spTree>
    <p:extLst>
      <p:ext uri="{BB962C8B-B14F-4D97-AF65-F5344CB8AC3E}">
        <p14:creationId xmlns:p14="http://schemas.microsoft.com/office/powerpoint/2010/main" val="1809019015"/>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Pure</a:t>
            </a:r>
            <a:r>
              <a:rPr lang="en-US" baseline="0" dirty="0"/>
              <a:t> functions make thinking about your program easier because you don't have to know the current state when the function is called. You know that each time the function is called with the same arguments, you'll get the same result.</a:t>
            </a:r>
          </a:p>
          <a:p>
            <a:endParaRPr lang="en-US" baseline="0" dirty="0"/>
          </a:p>
          <a:p>
            <a:r>
              <a:rPr lang="en-US" baseline="0" dirty="0"/>
              <a:t>This also makes pure functions easy to test because you don't need to mock and assert the state of your app before each test. You just give them input and assert the output.</a:t>
            </a:r>
          </a:p>
          <a:p>
            <a:endParaRPr lang="en-US" baseline="0" dirty="0"/>
          </a:p>
          <a:p>
            <a:r>
              <a:rPr lang="en-US" baseline="0" dirty="0"/>
              <a:t>They're also easy to reuse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252</a:t>
            </a:fld>
            <a:endParaRPr lang="en-US" dirty="0"/>
          </a:p>
        </p:txBody>
      </p:sp>
    </p:spTree>
    <p:extLst>
      <p:ext uri="{BB962C8B-B14F-4D97-AF65-F5344CB8AC3E}">
        <p14:creationId xmlns:p14="http://schemas.microsoft.com/office/powerpoint/2010/main" val="248547926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a non-pure function, the state matters in what result is produced.</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253</a:t>
            </a:fld>
            <a:endParaRPr lang="en-US" dirty="0"/>
          </a:p>
        </p:txBody>
      </p:sp>
    </p:spTree>
    <p:extLst>
      <p:ext uri="{BB962C8B-B14F-4D97-AF65-F5344CB8AC3E}">
        <p14:creationId xmlns:p14="http://schemas.microsoft.com/office/powerpoint/2010/main" val="201968939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254</a:t>
            </a:fld>
            <a:endParaRPr lang="en-US" dirty="0"/>
          </a:p>
        </p:txBody>
      </p:sp>
    </p:spTree>
    <p:extLst>
      <p:ext uri="{BB962C8B-B14F-4D97-AF65-F5344CB8AC3E}">
        <p14:creationId xmlns:p14="http://schemas.microsoft.com/office/powerpoint/2010/main" val="244612337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255</a:t>
            </a:fld>
            <a:endParaRPr lang="en-US" dirty="0"/>
          </a:p>
        </p:txBody>
      </p:sp>
    </p:spTree>
    <p:extLst>
      <p:ext uri="{BB962C8B-B14F-4D97-AF65-F5344CB8AC3E}">
        <p14:creationId xmlns:p14="http://schemas.microsoft.com/office/powerpoint/2010/main" val="204272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a:t>
            </a:fld>
            <a:endParaRPr lang="en-US" dirty="0"/>
          </a:p>
        </p:txBody>
      </p:sp>
    </p:spTree>
    <p:extLst>
      <p:ext uri="{BB962C8B-B14F-4D97-AF65-F5344CB8AC3E}">
        <p14:creationId xmlns:p14="http://schemas.microsoft.com/office/powerpoint/2010/main" val="2941338225"/>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256</a:t>
            </a:fld>
            <a:endParaRPr lang="en-US" dirty="0"/>
          </a:p>
        </p:txBody>
      </p:sp>
    </p:spTree>
    <p:extLst>
      <p:ext uri="{BB962C8B-B14F-4D97-AF65-F5344CB8AC3E}">
        <p14:creationId xmlns:p14="http://schemas.microsoft.com/office/powerpoint/2010/main" val="273787955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257</a:t>
            </a:fld>
            <a:endParaRPr lang="en-US" dirty="0"/>
          </a:p>
        </p:txBody>
      </p:sp>
    </p:spTree>
    <p:extLst>
      <p:ext uri="{BB962C8B-B14F-4D97-AF65-F5344CB8AC3E}">
        <p14:creationId xmlns:p14="http://schemas.microsoft.com/office/powerpoint/2010/main" val="121744649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258</a:t>
            </a:fld>
            <a:endParaRPr lang="en-US" dirty="0"/>
          </a:p>
        </p:txBody>
      </p:sp>
    </p:spTree>
    <p:extLst>
      <p:ext uri="{BB962C8B-B14F-4D97-AF65-F5344CB8AC3E}">
        <p14:creationId xmlns:p14="http://schemas.microsoft.com/office/powerpoint/2010/main" val="86165165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260</a:t>
            </a:fld>
            <a:endParaRPr lang="en-US" dirty="0"/>
          </a:p>
        </p:txBody>
      </p:sp>
    </p:spTree>
    <p:extLst>
      <p:ext uri="{BB962C8B-B14F-4D97-AF65-F5344CB8AC3E}">
        <p14:creationId xmlns:p14="http://schemas.microsoft.com/office/powerpoint/2010/main" val="34664661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261</a:t>
            </a:fld>
            <a:endParaRPr lang="en-US" dirty="0"/>
          </a:p>
        </p:txBody>
      </p:sp>
    </p:spTree>
    <p:extLst>
      <p:ext uri="{BB962C8B-B14F-4D97-AF65-F5344CB8AC3E}">
        <p14:creationId xmlns:p14="http://schemas.microsoft.com/office/powerpoint/2010/main" val="110950515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262</a:t>
            </a:fld>
            <a:endParaRPr lang="en-US" dirty="0"/>
          </a:p>
        </p:txBody>
      </p:sp>
    </p:spTree>
    <p:extLst>
      <p:ext uri="{BB962C8B-B14F-4D97-AF65-F5344CB8AC3E}">
        <p14:creationId xmlns:p14="http://schemas.microsoft.com/office/powerpoint/2010/main" val="210716003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1770EAF-1B7F-084E-BE5F-E1B515CBCD96}" type="slidenum">
              <a:rPr lang="en-US" smtClean="0"/>
              <a:t>263</a:t>
            </a:fld>
            <a:endParaRPr lang="en-US"/>
          </a:p>
        </p:txBody>
      </p:sp>
    </p:spTree>
    <p:extLst>
      <p:ext uri="{BB962C8B-B14F-4D97-AF65-F5344CB8AC3E}">
        <p14:creationId xmlns:p14="http://schemas.microsoft.com/office/powerpoint/2010/main" val="122121864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264</a:t>
            </a:fld>
            <a:endParaRPr lang="en-US"/>
          </a:p>
        </p:txBody>
      </p:sp>
    </p:spTree>
    <p:extLst>
      <p:ext uri="{BB962C8B-B14F-4D97-AF65-F5344CB8AC3E}">
        <p14:creationId xmlns:p14="http://schemas.microsoft.com/office/powerpoint/2010/main" val="308185610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265</a:t>
            </a:fld>
            <a:endParaRPr lang="en-US"/>
          </a:p>
        </p:txBody>
      </p:sp>
    </p:spTree>
    <p:extLst>
      <p:ext uri="{BB962C8B-B14F-4D97-AF65-F5344CB8AC3E}">
        <p14:creationId xmlns:p14="http://schemas.microsoft.com/office/powerpoint/2010/main" val="342002032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266</a:t>
            </a:fld>
            <a:endParaRPr lang="en-US"/>
          </a:p>
        </p:txBody>
      </p:sp>
    </p:spTree>
    <p:extLst>
      <p:ext uri="{BB962C8B-B14F-4D97-AF65-F5344CB8AC3E}">
        <p14:creationId xmlns:p14="http://schemas.microsoft.com/office/powerpoint/2010/main" val="1119143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26</a:t>
            </a:fld>
            <a:endParaRPr lang="en-US"/>
          </a:p>
        </p:txBody>
      </p:sp>
    </p:spTree>
    <p:extLst>
      <p:ext uri="{BB962C8B-B14F-4D97-AF65-F5344CB8AC3E}">
        <p14:creationId xmlns:p14="http://schemas.microsoft.com/office/powerpoint/2010/main" val="400879316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267</a:t>
            </a:fld>
            <a:endParaRPr lang="en-US"/>
          </a:p>
        </p:txBody>
      </p:sp>
    </p:spTree>
    <p:extLst>
      <p:ext uri="{BB962C8B-B14F-4D97-AF65-F5344CB8AC3E}">
        <p14:creationId xmlns:p14="http://schemas.microsoft.com/office/powerpoint/2010/main" val="1865633173"/>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268</a:t>
            </a:fld>
            <a:endParaRPr lang="en-US"/>
          </a:p>
        </p:txBody>
      </p:sp>
    </p:spTree>
    <p:extLst>
      <p:ext uri="{BB962C8B-B14F-4D97-AF65-F5344CB8AC3E}">
        <p14:creationId xmlns:p14="http://schemas.microsoft.com/office/powerpoint/2010/main" val="227689160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269</a:t>
            </a:fld>
            <a:endParaRPr lang="en-US"/>
          </a:p>
        </p:txBody>
      </p:sp>
    </p:spTree>
    <p:extLst>
      <p:ext uri="{BB962C8B-B14F-4D97-AF65-F5344CB8AC3E}">
        <p14:creationId xmlns:p14="http://schemas.microsoft.com/office/powerpoint/2010/main" val="226355267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270</a:t>
            </a:fld>
            <a:endParaRPr lang="en-US"/>
          </a:p>
        </p:txBody>
      </p:sp>
    </p:spTree>
    <p:extLst>
      <p:ext uri="{BB962C8B-B14F-4D97-AF65-F5344CB8AC3E}">
        <p14:creationId xmlns:p14="http://schemas.microsoft.com/office/powerpoint/2010/main" val="351778117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271</a:t>
            </a:fld>
            <a:endParaRPr lang="en-US"/>
          </a:p>
        </p:txBody>
      </p:sp>
    </p:spTree>
    <p:extLst>
      <p:ext uri="{BB962C8B-B14F-4D97-AF65-F5344CB8AC3E}">
        <p14:creationId xmlns:p14="http://schemas.microsoft.com/office/powerpoint/2010/main" val="29378986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By</a:t>
            </a:r>
            <a:r>
              <a:rPr lang="en-US" baseline="0"/>
              <a:t> using JavaScript's built-in try throw catch, you can write assertions and throw errors if the test of the assertion doesn't pass. If it doesn't, you can fix the code until the test passes. This test will fail. (node ./src/trythrowcatch.js). You could write an assertion function to simplify this, or you can use an assertion library that already exists.</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272</a:t>
            </a:fld>
            <a:endParaRPr lang="en-US"/>
          </a:p>
        </p:txBody>
      </p:sp>
    </p:spTree>
    <p:extLst>
      <p:ext uri="{BB962C8B-B14F-4D97-AF65-F5344CB8AC3E}">
        <p14:creationId xmlns:p14="http://schemas.microsoft.com/office/powerpoint/2010/main" val="375691958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Jasmine</a:t>
            </a:r>
            <a:r>
              <a:rPr lang="en-US" baseline="0" dirty="0"/>
              <a:t> is a Behavior-driven Development framework that includes its own assertion library. </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273</a:t>
            </a:fld>
            <a:endParaRPr lang="en-US"/>
          </a:p>
        </p:txBody>
      </p:sp>
    </p:spTree>
    <p:extLst>
      <p:ext uri="{BB962C8B-B14F-4D97-AF65-F5344CB8AC3E}">
        <p14:creationId xmlns:p14="http://schemas.microsoft.com/office/powerpoint/2010/main" val="363279924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274</a:t>
            </a:fld>
            <a:endParaRPr lang="en-US"/>
          </a:p>
        </p:txBody>
      </p:sp>
    </p:spTree>
    <p:extLst>
      <p:ext uri="{BB962C8B-B14F-4D97-AF65-F5344CB8AC3E}">
        <p14:creationId xmlns:p14="http://schemas.microsoft.com/office/powerpoint/2010/main" val="1398350955"/>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275</a:t>
            </a:fld>
            <a:endParaRPr lang="en-US"/>
          </a:p>
        </p:txBody>
      </p:sp>
    </p:spTree>
    <p:extLst>
      <p:ext uri="{BB962C8B-B14F-4D97-AF65-F5344CB8AC3E}">
        <p14:creationId xmlns:p14="http://schemas.microsoft.com/office/powerpoint/2010/main" val="3692176285"/>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276</a:t>
            </a:fld>
            <a:endParaRPr lang="en-US"/>
          </a:p>
        </p:txBody>
      </p:sp>
    </p:spTree>
    <p:extLst>
      <p:ext uri="{BB962C8B-B14F-4D97-AF65-F5344CB8AC3E}">
        <p14:creationId xmlns:p14="http://schemas.microsoft.com/office/powerpoint/2010/main" val="1013323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27</a:t>
            </a:fld>
            <a:endParaRPr lang="en-US" dirty="0"/>
          </a:p>
        </p:txBody>
      </p:sp>
    </p:spTree>
    <p:extLst>
      <p:ext uri="{BB962C8B-B14F-4D97-AF65-F5344CB8AC3E}">
        <p14:creationId xmlns:p14="http://schemas.microsoft.com/office/powerpoint/2010/main" val="297850740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277</a:t>
            </a:fld>
            <a:endParaRPr lang="en-US"/>
          </a:p>
        </p:txBody>
      </p:sp>
    </p:spTree>
    <p:extLst>
      <p:ext uri="{BB962C8B-B14F-4D97-AF65-F5344CB8AC3E}">
        <p14:creationId xmlns:p14="http://schemas.microsoft.com/office/powerpoint/2010/main" val="382557300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278</a:t>
            </a:fld>
            <a:endParaRPr lang="en-US"/>
          </a:p>
        </p:txBody>
      </p:sp>
    </p:spTree>
    <p:extLst>
      <p:ext uri="{BB962C8B-B14F-4D97-AF65-F5344CB8AC3E}">
        <p14:creationId xmlns:p14="http://schemas.microsoft.com/office/powerpoint/2010/main" val="75174106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279</a:t>
            </a:fld>
            <a:endParaRPr lang="en-US" dirty="0"/>
          </a:p>
        </p:txBody>
      </p:sp>
    </p:spTree>
    <p:extLst>
      <p:ext uri="{BB962C8B-B14F-4D97-AF65-F5344CB8AC3E}">
        <p14:creationId xmlns:p14="http://schemas.microsoft.com/office/powerpoint/2010/main" val="294944933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280</a:t>
            </a:fld>
            <a:endParaRPr lang="en-US" dirty="0"/>
          </a:p>
        </p:txBody>
      </p:sp>
    </p:spTree>
    <p:extLst>
      <p:ext uri="{BB962C8B-B14F-4D97-AF65-F5344CB8AC3E}">
        <p14:creationId xmlns:p14="http://schemas.microsoft.com/office/powerpoint/2010/main" val="3841977639"/>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281</a:t>
            </a:fld>
            <a:endParaRPr lang="en-US" dirty="0"/>
          </a:p>
        </p:txBody>
      </p:sp>
    </p:spTree>
    <p:extLst>
      <p:ext uri="{BB962C8B-B14F-4D97-AF65-F5344CB8AC3E}">
        <p14:creationId xmlns:p14="http://schemas.microsoft.com/office/powerpoint/2010/main" val="34180622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282</a:t>
            </a:fld>
            <a:endParaRPr lang="en-US" dirty="0"/>
          </a:p>
        </p:txBody>
      </p:sp>
    </p:spTree>
    <p:extLst>
      <p:ext uri="{BB962C8B-B14F-4D97-AF65-F5344CB8AC3E}">
        <p14:creationId xmlns:p14="http://schemas.microsoft.com/office/powerpoint/2010/main" val="2215839388"/>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283</a:t>
            </a:fld>
            <a:endParaRPr lang="en-US" dirty="0"/>
          </a:p>
        </p:txBody>
      </p:sp>
    </p:spTree>
    <p:extLst>
      <p:ext uri="{BB962C8B-B14F-4D97-AF65-F5344CB8AC3E}">
        <p14:creationId xmlns:p14="http://schemas.microsoft.com/office/powerpoint/2010/main" val="34216633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284</a:t>
            </a:fld>
            <a:endParaRPr lang="en-US" dirty="0"/>
          </a:p>
        </p:txBody>
      </p:sp>
    </p:spTree>
    <p:extLst>
      <p:ext uri="{BB962C8B-B14F-4D97-AF65-F5344CB8AC3E}">
        <p14:creationId xmlns:p14="http://schemas.microsoft.com/office/powerpoint/2010/main" val="77718929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285</a:t>
            </a:fld>
            <a:endParaRPr lang="en-US" dirty="0"/>
          </a:p>
        </p:txBody>
      </p:sp>
    </p:spTree>
    <p:extLst>
      <p:ext uri="{BB962C8B-B14F-4D97-AF65-F5344CB8AC3E}">
        <p14:creationId xmlns:p14="http://schemas.microsoft.com/office/powerpoint/2010/main" val="340163021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286</a:t>
            </a:fld>
            <a:endParaRPr lang="en-US" dirty="0"/>
          </a:p>
        </p:txBody>
      </p:sp>
    </p:spTree>
    <p:extLst>
      <p:ext uri="{BB962C8B-B14F-4D97-AF65-F5344CB8AC3E}">
        <p14:creationId xmlns:p14="http://schemas.microsoft.com/office/powerpoint/2010/main" val="611201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490153168"/>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287</a:t>
            </a:fld>
            <a:endParaRPr lang="en-US" dirty="0"/>
          </a:p>
        </p:txBody>
      </p:sp>
    </p:spTree>
    <p:extLst>
      <p:ext uri="{BB962C8B-B14F-4D97-AF65-F5344CB8AC3E}">
        <p14:creationId xmlns:p14="http://schemas.microsoft.com/office/powerpoint/2010/main" val="377009776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288</a:t>
            </a:fld>
            <a:endParaRPr lang="en-US" dirty="0"/>
          </a:p>
        </p:txBody>
      </p:sp>
    </p:spTree>
    <p:extLst>
      <p:ext uri="{BB962C8B-B14F-4D97-AF65-F5344CB8AC3E}">
        <p14:creationId xmlns:p14="http://schemas.microsoft.com/office/powerpoint/2010/main" val="244119734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289</a:t>
            </a:fld>
            <a:endParaRPr lang="en-US" dirty="0"/>
          </a:p>
        </p:txBody>
      </p:sp>
    </p:spTree>
    <p:extLst>
      <p:ext uri="{BB962C8B-B14F-4D97-AF65-F5344CB8AC3E}">
        <p14:creationId xmlns:p14="http://schemas.microsoft.com/office/powerpoint/2010/main" val="202682054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290</a:t>
            </a:fld>
            <a:endParaRPr lang="en-US" dirty="0"/>
          </a:p>
        </p:txBody>
      </p:sp>
    </p:spTree>
    <p:extLst>
      <p:ext uri="{BB962C8B-B14F-4D97-AF65-F5344CB8AC3E}">
        <p14:creationId xmlns:p14="http://schemas.microsoft.com/office/powerpoint/2010/main" val="369655651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291</a:t>
            </a:fld>
            <a:endParaRPr lang="en-US" dirty="0"/>
          </a:p>
        </p:txBody>
      </p:sp>
    </p:spTree>
    <p:extLst>
      <p:ext uri="{BB962C8B-B14F-4D97-AF65-F5344CB8AC3E}">
        <p14:creationId xmlns:p14="http://schemas.microsoft.com/office/powerpoint/2010/main" val="24924640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292</a:t>
            </a:fld>
            <a:endParaRPr lang="en-US" dirty="0"/>
          </a:p>
        </p:txBody>
      </p:sp>
    </p:spTree>
    <p:extLst>
      <p:ext uri="{BB962C8B-B14F-4D97-AF65-F5344CB8AC3E}">
        <p14:creationId xmlns:p14="http://schemas.microsoft.com/office/powerpoint/2010/main" val="311981366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293</a:t>
            </a:fld>
            <a:endParaRPr lang="en-US" dirty="0"/>
          </a:p>
        </p:txBody>
      </p:sp>
    </p:spTree>
    <p:extLst>
      <p:ext uri="{BB962C8B-B14F-4D97-AF65-F5344CB8AC3E}">
        <p14:creationId xmlns:p14="http://schemas.microsoft.com/office/powerpoint/2010/main" val="217174812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294</a:t>
            </a:fld>
            <a:endParaRPr lang="en-US" dirty="0"/>
          </a:p>
        </p:txBody>
      </p:sp>
    </p:spTree>
    <p:extLst>
      <p:ext uri="{BB962C8B-B14F-4D97-AF65-F5344CB8AC3E}">
        <p14:creationId xmlns:p14="http://schemas.microsoft.com/office/powerpoint/2010/main" val="26065667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295</a:t>
            </a:fld>
            <a:endParaRPr lang="en-US" dirty="0"/>
          </a:p>
        </p:txBody>
      </p:sp>
    </p:spTree>
    <p:extLst>
      <p:ext uri="{BB962C8B-B14F-4D97-AF65-F5344CB8AC3E}">
        <p14:creationId xmlns:p14="http://schemas.microsoft.com/office/powerpoint/2010/main" val="239202709"/>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296</a:t>
            </a:fld>
            <a:endParaRPr lang="en-US" dirty="0"/>
          </a:p>
        </p:txBody>
      </p:sp>
    </p:spTree>
    <p:extLst>
      <p:ext uri="{BB962C8B-B14F-4D97-AF65-F5344CB8AC3E}">
        <p14:creationId xmlns:p14="http://schemas.microsoft.com/office/powerpoint/2010/main" val="2170821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virtual dom is what makes React</a:t>
            </a:r>
            <a:r>
              <a:rPr lang="en-US" baseline="0" dirty="0"/>
              <a:t> performant. Without it, the browser DOM would update with each change, which would be pretty distracting. For example, imagine if the whole page refreshed each time you typed a letter into an input. This is what's happening in the virtual dom, but it happens in-memory and is very fast. The difference between this re-render of the virtual dom and the previous render of the virtual dom is calculated by React and the minimal changes to the browser DOM are made.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a:t>
            </a:fld>
            <a:endParaRPr lang="en-US" dirty="0"/>
          </a:p>
        </p:txBody>
      </p:sp>
    </p:spTree>
    <p:extLst>
      <p:ext uri="{BB962C8B-B14F-4D97-AF65-F5344CB8AC3E}">
        <p14:creationId xmlns:p14="http://schemas.microsoft.com/office/powerpoint/2010/main" val="451076305"/>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297</a:t>
            </a:fld>
            <a:endParaRPr lang="en-US" dirty="0"/>
          </a:p>
        </p:txBody>
      </p:sp>
    </p:spTree>
    <p:extLst>
      <p:ext uri="{BB962C8B-B14F-4D97-AF65-F5344CB8AC3E}">
        <p14:creationId xmlns:p14="http://schemas.microsoft.com/office/powerpoint/2010/main" val="268726239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298</a:t>
            </a:fld>
            <a:endParaRPr lang="en-US" dirty="0"/>
          </a:p>
        </p:txBody>
      </p:sp>
    </p:spTree>
    <p:extLst>
      <p:ext uri="{BB962C8B-B14F-4D97-AF65-F5344CB8AC3E}">
        <p14:creationId xmlns:p14="http://schemas.microsoft.com/office/powerpoint/2010/main" val="219980035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299</a:t>
            </a:fld>
            <a:endParaRPr lang="en-US" dirty="0"/>
          </a:p>
        </p:txBody>
      </p:sp>
    </p:spTree>
    <p:extLst>
      <p:ext uri="{BB962C8B-B14F-4D97-AF65-F5344CB8AC3E}">
        <p14:creationId xmlns:p14="http://schemas.microsoft.com/office/powerpoint/2010/main" val="97869123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300</a:t>
            </a:fld>
            <a:endParaRPr lang="en-US" dirty="0"/>
          </a:p>
        </p:txBody>
      </p:sp>
    </p:spTree>
    <p:extLst>
      <p:ext uri="{BB962C8B-B14F-4D97-AF65-F5344CB8AC3E}">
        <p14:creationId xmlns:p14="http://schemas.microsoft.com/office/powerpoint/2010/main" val="2935468308"/>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301</a:t>
            </a:fld>
            <a:endParaRPr lang="en-US" dirty="0"/>
          </a:p>
        </p:txBody>
      </p:sp>
    </p:spTree>
    <p:extLst>
      <p:ext uri="{BB962C8B-B14F-4D97-AF65-F5344CB8AC3E}">
        <p14:creationId xmlns:p14="http://schemas.microsoft.com/office/powerpoint/2010/main" val="185163558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302</a:t>
            </a:fld>
            <a:endParaRPr lang="en-US" dirty="0"/>
          </a:p>
        </p:txBody>
      </p:sp>
    </p:spTree>
    <p:extLst>
      <p:ext uri="{BB962C8B-B14F-4D97-AF65-F5344CB8AC3E}">
        <p14:creationId xmlns:p14="http://schemas.microsoft.com/office/powerpoint/2010/main" val="322165504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303</a:t>
            </a:fld>
            <a:endParaRPr lang="en-US" dirty="0"/>
          </a:p>
        </p:txBody>
      </p:sp>
    </p:spTree>
    <p:extLst>
      <p:ext uri="{BB962C8B-B14F-4D97-AF65-F5344CB8AC3E}">
        <p14:creationId xmlns:p14="http://schemas.microsoft.com/office/powerpoint/2010/main" val="331999430"/>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304</a:t>
            </a:fld>
            <a:endParaRPr lang="en-US" dirty="0"/>
          </a:p>
        </p:txBody>
      </p:sp>
    </p:spTree>
    <p:extLst>
      <p:ext uri="{BB962C8B-B14F-4D97-AF65-F5344CB8AC3E}">
        <p14:creationId xmlns:p14="http://schemas.microsoft.com/office/powerpoint/2010/main" val="422145965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305</a:t>
            </a:fld>
            <a:endParaRPr lang="en-US" dirty="0"/>
          </a:p>
        </p:txBody>
      </p:sp>
    </p:spTree>
    <p:extLst>
      <p:ext uri="{BB962C8B-B14F-4D97-AF65-F5344CB8AC3E}">
        <p14:creationId xmlns:p14="http://schemas.microsoft.com/office/powerpoint/2010/main" val="1261606848"/>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306</a:t>
            </a:fld>
            <a:endParaRPr lang="en-US" dirty="0"/>
          </a:p>
        </p:txBody>
      </p:sp>
    </p:spTree>
    <p:extLst>
      <p:ext uri="{BB962C8B-B14F-4D97-AF65-F5344CB8AC3E}">
        <p14:creationId xmlns:p14="http://schemas.microsoft.com/office/powerpoint/2010/main" val="226812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lang="en-US" sz="1200" dirty="0">
              <a:solidFill>
                <a:schemeClr val="dk1"/>
              </a:solidFill>
              <a:latin typeface="Calibri"/>
              <a:cs typeface="Calibri"/>
              <a:sym typeface="Calibri"/>
            </a:endParaRPr>
          </a:p>
          <a:p>
            <a:pPr marL="0" lvl="0" indent="0" algn="l" rtl="0">
              <a:spcBef>
                <a:spcPts val="0"/>
              </a:spcBef>
              <a:spcAft>
                <a:spcPts val="0"/>
              </a:spcAft>
              <a:buNone/>
            </a:pPr>
            <a:endParaRPr dirty="0"/>
          </a:p>
        </p:txBody>
      </p:sp>
      <p:sp>
        <p:nvSpPr>
          <p:cNvPr id="265" name="Google Shape;26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604461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a:t>
            </a:fld>
            <a:endParaRPr lang="en-US" dirty="0"/>
          </a:p>
        </p:txBody>
      </p:sp>
    </p:spTree>
    <p:extLst>
      <p:ext uri="{BB962C8B-B14F-4D97-AF65-F5344CB8AC3E}">
        <p14:creationId xmlns:p14="http://schemas.microsoft.com/office/powerpoint/2010/main" val="3684116586"/>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307</a:t>
            </a:fld>
            <a:endParaRPr lang="en-US" dirty="0"/>
          </a:p>
        </p:txBody>
      </p:sp>
    </p:spTree>
    <p:extLst>
      <p:ext uri="{BB962C8B-B14F-4D97-AF65-F5344CB8AC3E}">
        <p14:creationId xmlns:p14="http://schemas.microsoft.com/office/powerpoint/2010/main" val="398693493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308</a:t>
            </a:fld>
            <a:endParaRPr lang="en-US" dirty="0"/>
          </a:p>
        </p:txBody>
      </p:sp>
    </p:spTree>
    <p:extLst>
      <p:ext uri="{BB962C8B-B14F-4D97-AF65-F5344CB8AC3E}">
        <p14:creationId xmlns:p14="http://schemas.microsoft.com/office/powerpoint/2010/main" val="103970632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309</a:t>
            </a:fld>
            <a:endParaRPr lang="en-US" dirty="0"/>
          </a:p>
        </p:txBody>
      </p:sp>
    </p:spTree>
    <p:extLst>
      <p:ext uri="{BB962C8B-B14F-4D97-AF65-F5344CB8AC3E}">
        <p14:creationId xmlns:p14="http://schemas.microsoft.com/office/powerpoint/2010/main" val="388498716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310</a:t>
            </a:fld>
            <a:endParaRPr lang="en-US"/>
          </a:p>
        </p:txBody>
      </p:sp>
    </p:spTree>
    <p:extLst>
      <p:ext uri="{BB962C8B-B14F-4D97-AF65-F5344CB8AC3E}">
        <p14:creationId xmlns:p14="http://schemas.microsoft.com/office/powerpoint/2010/main" val="404748088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311</a:t>
            </a:fld>
            <a:endParaRPr lang="en-US" dirty="0"/>
          </a:p>
        </p:txBody>
      </p:sp>
    </p:spTree>
    <p:extLst>
      <p:ext uri="{BB962C8B-B14F-4D97-AF65-F5344CB8AC3E}">
        <p14:creationId xmlns:p14="http://schemas.microsoft.com/office/powerpoint/2010/main" val="143469090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312</a:t>
            </a:fld>
            <a:endParaRPr lang="en-US" dirty="0"/>
          </a:p>
        </p:txBody>
      </p:sp>
    </p:spTree>
    <p:extLst>
      <p:ext uri="{BB962C8B-B14F-4D97-AF65-F5344CB8AC3E}">
        <p14:creationId xmlns:p14="http://schemas.microsoft.com/office/powerpoint/2010/main" val="3900208977"/>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313</a:t>
            </a:fld>
            <a:endParaRPr lang="en-US" dirty="0"/>
          </a:p>
        </p:txBody>
      </p:sp>
    </p:spTree>
    <p:extLst>
      <p:ext uri="{BB962C8B-B14F-4D97-AF65-F5344CB8AC3E}">
        <p14:creationId xmlns:p14="http://schemas.microsoft.com/office/powerpoint/2010/main" val="75104967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314</a:t>
            </a:fld>
            <a:endParaRPr lang="en-US" dirty="0"/>
          </a:p>
        </p:txBody>
      </p:sp>
    </p:spTree>
    <p:extLst>
      <p:ext uri="{BB962C8B-B14F-4D97-AF65-F5344CB8AC3E}">
        <p14:creationId xmlns:p14="http://schemas.microsoft.com/office/powerpoint/2010/main" val="322975618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315</a:t>
            </a:fld>
            <a:endParaRPr lang="en-US" dirty="0"/>
          </a:p>
        </p:txBody>
      </p:sp>
    </p:spTree>
    <p:extLst>
      <p:ext uri="{BB962C8B-B14F-4D97-AF65-F5344CB8AC3E}">
        <p14:creationId xmlns:p14="http://schemas.microsoft.com/office/powerpoint/2010/main" val="1102377024"/>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316</a:t>
            </a:fld>
            <a:endParaRPr lang="en-US" dirty="0"/>
          </a:p>
        </p:txBody>
      </p:sp>
    </p:spTree>
    <p:extLst>
      <p:ext uri="{BB962C8B-B14F-4D97-AF65-F5344CB8AC3E}">
        <p14:creationId xmlns:p14="http://schemas.microsoft.com/office/powerpoint/2010/main" val="326731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31</a:t>
            </a:fld>
            <a:endParaRPr lang="en-US" dirty="0"/>
          </a:p>
        </p:txBody>
      </p:sp>
    </p:spTree>
    <p:extLst>
      <p:ext uri="{BB962C8B-B14F-4D97-AF65-F5344CB8AC3E}">
        <p14:creationId xmlns:p14="http://schemas.microsoft.com/office/powerpoint/2010/main" val="3600548543"/>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317</a:t>
            </a:fld>
            <a:endParaRPr lang="en-US" dirty="0"/>
          </a:p>
        </p:txBody>
      </p:sp>
    </p:spTree>
    <p:extLst>
      <p:ext uri="{BB962C8B-B14F-4D97-AF65-F5344CB8AC3E}">
        <p14:creationId xmlns:p14="http://schemas.microsoft.com/office/powerpoint/2010/main" val="168583495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318</a:t>
            </a:fld>
            <a:endParaRPr lang="en-US" dirty="0"/>
          </a:p>
        </p:txBody>
      </p:sp>
    </p:spTree>
    <p:extLst>
      <p:ext uri="{BB962C8B-B14F-4D97-AF65-F5344CB8AC3E}">
        <p14:creationId xmlns:p14="http://schemas.microsoft.com/office/powerpoint/2010/main" val="41192340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319</a:t>
            </a:fld>
            <a:endParaRPr lang="en-US" dirty="0"/>
          </a:p>
        </p:txBody>
      </p:sp>
    </p:spTree>
    <p:extLst>
      <p:ext uri="{BB962C8B-B14F-4D97-AF65-F5344CB8AC3E}">
        <p14:creationId xmlns:p14="http://schemas.microsoft.com/office/powerpoint/2010/main" val="280782577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first function starts fetchUser on each dispatched `USER_FETCH_REQUESTED` action. Allows concurrent fetches of user.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a:t>
            </a:r>
            <a:r>
              <a:rPr lang="en-US" baseline="0" dirty="0"/>
              <a:t> second way d</a:t>
            </a:r>
            <a:r>
              <a:rPr lang="en-US" dirty="0"/>
              <a:t>oes not allow concurrent fetches of user. If "USER_FETCH_REQUESTED" gets dispatched while a fetch is already pending, that pending fetch is cancelled and only the latest one will be run. </a:t>
            </a:r>
          </a:p>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320</a:t>
            </a:fld>
            <a:endParaRPr lang="en-US" dirty="0"/>
          </a:p>
        </p:txBody>
      </p:sp>
    </p:spTree>
    <p:extLst>
      <p:ext uri="{BB962C8B-B14F-4D97-AF65-F5344CB8AC3E}">
        <p14:creationId xmlns:p14="http://schemas.microsoft.com/office/powerpoint/2010/main" val="317153369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321</a:t>
            </a:fld>
            <a:endParaRPr lang="en-US" dirty="0"/>
          </a:p>
        </p:txBody>
      </p:sp>
    </p:spTree>
    <p:extLst>
      <p:ext uri="{BB962C8B-B14F-4D97-AF65-F5344CB8AC3E}">
        <p14:creationId xmlns:p14="http://schemas.microsoft.com/office/powerpoint/2010/main" val="1846840804"/>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322</a:t>
            </a:fld>
            <a:endParaRPr lang="en-US" dirty="0"/>
          </a:p>
        </p:txBody>
      </p:sp>
    </p:spTree>
    <p:extLst>
      <p:ext uri="{BB962C8B-B14F-4D97-AF65-F5344CB8AC3E}">
        <p14:creationId xmlns:p14="http://schemas.microsoft.com/office/powerpoint/2010/main" val="284936633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323</a:t>
            </a:fld>
            <a:endParaRPr lang="en-US" dirty="0"/>
          </a:p>
        </p:txBody>
      </p:sp>
    </p:spTree>
    <p:extLst>
      <p:ext uri="{BB962C8B-B14F-4D97-AF65-F5344CB8AC3E}">
        <p14:creationId xmlns:p14="http://schemas.microsoft.com/office/powerpoint/2010/main" val="1797276288"/>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324</a:t>
            </a:fld>
            <a:endParaRPr lang="en-US"/>
          </a:p>
        </p:txBody>
      </p:sp>
    </p:spTree>
    <p:extLst>
      <p:ext uri="{BB962C8B-B14F-4D97-AF65-F5344CB8AC3E}">
        <p14:creationId xmlns:p14="http://schemas.microsoft.com/office/powerpoint/2010/main" val="355226257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325</a:t>
            </a:fld>
            <a:endParaRPr lang="en-US" dirty="0"/>
          </a:p>
        </p:txBody>
      </p:sp>
    </p:spTree>
    <p:extLst>
      <p:ext uri="{BB962C8B-B14F-4D97-AF65-F5344CB8AC3E}">
        <p14:creationId xmlns:p14="http://schemas.microsoft.com/office/powerpoint/2010/main" val="96356488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326</a:t>
            </a:fld>
            <a:endParaRPr lang="en-US" dirty="0"/>
          </a:p>
        </p:txBody>
      </p:sp>
    </p:spTree>
    <p:extLst>
      <p:ext uri="{BB962C8B-B14F-4D97-AF65-F5344CB8AC3E}">
        <p14:creationId xmlns:p14="http://schemas.microsoft.com/office/powerpoint/2010/main" val="2370907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32</a:t>
            </a:fld>
            <a:endParaRPr lang="en-US"/>
          </a:p>
        </p:txBody>
      </p:sp>
    </p:spTree>
    <p:extLst>
      <p:ext uri="{BB962C8B-B14F-4D97-AF65-F5344CB8AC3E}">
        <p14:creationId xmlns:p14="http://schemas.microsoft.com/office/powerpoint/2010/main" val="284057802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327</a:t>
            </a:fld>
            <a:endParaRPr lang="en-US" dirty="0"/>
          </a:p>
        </p:txBody>
      </p:sp>
    </p:spTree>
    <p:extLst>
      <p:ext uri="{BB962C8B-B14F-4D97-AF65-F5344CB8AC3E}">
        <p14:creationId xmlns:p14="http://schemas.microsoft.com/office/powerpoint/2010/main" val="251464865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328</a:t>
            </a:fld>
            <a:endParaRPr lang="en-US" dirty="0"/>
          </a:p>
        </p:txBody>
      </p:sp>
    </p:spTree>
    <p:extLst>
      <p:ext uri="{BB962C8B-B14F-4D97-AF65-F5344CB8AC3E}">
        <p14:creationId xmlns:p14="http://schemas.microsoft.com/office/powerpoint/2010/main" val="280434955"/>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329</a:t>
            </a:fld>
            <a:endParaRPr lang="en-US"/>
          </a:p>
        </p:txBody>
      </p:sp>
    </p:spTree>
    <p:extLst>
      <p:ext uri="{BB962C8B-B14F-4D97-AF65-F5344CB8AC3E}">
        <p14:creationId xmlns:p14="http://schemas.microsoft.com/office/powerpoint/2010/main" val="1154487179"/>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330</a:t>
            </a:fld>
            <a:endParaRPr lang="en-US" dirty="0"/>
          </a:p>
        </p:txBody>
      </p:sp>
    </p:spTree>
    <p:extLst>
      <p:ext uri="{BB962C8B-B14F-4D97-AF65-F5344CB8AC3E}">
        <p14:creationId xmlns:p14="http://schemas.microsoft.com/office/powerpoint/2010/main" val="2045761550"/>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331</a:t>
            </a:fld>
            <a:endParaRPr lang="en-US" dirty="0"/>
          </a:p>
        </p:txBody>
      </p:sp>
    </p:spTree>
    <p:extLst>
      <p:ext uri="{BB962C8B-B14F-4D97-AF65-F5344CB8AC3E}">
        <p14:creationId xmlns:p14="http://schemas.microsoft.com/office/powerpoint/2010/main" val="372170642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332</a:t>
            </a:fld>
            <a:endParaRPr lang="en-US"/>
          </a:p>
        </p:txBody>
      </p:sp>
    </p:spTree>
    <p:extLst>
      <p:ext uri="{BB962C8B-B14F-4D97-AF65-F5344CB8AC3E}">
        <p14:creationId xmlns:p14="http://schemas.microsoft.com/office/powerpoint/2010/main" val="310198552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333</a:t>
            </a:fld>
            <a:endParaRPr lang="en-US" dirty="0"/>
          </a:p>
        </p:txBody>
      </p:sp>
    </p:spTree>
    <p:extLst>
      <p:ext uri="{BB962C8B-B14F-4D97-AF65-F5344CB8AC3E}">
        <p14:creationId xmlns:p14="http://schemas.microsoft.com/office/powerpoint/2010/main" val="16800918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a:t>
            </a:r>
            <a:r>
              <a:rPr lang="en-US" baseline="0" dirty="0"/>
              <a:t> object is available in development mode by requiring 'react-addons-perf'. To use it, start measuring with Perf.start(), stop it with Perf.stop() and then use the other methods to find out the results.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334</a:t>
            </a:fld>
            <a:endParaRPr lang="en-US" dirty="0"/>
          </a:p>
        </p:txBody>
      </p:sp>
    </p:spTree>
    <p:extLst>
      <p:ext uri="{BB962C8B-B14F-4D97-AF65-F5344CB8AC3E}">
        <p14:creationId xmlns:p14="http://schemas.microsoft.com/office/powerpoint/2010/main" val="1743268858"/>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335</a:t>
            </a:fld>
            <a:endParaRPr lang="en-US" dirty="0"/>
          </a:p>
        </p:txBody>
      </p:sp>
    </p:spTree>
    <p:extLst>
      <p:ext uri="{BB962C8B-B14F-4D97-AF65-F5344CB8AC3E}">
        <p14:creationId xmlns:p14="http://schemas.microsoft.com/office/powerpoint/2010/main" val="148743425"/>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336</a:t>
            </a:fld>
            <a:endParaRPr lang="en-US" dirty="0"/>
          </a:p>
        </p:txBody>
      </p:sp>
    </p:spTree>
    <p:extLst>
      <p:ext uri="{BB962C8B-B14F-4D97-AF65-F5344CB8AC3E}">
        <p14:creationId xmlns:p14="http://schemas.microsoft.com/office/powerpoint/2010/main" val="441438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33</a:t>
            </a:fld>
            <a:endParaRPr lang="en-US" dirty="0"/>
          </a:p>
        </p:txBody>
      </p:sp>
    </p:spTree>
    <p:extLst>
      <p:ext uri="{BB962C8B-B14F-4D97-AF65-F5344CB8AC3E}">
        <p14:creationId xmlns:p14="http://schemas.microsoft.com/office/powerpoint/2010/main" val="343852183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337</a:t>
            </a:fld>
            <a:endParaRPr lang="en-US"/>
          </a:p>
        </p:txBody>
      </p:sp>
    </p:spTree>
    <p:extLst>
      <p:ext uri="{BB962C8B-B14F-4D97-AF65-F5344CB8AC3E}">
        <p14:creationId xmlns:p14="http://schemas.microsoft.com/office/powerpoint/2010/main" val="1838794198"/>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338</a:t>
            </a:fld>
            <a:endParaRPr lang="en-US"/>
          </a:p>
        </p:txBody>
      </p:sp>
    </p:spTree>
    <p:extLst>
      <p:ext uri="{BB962C8B-B14F-4D97-AF65-F5344CB8AC3E}">
        <p14:creationId xmlns:p14="http://schemas.microsoft.com/office/powerpoint/2010/main" val="354499343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339</a:t>
            </a:fld>
            <a:endParaRPr lang="en-US"/>
          </a:p>
        </p:txBody>
      </p:sp>
    </p:spTree>
    <p:extLst>
      <p:ext uri="{BB962C8B-B14F-4D97-AF65-F5344CB8AC3E}">
        <p14:creationId xmlns:p14="http://schemas.microsoft.com/office/powerpoint/2010/main" val="261718329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340</a:t>
            </a:fld>
            <a:endParaRPr lang="en-US"/>
          </a:p>
        </p:txBody>
      </p:sp>
    </p:spTree>
    <p:extLst>
      <p:ext uri="{BB962C8B-B14F-4D97-AF65-F5344CB8AC3E}">
        <p14:creationId xmlns:p14="http://schemas.microsoft.com/office/powerpoint/2010/main" val="2354826383"/>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341</a:t>
            </a:fld>
            <a:endParaRPr lang="en-US" dirty="0"/>
          </a:p>
        </p:txBody>
      </p:sp>
    </p:spTree>
    <p:extLst>
      <p:ext uri="{BB962C8B-B14F-4D97-AF65-F5344CB8AC3E}">
        <p14:creationId xmlns:p14="http://schemas.microsoft.com/office/powerpoint/2010/main" val="1432913508"/>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https://css-tricks.com/render-caching-for-react/</a:t>
            </a:r>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342</a:t>
            </a:fld>
            <a:endParaRPr lang="en-US" dirty="0"/>
          </a:p>
        </p:txBody>
      </p:sp>
    </p:spTree>
    <p:extLst>
      <p:ext uri="{BB962C8B-B14F-4D97-AF65-F5344CB8AC3E}">
        <p14:creationId xmlns:p14="http://schemas.microsoft.com/office/powerpoint/2010/main" val="326650727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343</a:t>
            </a:fld>
            <a:endParaRPr lang="en-US" dirty="0"/>
          </a:p>
        </p:txBody>
      </p:sp>
    </p:spTree>
    <p:extLst>
      <p:ext uri="{BB962C8B-B14F-4D97-AF65-F5344CB8AC3E}">
        <p14:creationId xmlns:p14="http://schemas.microsoft.com/office/powerpoint/2010/main" val="246107483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344</a:t>
            </a:fld>
            <a:endParaRPr lang="en-US"/>
          </a:p>
        </p:txBody>
      </p:sp>
    </p:spTree>
    <p:extLst>
      <p:ext uri="{BB962C8B-B14F-4D97-AF65-F5344CB8AC3E}">
        <p14:creationId xmlns:p14="http://schemas.microsoft.com/office/powerpoint/2010/main" val="154746049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345</a:t>
            </a:fld>
            <a:endParaRPr lang="en-US"/>
          </a:p>
        </p:txBody>
      </p:sp>
    </p:spTree>
    <p:extLst>
      <p:ext uri="{BB962C8B-B14F-4D97-AF65-F5344CB8AC3E}">
        <p14:creationId xmlns:p14="http://schemas.microsoft.com/office/powerpoint/2010/main" val="265632691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346</a:t>
            </a:fld>
            <a:endParaRPr lang="en-US" dirty="0"/>
          </a:p>
        </p:txBody>
      </p:sp>
    </p:spTree>
    <p:extLst>
      <p:ext uri="{BB962C8B-B14F-4D97-AF65-F5344CB8AC3E}">
        <p14:creationId xmlns:p14="http://schemas.microsoft.com/office/powerpoint/2010/main" val="405215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a:t>
            </a:fld>
            <a:endParaRPr lang="en-US"/>
          </a:p>
        </p:txBody>
      </p:sp>
    </p:spTree>
    <p:extLst>
      <p:ext uri="{BB962C8B-B14F-4D97-AF65-F5344CB8AC3E}">
        <p14:creationId xmlns:p14="http://schemas.microsoft.com/office/powerpoint/2010/main" val="3931007400"/>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347</a:t>
            </a:fld>
            <a:endParaRPr lang="en-US"/>
          </a:p>
        </p:txBody>
      </p:sp>
    </p:spTree>
    <p:extLst>
      <p:ext uri="{BB962C8B-B14F-4D97-AF65-F5344CB8AC3E}">
        <p14:creationId xmlns:p14="http://schemas.microsoft.com/office/powerpoint/2010/main" val="3949041074"/>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348</a:t>
            </a:fld>
            <a:endParaRPr lang="en-US"/>
          </a:p>
        </p:txBody>
      </p:sp>
    </p:spTree>
    <p:extLst>
      <p:ext uri="{BB962C8B-B14F-4D97-AF65-F5344CB8AC3E}">
        <p14:creationId xmlns:p14="http://schemas.microsoft.com/office/powerpoint/2010/main" val="3913738254"/>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349</a:t>
            </a:fld>
            <a:endParaRPr lang="en-US"/>
          </a:p>
        </p:txBody>
      </p:sp>
    </p:spTree>
    <p:extLst>
      <p:ext uri="{BB962C8B-B14F-4D97-AF65-F5344CB8AC3E}">
        <p14:creationId xmlns:p14="http://schemas.microsoft.com/office/powerpoint/2010/main" val="1751888206"/>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350</a:t>
            </a:fld>
            <a:endParaRPr lang="en-US"/>
          </a:p>
        </p:txBody>
      </p:sp>
    </p:spTree>
    <p:extLst>
      <p:ext uri="{BB962C8B-B14F-4D97-AF65-F5344CB8AC3E}">
        <p14:creationId xmlns:p14="http://schemas.microsoft.com/office/powerpoint/2010/main" val="35439146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351</a:t>
            </a:fld>
            <a:endParaRPr lang="en-US"/>
          </a:p>
        </p:txBody>
      </p:sp>
    </p:spTree>
    <p:extLst>
      <p:ext uri="{BB962C8B-B14F-4D97-AF65-F5344CB8AC3E}">
        <p14:creationId xmlns:p14="http://schemas.microsoft.com/office/powerpoint/2010/main" val="68639464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352</a:t>
            </a:fld>
            <a:endParaRPr lang="en-US"/>
          </a:p>
        </p:txBody>
      </p:sp>
    </p:spTree>
    <p:extLst>
      <p:ext uri="{BB962C8B-B14F-4D97-AF65-F5344CB8AC3E}">
        <p14:creationId xmlns:p14="http://schemas.microsoft.com/office/powerpoint/2010/main" val="55799035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353</a:t>
            </a:fld>
            <a:endParaRPr lang="en-US"/>
          </a:p>
        </p:txBody>
      </p:sp>
    </p:spTree>
    <p:extLst>
      <p:ext uri="{BB962C8B-B14F-4D97-AF65-F5344CB8AC3E}">
        <p14:creationId xmlns:p14="http://schemas.microsoft.com/office/powerpoint/2010/main" val="2612500064"/>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354</a:t>
            </a:fld>
            <a:endParaRPr lang="en-US"/>
          </a:p>
        </p:txBody>
      </p:sp>
    </p:spTree>
    <p:extLst>
      <p:ext uri="{BB962C8B-B14F-4D97-AF65-F5344CB8AC3E}">
        <p14:creationId xmlns:p14="http://schemas.microsoft.com/office/powerpoint/2010/main" val="1874760694"/>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355</a:t>
            </a:fld>
            <a:endParaRPr lang="en-US"/>
          </a:p>
        </p:txBody>
      </p:sp>
    </p:spTree>
    <p:extLst>
      <p:ext uri="{BB962C8B-B14F-4D97-AF65-F5344CB8AC3E}">
        <p14:creationId xmlns:p14="http://schemas.microsoft.com/office/powerpoint/2010/main" val="282278558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356</a:t>
            </a:fld>
            <a:endParaRPr lang="en-US"/>
          </a:p>
        </p:txBody>
      </p:sp>
    </p:spTree>
    <p:extLst>
      <p:ext uri="{BB962C8B-B14F-4D97-AF65-F5344CB8AC3E}">
        <p14:creationId xmlns:p14="http://schemas.microsoft.com/office/powerpoint/2010/main" val="4113574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a:t>
            </a:fld>
            <a:endParaRPr lang="en-US"/>
          </a:p>
        </p:txBody>
      </p:sp>
    </p:spTree>
    <p:extLst>
      <p:ext uri="{BB962C8B-B14F-4D97-AF65-F5344CB8AC3E}">
        <p14:creationId xmlns:p14="http://schemas.microsoft.com/office/powerpoint/2010/main" val="165667500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357</a:t>
            </a:fld>
            <a:endParaRPr lang="en-US"/>
          </a:p>
        </p:txBody>
      </p:sp>
    </p:spTree>
    <p:extLst>
      <p:ext uri="{BB962C8B-B14F-4D97-AF65-F5344CB8AC3E}">
        <p14:creationId xmlns:p14="http://schemas.microsoft.com/office/powerpoint/2010/main" val="3813281666"/>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358</a:t>
            </a:fld>
            <a:endParaRPr lang="en-US"/>
          </a:p>
        </p:txBody>
      </p:sp>
    </p:spTree>
    <p:extLst>
      <p:ext uri="{BB962C8B-B14F-4D97-AF65-F5344CB8AC3E}">
        <p14:creationId xmlns:p14="http://schemas.microsoft.com/office/powerpoint/2010/main" val="167077085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359</a:t>
            </a:fld>
            <a:endParaRPr lang="en-US"/>
          </a:p>
        </p:txBody>
      </p:sp>
    </p:spTree>
    <p:extLst>
      <p:ext uri="{BB962C8B-B14F-4D97-AF65-F5344CB8AC3E}">
        <p14:creationId xmlns:p14="http://schemas.microsoft.com/office/powerpoint/2010/main" val="270117953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360</a:t>
            </a:fld>
            <a:endParaRPr lang="en-US"/>
          </a:p>
        </p:txBody>
      </p:sp>
    </p:spTree>
    <p:extLst>
      <p:ext uri="{BB962C8B-B14F-4D97-AF65-F5344CB8AC3E}">
        <p14:creationId xmlns:p14="http://schemas.microsoft.com/office/powerpoint/2010/main" val="2108796903"/>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361</a:t>
            </a:fld>
            <a:endParaRPr lang="en-US"/>
          </a:p>
        </p:txBody>
      </p:sp>
    </p:spTree>
    <p:extLst>
      <p:ext uri="{BB962C8B-B14F-4D97-AF65-F5344CB8AC3E}">
        <p14:creationId xmlns:p14="http://schemas.microsoft.com/office/powerpoint/2010/main" val="1125850510"/>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362</a:t>
            </a:fld>
            <a:endParaRPr lang="en-US"/>
          </a:p>
        </p:txBody>
      </p:sp>
    </p:spTree>
    <p:extLst>
      <p:ext uri="{BB962C8B-B14F-4D97-AF65-F5344CB8AC3E}">
        <p14:creationId xmlns:p14="http://schemas.microsoft.com/office/powerpoint/2010/main" val="25009983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363</a:t>
            </a:fld>
            <a:endParaRPr lang="en-US"/>
          </a:p>
        </p:txBody>
      </p:sp>
    </p:spTree>
    <p:extLst>
      <p:ext uri="{BB962C8B-B14F-4D97-AF65-F5344CB8AC3E}">
        <p14:creationId xmlns:p14="http://schemas.microsoft.com/office/powerpoint/2010/main" val="422373371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364</a:t>
            </a:fld>
            <a:endParaRPr lang="en-US"/>
          </a:p>
        </p:txBody>
      </p:sp>
    </p:spTree>
    <p:extLst>
      <p:ext uri="{BB962C8B-B14F-4D97-AF65-F5344CB8AC3E}">
        <p14:creationId xmlns:p14="http://schemas.microsoft.com/office/powerpoint/2010/main" val="156731137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365</a:t>
            </a:fld>
            <a:endParaRPr lang="en-US"/>
          </a:p>
        </p:txBody>
      </p:sp>
    </p:spTree>
    <p:extLst>
      <p:ext uri="{BB962C8B-B14F-4D97-AF65-F5344CB8AC3E}">
        <p14:creationId xmlns:p14="http://schemas.microsoft.com/office/powerpoint/2010/main" val="68984560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366</a:t>
            </a:fld>
            <a:endParaRPr lang="en-US"/>
          </a:p>
        </p:txBody>
      </p:sp>
    </p:spTree>
    <p:extLst>
      <p:ext uri="{BB962C8B-B14F-4D97-AF65-F5344CB8AC3E}">
        <p14:creationId xmlns:p14="http://schemas.microsoft.com/office/powerpoint/2010/main" val="1873582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a:t>
            </a:fld>
            <a:endParaRPr lang="en-US"/>
          </a:p>
        </p:txBody>
      </p:sp>
    </p:spTree>
    <p:extLst>
      <p:ext uri="{BB962C8B-B14F-4D97-AF65-F5344CB8AC3E}">
        <p14:creationId xmlns:p14="http://schemas.microsoft.com/office/powerpoint/2010/main" val="3549802628"/>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367</a:t>
            </a:fld>
            <a:endParaRPr lang="en-US"/>
          </a:p>
        </p:txBody>
      </p:sp>
    </p:spTree>
    <p:extLst>
      <p:ext uri="{BB962C8B-B14F-4D97-AF65-F5344CB8AC3E}">
        <p14:creationId xmlns:p14="http://schemas.microsoft.com/office/powerpoint/2010/main" val="404327593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368</a:t>
            </a:fld>
            <a:endParaRPr lang="en-US"/>
          </a:p>
        </p:txBody>
      </p:sp>
    </p:spTree>
    <p:extLst>
      <p:ext uri="{BB962C8B-B14F-4D97-AF65-F5344CB8AC3E}">
        <p14:creationId xmlns:p14="http://schemas.microsoft.com/office/powerpoint/2010/main" val="420198902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369</a:t>
            </a:fld>
            <a:endParaRPr lang="en-US"/>
          </a:p>
        </p:txBody>
      </p:sp>
    </p:spTree>
    <p:extLst>
      <p:ext uri="{BB962C8B-B14F-4D97-AF65-F5344CB8AC3E}">
        <p14:creationId xmlns:p14="http://schemas.microsoft.com/office/powerpoint/2010/main" val="419929512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370</a:t>
            </a:fld>
            <a:endParaRPr lang="en-US"/>
          </a:p>
        </p:txBody>
      </p:sp>
    </p:spTree>
    <p:extLst>
      <p:ext uri="{BB962C8B-B14F-4D97-AF65-F5344CB8AC3E}">
        <p14:creationId xmlns:p14="http://schemas.microsoft.com/office/powerpoint/2010/main" val="2583892902"/>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371</a:t>
            </a:fld>
            <a:endParaRPr lang="en-US" dirty="0"/>
          </a:p>
        </p:txBody>
      </p:sp>
    </p:spTree>
    <p:extLst>
      <p:ext uri="{BB962C8B-B14F-4D97-AF65-F5344CB8AC3E}">
        <p14:creationId xmlns:p14="http://schemas.microsoft.com/office/powerpoint/2010/main" val="268385622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372</a:t>
            </a:fld>
            <a:endParaRPr lang="en-US" dirty="0"/>
          </a:p>
        </p:txBody>
      </p:sp>
    </p:spTree>
    <p:extLst>
      <p:ext uri="{BB962C8B-B14F-4D97-AF65-F5344CB8AC3E}">
        <p14:creationId xmlns:p14="http://schemas.microsoft.com/office/powerpoint/2010/main" val="3638084026"/>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373</a:t>
            </a:fld>
            <a:endParaRPr lang="en-US" dirty="0"/>
          </a:p>
        </p:txBody>
      </p:sp>
    </p:spTree>
    <p:extLst>
      <p:ext uri="{BB962C8B-B14F-4D97-AF65-F5344CB8AC3E}">
        <p14:creationId xmlns:p14="http://schemas.microsoft.com/office/powerpoint/2010/main" val="401624085"/>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solidFill>
                  <a:prstClr val="black"/>
                </a:solidFill>
                <a:latin typeface="Calibri"/>
              </a:rPr>
              <a:pPr/>
              <a:t>374</a:t>
            </a:fld>
            <a:endParaRPr lang="en-US" dirty="0">
              <a:solidFill>
                <a:prstClr val="black"/>
              </a:solidFill>
              <a:latin typeface="Calibri"/>
            </a:endParaRPr>
          </a:p>
        </p:txBody>
      </p:sp>
    </p:spTree>
    <p:extLst>
      <p:ext uri="{BB962C8B-B14F-4D97-AF65-F5344CB8AC3E}">
        <p14:creationId xmlns:p14="http://schemas.microsoft.com/office/powerpoint/2010/main" val="54195950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375</a:t>
            </a:fld>
            <a:endParaRPr lang="en-US"/>
          </a:p>
        </p:txBody>
      </p:sp>
    </p:spTree>
    <p:extLst>
      <p:ext uri="{BB962C8B-B14F-4D97-AF65-F5344CB8AC3E}">
        <p14:creationId xmlns:p14="http://schemas.microsoft.com/office/powerpoint/2010/main" val="588719954"/>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376</a:t>
            </a:fld>
            <a:endParaRPr lang="en-US"/>
          </a:p>
        </p:txBody>
      </p:sp>
    </p:spTree>
    <p:extLst>
      <p:ext uri="{BB962C8B-B14F-4D97-AF65-F5344CB8AC3E}">
        <p14:creationId xmlns:p14="http://schemas.microsoft.com/office/powerpoint/2010/main" val="2420339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37</a:t>
            </a:fld>
            <a:endParaRPr lang="en-US" dirty="0"/>
          </a:p>
        </p:txBody>
      </p:sp>
    </p:spTree>
    <p:extLst>
      <p:ext uri="{BB962C8B-B14F-4D97-AF65-F5344CB8AC3E}">
        <p14:creationId xmlns:p14="http://schemas.microsoft.com/office/powerpoint/2010/main" val="1326482366"/>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377</a:t>
            </a:fld>
            <a:endParaRPr lang="en-US"/>
          </a:p>
        </p:txBody>
      </p:sp>
    </p:spTree>
    <p:extLst>
      <p:ext uri="{BB962C8B-B14F-4D97-AF65-F5344CB8AC3E}">
        <p14:creationId xmlns:p14="http://schemas.microsoft.com/office/powerpoint/2010/main" val="143701107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378</a:t>
            </a:fld>
            <a:endParaRPr lang="en-US"/>
          </a:p>
        </p:txBody>
      </p:sp>
    </p:spTree>
    <p:extLst>
      <p:ext uri="{BB962C8B-B14F-4D97-AF65-F5344CB8AC3E}">
        <p14:creationId xmlns:p14="http://schemas.microsoft.com/office/powerpoint/2010/main" val="419122978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770EAF-1B7F-084E-BE5F-E1B515CBCD96}" type="slidenum">
              <a:rPr lang="en-US" smtClean="0"/>
              <a:t>379</a:t>
            </a:fld>
            <a:endParaRPr lang="en-US" dirty="0"/>
          </a:p>
        </p:txBody>
      </p:sp>
    </p:spTree>
    <p:extLst>
      <p:ext uri="{BB962C8B-B14F-4D97-AF65-F5344CB8AC3E}">
        <p14:creationId xmlns:p14="http://schemas.microsoft.com/office/powerpoint/2010/main" val="356465268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380</a:t>
            </a:fld>
            <a:endParaRPr lang="en-US"/>
          </a:p>
        </p:txBody>
      </p:sp>
    </p:spTree>
    <p:extLst>
      <p:ext uri="{BB962C8B-B14F-4D97-AF65-F5344CB8AC3E}">
        <p14:creationId xmlns:p14="http://schemas.microsoft.com/office/powerpoint/2010/main" val="2964081237"/>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Front</a:t>
            </a:r>
            <a:r>
              <a:rPr lang="en-US" baseline="0" dirty="0"/>
              <a:t> end developers work primarily with JavaScript, CSS, and HTML. In recent years, the emphasis has shifted away from HTML and CSS, and today React makes it possible for someone who only has a basic understanding of HTML and CSS to build complex appliations -- as long as they have the JavaScript skills, of course.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381</a:t>
            </a:fld>
            <a:endParaRPr lang="en-US"/>
          </a:p>
        </p:txBody>
      </p:sp>
    </p:spTree>
    <p:extLst>
      <p:ext uri="{BB962C8B-B14F-4D97-AF65-F5344CB8AC3E}">
        <p14:creationId xmlns:p14="http://schemas.microsoft.com/office/powerpoint/2010/main" val="3221704123"/>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Today, there are plenty of code</a:t>
            </a:r>
            <a:r>
              <a:rPr lang="en-US" baseline="0" dirty="0"/>
              <a:t> editors and IDEs available for JavaScript development. Purists still maintain that vi or </a:t>
            </a:r>
            <a:r>
              <a:rPr lang="en-US" baseline="0" dirty="0" err="1"/>
              <a:t>eMacs</a:t>
            </a:r>
            <a:r>
              <a:rPr lang="en-US" baseline="0" dirty="0"/>
              <a:t> are all you need, but with so many different libraries and tools involved in modern front-end development, professional developers should take advantage of the advanced features of a full IDE. </a:t>
            </a:r>
            <a:r>
              <a:rPr lang="en-US" dirty="0"/>
              <a:t>The most popular and one of the best is currently Visual Studio Code</a:t>
            </a:r>
            <a:r>
              <a:rPr lang="en-US" baseline="0" dirty="0"/>
              <a:t>, and that's what we'll be using in this course. We don</a:t>
            </a:r>
            <a:r>
              <a:rPr lang="fr-FR" baseline="0" dirty="0"/>
              <a:t>’</a:t>
            </a:r>
            <a:r>
              <a:rPr lang="en-US" baseline="0" dirty="0"/>
              <a:t>t endorse any particular code editor, however, and we encourage developers to experiment with as many IDEs as they can.</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382</a:t>
            </a:fld>
            <a:endParaRPr lang="en-US"/>
          </a:p>
        </p:txBody>
      </p:sp>
    </p:spTree>
    <p:extLst>
      <p:ext uri="{BB962C8B-B14F-4D97-AF65-F5344CB8AC3E}">
        <p14:creationId xmlns:p14="http://schemas.microsoft.com/office/powerpoint/2010/main" val="186247817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383</a:t>
            </a:fld>
            <a:endParaRPr lang="en-US"/>
          </a:p>
        </p:txBody>
      </p:sp>
    </p:spTree>
    <p:extLst>
      <p:ext uri="{BB962C8B-B14F-4D97-AF65-F5344CB8AC3E}">
        <p14:creationId xmlns:p14="http://schemas.microsoft.com/office/powerpoint/2010/main" val="380157198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384</a:t>
            </a:fld>
            <a:endParaRPr lang="en-US"/>
          </a:p>
        </p:txBody>
      </p:sp>
    </p:spTree>
    <p:extLst>
      <p:ext uri="{BB962C8B-B14F-4D97-AF65-F5344CB8AC3E}">
        <p14:creationId xmlns:p14="http://schemas.microsoft.com/office/powerpoint/2010/main" val="1964639583"/>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Node</a:t>
            </a:r>
            <a:r>
              <a:rPr lang="en-US" baseline="0"/>
              <a:t> started its life as a way to run javascript on the server. However, it's become an essential tool for managing modules, running tools, and automating front-end development.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a:p>
          <a:p>
            <a:r>
              <a:rPr lang="en-US"/>
              <a:t>Node.js allows you to run JavaScript</a:t>
            </a:r>
            <a:r>
              <a:rPr lang="en-US" baseline="0"/>
              <a:t> from the command line. </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385</a:t>
            </a:fld>
            <a:endParaRPr lang="en-US"/>
          </a:p>
        </p:txBody>
      </p:sp>
    </p:spTree>
    <p:extLst>
      <p:ext uri="{BB962C8B-B14F-4D97-AF65-F5344CB8AC3E}">
        <p14:creationId xmlns:p14="http://schemas.microsoft.com/office/powerpoint/2010/main" val="2852031551"/>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386</a:t>
            </a:fld>
            <a:endParaRPr lang="en-US"/>
          </a:p>
        </p:txBody>
      </p:sp>
    </p:spTree>
    <p:extLst>
      <p:ext uri="{BB962C8B-B14F-4D97-AF65-F5344CB8AC3E}">
        <p14:creationId xmlns:p14="http://schemas.microsoft.com/office/powerpoint/2010/main" val="914044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38</a:t>
            </a:fld>
            <a:endParaRPr lang="en-US" dirty="0"/>
          </a:p>
        </p:txBody>
      </p:sp>
    </p:spTree>
    <p:extLst>
      <p:ext uri="{BB962C8B-B14F-4D97-AF65-F5344CB8AC3E}">
        <p14:creationId xmlns:p14="http://schemas.microsoft.com/office/powerpoint/2010/main" val="277394012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387</a:t>
            </a:fld>
            <a:endParaRPr lang="en-US"/>
          </a:p>
        </p:txBody>
      </p:sp>
    </p:spTree>
    <p:extLst>
      <p:ext uri="{BB962C8B-B14F-4D97-AF65-F5344CB8AC3E}">
        <p14:creationId xmlns:p14="http://schemas.microsoft.com/office/powerpoint/2010/main" val="3380812365"/>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388</a:t>
            </a:fld>
            <a:endParaRPr lang="en-US"/>
          </a:p>
        </p:txBody>
      </p:sp>
    </p:spTree>
    <p:extLst>
      <p:ext uri="{BB962C8B-B14F-4D97-AF65-F5344CB8AC3E}">
        <p14:creationId xmlns:p14="http://schemas.microsoft.com/office/powerpoint/2010/main" val="124446838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481049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390</a:t>
            </a:fld>
            <a:endParaRPr lang="en-US"/>
          </a:p>
        </p:txBody>
      </p:sp>
    </p:spTree>
    <p:extLst>
      <p:ext uri="{BB962C8B-B14F-4D97-AF65-F5344CB8AC3E}">
        <p14:creationId xmlns:p14="http://schemas.microsoft.com/office/powerpoint/2010/main" val="2062238843"/>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391</a:t>
            </a:fld>
            <a:endParaRPr lang="en-US"/>
          </a:p>
        </p:txBody>
      </p:sp>
    </p:spTree>
    <p:extLst>
      <p:ext uri="{BB962C8B-B14F-4D97-AF65-F5344CB8AC3E}">
        <p14:creationId xmlns:p14="http://schemas.microsoft.com/office/powerpoint/2010/main" val="2415778875"/>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392</a:t>
            </a:fld>
            <a:endParaRPr lang="en-US"/>
          </a:p>
        </p:txBody>
      </p:sp>
    </p:spTree>
    <p:extLst>
      <p:ext uri="{BB962C8B-B14F-4D97-AF65-F5344CB8AC3E}">
        <p14:creationId xmlns:p14="http://schemas.microsoft.com/office/powerpoint/2010/main" val="1062758947"/>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393</a:t>
            </a:fld>
            <a:endParaRPr lang="en-US"/>
          </a:p>
        </p:txBody>
      </p:sp>
    </p:spTree>
    <p:extLst>
      <p:ext uri="{BB962C8B-B14F-4D97-AF65-F5344CB8AC3E}">
        <p14:creationId xmlns:p14="http://schemas.microsoft.com/office/powerpoint/2010/main" val="3795611353"/>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394</a:t>
            </a:fld>
            <a:endParaRPr lang="en-US"/>
          </a:p>
        </p:txBody>
      </p:sp>
    </p:spTree>
    <p:extLst>
      <p:ext uri="{BB962C8B-B14F-4D97-AF65-F5344CB8AC3E}">
        <p14:creationId xmlns:p14="http://schemas.microsoft.com/office/powerpoint/2010/main" val="357707395"/>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Git</a:t>
            </a:r>
            <a:r>
              <a:rPr lang="en-US" baseline="0"/>
              <a:t> thinks about its data as a stream of snapshots. When you commit, git stores a snapshot of what the files look like. If something hasn't changed, git doesn't store the file again, just a reference to the previous identical file it has already stored.</a:t>
            </a:r>
          </a:p>
          <a:p>
            <a:endParaRPr lang="en-US" baseline="0"/>
          </a:p>
          <a:p>
            <a:r>
              <a:rPr lang="en-US" baseline="0"/>
              <a:t>Most operations in Git only need local files and resources to operate. You have the entire history of the project on your local disk, which makes operations much faster.</a:t>
            </a:r>
          </a:p>
          <a:p>
            <a:endParaRPr lang="en-US" baseline="0"/>
          </a:p>
          <a:p>
            <a:r>
              <a:rPr lang="en-US" baseline="0"/>
              <a:t>Also, there's very little you can't do if you're offline.</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395</a:t>
            </a:fld>
            <a:endParaRPr lang="en-US"/>
          </a:p>
        </p:txBody>
      </p:sp>
    </p:spTree>
    <p:extLst>
      <p:ext uri="{BB962C8B-B14F-4D97-AF65-F5344CB8AC3E}">
        <p14:creationId xmlns:p14="http://schemas.microsoft.com/office/powerpoint/2010/main" val="311601926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 Git directory (repository) is where Git stores the metadata and object database for your project. This is the most important part of Git, and it is what is copied when you clone a repository from another computer.</a:t>
            </a:r>
          </a:p>
          <a:p>
            <a:endParaRPr lang="en-US"/>
          </a:p>
          <a:p>
            <a:r>
              <a:rPr lang="en-US"/>
              <a:t>The working directory is a single checkout of one version of the project. These files are pulled out of the compressed database in the Git directory and placed on disk for you to use or modify.</a:t>
            </a:r>
          </a:p>
          <a:p>
            <a:endParaRPr lang="en-US"/>
          </a:p>
          <a:p>
            <a:r>
              <a:rPr lang="en-US"/>
              <a:t>The staging area is a file, generally contained in your Git directory, that stores information about what will go into your next commit. It’s sometimes referred to as the “index”, but it’s also common to refer to it as the staging area.</a:t>
            </a:r>
          </a:p>
        </p:txBody>
      </p:sp>
      <p:sp>
        <p:nvSpPr>
          <p:cNvPr id="4" name="Slide Number Placeholder 3"/>
          <p:cNvSpPr>
            <a:spLocks noGrp="1"/>
          </p:cNvSpPr>
          <p:nvPr>
            <p:ph type="sldNum" sz="quarter" idx="10"/>
          </p:nvPr>
        </p:nvSpPr>
        <p:spPr/>
        <p:txBody>
          <a:bodyPr/>
          <a:lstStyle/>
          <a:p>
            <a:fld id="{71770EAF-1B7F-084E-BE5F-E1B515CBCD96}" type="slidenum">
              <a:rPr lang="en-US" smtClean="0"/>
              <a:t>396</a:t>
            </a:fld>
            <a:endParaRPr lang="en-US"/>
          </a:p>
        </p:txBody>
      </p:sp>
    </p:spTree>
    <p:extLst>
      <p:ext uri="{BB962C8B-B14F-4D97-AF65-F5344CB8AC3E}">
        <p14:creationId xmlns:p14="http://schemas.microsoft.com/office/powerpoint/2010/main" val="1774075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39</a:t>
            </a:fld>
            <a:endParaRPr lang="en-US" dirty="0"/>
          </a:p>
        </p:txBody>
      </p:sp>
    </p:spTree>
    <p:extLst>
      <p:ext uri="{BB962C8B-B14F-4D97-AF65-F5344CB8AC3E}">
        <p14:creationId xmlns:p14="http://schemas.microsoft.com/office/powerpoint/2010/main" val="624141838"/>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397</a:t>
            </a:fld>
            <a:endParaRPr lang="en-US"/>
          </a:p>
        </p:txBody>
      </p:sp>
    </p:spTree>
    <p:extLst>
      <p:ext uri="{BB962C8B-B14F-4D97-AF65-F5344CB8AC3E}">
        <p14:creationId xmlns:p14="http://schemas.microsoft.com/office/powerpoint/2010/main" val="314280907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aseline="0"/>
          </a:p>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398</a:t>
            </a:fld>
            <a:endParaRPr lang="en-US"/>
          </a:p>
        </p:txBody>
      </p:sp>
    </p:spTree>
    <p:extLst>
      <p:ext uri="{BB962C8B-B14F-4D97-AF65-F5344CB8AC3E}">
        <p14:creationId xmlns:p14="http://schemas.microsoft.com/office/powerpoint/2010/main" val="2266523369"/>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The</a:t>
            </a:r>
            <a:r>
              <a:rPr lang="en-US" baseline="0"/>
              <a:t> command prompt is absolutely required for front-end development, so it's important that you get comfortable with it.</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399</a:t>
            </a:fld>
            <a:endParaRPr lang="en-US"/>
          </a:p>
        </p:txBody>
      </p:sp>
    </p:spTree>
    <p:extLst>
      <p:ext uri="{BB962C8B-B14F-4D97-AF65-F5344CB8AC3E}">
        <p14:creationId xmlns:p14="http://schemas.microsoft.com/office/powerpoint/2010/main" val="767940077"/>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a:t>
            </a:r>
            <a:r>
              <a:rPr lang="en-US" baseline="0" dirty="0"/>
              <a:t> command prompt for </a:t>
            </a:r>
            <a:r>
              <a:rPr lang="en-US" baseline="0" dirty="0" err="1"/>
              <a:t>MacOS</a:t>
            </a:r>
            <a:r>
              <a:rPr lang="en-US" baseline="0" dirty="0"/>
              <a:t> is called Terminal. It's located inside Applications &gt; Utilities</a:t>
            </a:r>
          </a:p>
          <a:p>
            <a:endParaRPr lang="en-US" baseline="0" dirty="0"/>
          </a:p>
          <a:p>
            <a:r>
              <a:rPr lang="en-US" baseline="0" dirty="0"/>
              <a:t>On Windows, use </a:t>
            </a:r>
            <a:r>
              <a:rPr lang="en-US" baseline="0" dirty="0" err="1"/>
              <a:t>git</a:t>
            </a:r>
            <a:r>
              <a:rPr lang="en-US" baseline="0" dirty="0"/>
              <a:t> bash so that the Unix commands in this course will work correctly.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400</a:t>
            </a:fld>
            <a:endParaRPr lang="en-US"/>
          </a:p>
        </p:txBody>
      </p:sp>
    </p:spTree>
    <p:extLst>
      <p:ext uri="{BB962C8B-B14F-4D97-AF65-F5344CB8AC3E}">
        <p14:creationId xmlns:p14="http://schemas.microsoft.com/office/powerpoint/2010/main" val="2624327710"/>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a:t>
            </a:r>
            <a:r>
              <a:rPr lang="en-US" baseline="0" dirty="0"/>
              <a:t> reproducible build is the series of steps that you take to create a working version of your software. This should be documented and automated as much as possible. It's far easier to build in automation from the beginning than it is to add it in later on.</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401</a:t>
            </a:fld>
            <a:endParaRPr lang="en-US"/>
          </a:p>
        </p:txBody>
      </p:sp>
    </p:spTree>
    <p:extLst>
      <p:ext uri="{BB962C8B-B14F-4D97-AF65-F5344CB8AC3E}">
        <p14:creationId xmlns:p14="http://schemas.microsoft.com/office/powerpoint/2010/main" val="2420630956"/>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402</a:t>
            </a:fld>
            <a:endParaRPr lang="en-US"/>
          </a:p>
        </p:txBody>
      </p:sp>
    </p:spTree>
    <p:extLst>
      <p:ext uri="{BB962C8B-B14F-4D97-AF65-F5344CB8AC3E}">
        <p14:creationId xmlns:p14="http://schemas.microsoft.com/office/powerpoint/2010/main" val="2276585650"/>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403</a:t>
            </a:fld>
            <a:endParaRPr lang="en-US"/>
          </a:p>
        </p:txBody>
      </p:sp>
    </p:spTree>
    <p:extLst>
      <p:ext uri="{BB962C8B-B14F-4D97-AF65-F5344CB8AC3E}">
        <p14:creationId xmlns:p14="http://schemas.microsoft.com/office/powerpoint/2010/main" val="4188710648"/>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71770EAF-1B7F-084E-BE5F-E1B515CBCD96}" type="slidenum">
              <a:rPr lang="en-US" smtClean="0"/>
              <a:t>404</a:t>
            </a:fld>
            <a:endParaRPr lang="en-US"/>
          </a:p>
        </p:txBody>
      </p:sp>
    </p:spTree>
    <p:extLst>
      <p:ext uri="{BB962C8B-B14F-4D97-AF65-F5344CB8AC3E}">
        <p14:creationId xmlns:p14="http://schemas.microsoft.com/office/powerpoint/2010/main" val="2607005459"/>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npm stores information</a:t>
            </a:r>
            <a:r>
              <a:rPr lang="en-US" baseline="0"/>
              <a:t> about the packages installed in your project in package.json. Run npm init to create a package.json file.</a:t>
            </a:r>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405</a:t>
            </a:fld>
            <a:endParaRPr lang="en-US"/>
          </a:p>
        </p:txBody>
      </p:sp>
    </p:spTree>
    <p:extLst>
      <p:ext uri="{BB962C8B-B14F-4D97-AF65-F5344CB8AC3E}">
        <p14:creationId xmlns:p14="http://schemas.microsoft.com/office/powerpoint/2010/main" val="3554648953"/>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Important</a:t>
            </a:r>
            <a:r>
              <a:rPr lang="en-US" baseline="0"/>
              <a:t> note: This isn't an issue at this point, but if you're working on Windows, you're going to run into a problem sooner or later. </a:t>
            </a:r>
            <a:r>
              <a:rPr lang="en-US"/>
              <a:t>Modules that have long chains of dependencies can create long file paths, which can break on Windows.</a:t>
            </a:r>
            <a:r>
              <a:rPr lang="en-US" baseline="0"/>
              <a:t> Running npm dedupe usually fixes the problem. Other p</a:t>
            </a:r>
            <a:r>
              <a:rPr lang="en-US"/>
              <a:t>ossible solutions: http://gsferreira.com/archive/2015/07/reduce-the-path-length-of-a-node-js-project/</a:t>
            </a:r>
          </a:p>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406</a:t>
            </a:fld>
            <a:endParaRPr lang="en-US"/>
          </a:p>
        </p:txBody>
      </p:sp>
    </p:spTree>
    <p:extLst>
      <p:ext uri="{BB962C8B-B14F-4D97-AF65-F5344CB8AC3E}">
        <p14:creationId xmlns:p14="http://schemas.microsoft.com/office/powerpoint/2010/main" val="364333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a:t>
            </a:r>
            <a:r>
              <a:rPr lang="en-US" baseline="0" dirty="0"/>
              <a:t> answer these questions!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a:t>
            </a:fld>
            <a:endParaRPr lang="en-US" dirty="0"/>
          </a:p>
        </p:txBody>
      </p:sp>
    </p:spTree>
    <p:extLst>
      <p:ext uri="{BB962C8B-B14F-4D97-AF65-F5344CB8AC3E}">
        <p14:creationId xmlns:p14="http://schemas.microsoft.com/office/powerpoint/2010/main" val="3722911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40</a:t>
            </a:fld>
            <a:endParaRPr lang="en-US"/>
          </a:p>
        </p:txBody>
      </p:sp>
    </p:spTree>
    <p:extLst>
      <p:ext uri="{BB962C8B-B14F-4D97-AF65-F5344CB8AC3E}">
        <p14:creationId xmlns:p14="http://schemas.microsoft.com/office/powerpoint/2010/main" val="2546563090"/>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407</a:t>
            </a:fld>
            <a:endParaRPr lang="en-US"/>
          </a:p>
        </p:txBody>
      </p:sp>
    </p:spTree>
    <p:extLst>
      <p:ext uri="{BB962C8B-B14F-4D97-AF65-F5344CB8AC3E}">
        <p14:creationId xmlns:p14="http://schemas.microsoft.com/office/powerpoint/2010/main" val="1586488418"/>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408</a:t>
            </a:fld>
            <a:endParaRPr lang="en-US"/>
          </a:p>
        </p:txBody>
      </p:sp>
    </p:spTree>
    <p:extLst>
      <p:ext uri="{BB962C8B-B14F-4D97-AF65-F5344CB8AC3E}">
        <p14:creationId xmlns:p14="http://schemas.microsoft.com/office/powerpoint/2010/main" val="2777257963"/>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409</a:t>
            </a:fld>
            <a:endParaRPr lang="en-US"/>
          </a:p>
        </p:txBody>
      </p:sp>
    </p:spTree>
    <p:extLst>
      <p:ext uri="{BB962C8B-B14F-4D97-AF65-F5344CB8AC3E}">
        <p14:creationId xmlns:p14="http://schemas.microsoft.com/office/powerpoint/2010/main" val="4129248858"/>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410</a:t>
            </a:fld>
            <a:endParaRPr lang="en-US"/>
          </a:p>
        </p:txBody>
      </p:sp>
    </p:spTree>
    <p:extLst>
      <p:ext uri="{BB962C8B-B14F-4D97-AF65-F5344CB8AC3E}">
        <p14:creationId xmlns:p14="http://schemas.microsoft.com/office/powerpoint/2010/main" val="2497256623"/>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err="1"/>
              <a:t>Lint</a:t>
            </a:r>
            <a:r>
              <a:rPr lang="en-US" baseline="0" dirty="0" err="1"/>
              <a:t>ing</a:t>
            </a:r>
            <a:r>
              <a:rPr lang="en-US" baseline="0" dirty="0"/>
              <a:t> tools look at your code and look for errors and bad practices.</a:t>
            </a:r>
          </a:p>
          <a:p>
            <a:endParaRPr lang="en-US" baseline="0" dirty="0"/>
          </a:p>
          <a:p>
            <a:r>
              <a:rPr lang="en-US" baseline="0" dirty="0"/>
              <a:t>The first </a:t>
            </a:r>
            <a:r>
              <a:rPr lang="en-US" baseline="0" dirty="0" err="1"/>
              <a:t>linting</a:t>
            </a:r>
            <a:r>
              <a:rPr lang="en-US" baseline="0" dirty="0"/>
              <a:t> tool for JavaScript is </a:t>
            </a:r>
            <a:r>
              <a:rPr lang="en-US" baseline="0" dirty="0" err="1"/>
              <a:t>JSLint</a:t>
            </a:r>
            <a:r>
              <a:rPr lang="en-US" baseline="0" dirty="0"/>
              <a:t>, which was created by Douglas </a:t>
            </a:r>
            <a:r>
              <a:rPr lang="en-US" baseline="0" dirty="0" err="1"/>
              <a:t>Crockford</a:t>
            </a:r>
            <a:r>
              <a:rPr lang="en-US" baseline="0" dirty="0"/>
              <a:t>.</a:t>
            </a:r>
          </a:p>
          <a:p>
            <a:endParaRPr lang="en-US" baseline="0" dirty="0"/>
          </a:p>
          <a:p>
            <a:r>
              <a:rPr lang="en-US" baseline="0" dirty="0" err="1"/>
              <a:t>JSLint</a:t>
            </a:r>
            <a:r>
              <a:rPr lang="en-US" baseline="0" dirty="0"/>
              <a:t> flags a lot of style issues that </a:t>
            </a:r>
            <a:r>
              <a:rPr lang="en-US" baseline="0" dirty="0" err="1"/>
              <a:t>Crockford</a:t>
            </a:r>
            <a:r>
              <a:rPr lang="en-US" baseline="0" dirty="0"/>
              <a:t> thinks are bad. </a:t>
            </a:r>
          </a:p>
          <a:p>
            <a:endParaRPr lang="en-US" baseline="0" dirty="0"/>
          </a:p>
          <a:p>
            <a:r>
              <a:rPr lang="en-US" baseline="0" dirty="0" err="1"/>
              <a:t>JSHint</a:t>
            </a:r>
            <a:r>
              <a:rPr lang="en-US" baseline="0" dirty="0"/>
              <a:t> was created in order to give more control over which style issues are checked for.</a:t>
            </a:r>
          </a:p>
          <a:p>
            <a:endParaRPr lang="en-US" baseline="0" dirty="0"/>
          </a:p>
          <a:p>
            <a:r>
              <a:rPr lang="en-US" baseline="0" dirty="0" err="1"/>
              <a:t>ESLint</a:t>
            </a:r>
            <a:r>
              <a:rPr lang="en-US" baseline="0" dirty="0"/>
              <a:t> is a new tool that is highly customizable and features plugins for many different styles, libraries, and frameworks -- including React and JSX.</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411</a:t>
            </a:fld>
            <a:endParaRPr lang="en-US"/>
          </a:p>
        </p:txBody>
      </p:sp>
    </p:spTree>
    <p:extLst>
      <p:ext uri="{BB962C8B-B14F-4D97-AF65-F5344CB8AC3E}">
        <p14:creationId xmlns:p14="http://schemas.microsoft.com/office/powerpoint/2010/main" val="2919140112"/>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412</a:t>
            </a:fld>
            <a:endParaRPr lang="en-US"/>
          </a:p>
        </p:txBody>
      </p:sp>
    </p:spTree>
    <p:extLst>
      <p:ext uri="{BB962C8B-B14F-4D97-AF65-F5344CB8AC3E}">
        <p14:creationId xmlns:p14="http://schemas.microsoft.com/office/powerpoint/2010/main" val="73366787"/>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413</a:t>
            </a:fld>
            <a:endParaRPr lang="en-US"/>
          </a:p>
        </p:txBody>
      </p:sp>
    </p:spTree>
    <p:extLst>
      <p:ext uri="{BB962C8B-B14F-4D97-AF65-F5344CB8AC3E}">
        <p14:creationId xmlns:p14="http://schemas.microsoft.com/office/powerpoint/2010/main" val="2982150868"/>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414</a:t>
            </a:fld>
            <a:endParaRPr lang="en-US"/>
          </a:p>
        </p:txBody>
      </p:sp>
    </p:spTree>
    <p:extLst>
      <p:ext uri="{BB962C8B-B14F-4D97-AF65-F5344CB8AC3E}">
        <p14:creationId xmlns:p14="http://schemas.microsoft.com/office/powerpoint/2010/main" val="392930802"/>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415</a:t>
            </a:fld>
            <a:endParaRPr lang="en-US"/>
          </a:p>
        </p:txBody>
      </p:sp>
    </p:spTree>
    <p:extLst>
      <p:ext uri="{BB962C8B-B14F-4D97-AF65-F5344CB8AC3E}">
        <p14:creationId xmlns:p14="http://schemas.microsoft.com/office/powerpoint/2010/main" val="4247396472"/>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416</a:t>
            </a:fld>
            <a:endParaRPr lang="en-US"/>
          </a:p>
        </p:txBody>
      </p:sp>
    </p:spTree>
    <p:extLst>
      <p:ext uri="{BB962C8B-B14F-4D97-AF65-F5344CB8AC3E}">
        <p14:creationId xmlns:p14="http://schemas.microsoft.com/office/powerpoint/2010/main" val="19514180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a:t>
            </a:r>
            <a:r>
              <a:rPr lang="en-US" baseline="0" dirty="0"/>
              <a:t> html tags in JSX, you're not actually writing HTML -- instead, you're instantiating React components that get rendered to HTML. For example, the div tags here are actually using the React div component.</a:t>
            </a:r>
          </a:p>
          <a:p>
            <a:endParaRPr lang="en-US" baseline="0" dirty="0"/>
          </a:p>
          <a:p>
            <a:r>
              <a:rPr lang="en-US" dirty="0"/>
              <a:t>You</a:t>
            </a:r>
            <a:r>
              <a:rPr lang="en-US" baseline="0" dirty="0"/>
              <a:t> don't need to always return basic HTML. You can return a tree of components containing react components as well as HTML elements.</a:t>
            </a:r>
          </a:p>
          <a:p>
            <a:endParaRPr lang="en-US" baseline="0" dirty="0"/>
          </a:p>
          <a:p>
            <a:r>
              <a:rPr lang="en-US" baseline="0" dirty="0"/>
              <a:t>Inside the return statement, you can access props (and run any JavaScript) inside of curly braces. For example, to access the placeholderText prop passed into the component, you use {</a:t>
            </a:r>
            <a:r>
              <a:rPr lang="en-US" baseline="0" dirty="0" err="1"/>
              <a:t>props.placeholderText</a:t>
            </a:r>
            <a:r>
              <a:rPr lang="en-US" baseline="0" dirty="0"/>
              <a:t>}.</a:t>
            </a:r>
          </a:p>
        </p:txBody>
      </p:sp>
      <p:sp>
        <p:nvSpPr>
          <p:cNvPr id="4" name="Slide Number Placeholder 3"/>
          <p:cNvSpPr>
            <a:spLocks noGrp="1"/>
          </p:cNvSpPr>
          <p:nvPr>
            <p:ph type="sldNum" sz="quarter" idx="10"/>
          </p:nvPr>
        </p:nvSpPr>
        <p:spPr/>
        <p:txBody>
          <a:bodyPr/>
          <a:lstStyle/>
          <a:p>
            <a:fld id="{71770EAF-1B7F-084E-BE5F-E1B515CBCD96}" type="slidenum">
              <a:rPr lang="en-US" smtClean="0"/>
              <a:t>43</a:t>
            </a:fld>
            <a:endParaRPr lang="en-US" dirty="0"/>
          </a:p>
        </p:txBody>
      </p:sp>
    </p:spTree>
    <p:extLst>
      <p:ext uri="{BB962C8B-B14F-4D97-AF65-F5344CB8AC3E}">
        <p14:creationId xmlns:p14="http://schemas.microsoft.com/office/powerpoint/2010/main" val="1617818201"/>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417</a:t>
            </a:fld>
            <a:endParaRPr lang="en-US"/>
          </a:p>
        </p:txBody>
      </p:sp>
    </p:spTree>
    <p:extLst>
      <p:ext uri="{BB962C8B-B14F-4D97-AF65-F5344CB8AC3E}">
        <p14:creationId xmlns:p14="http://schemas.microsoft.com/office/powerpoint/2010/main" val="3589866898"/>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418</a:t>
            </a:fld>
            <a:endParaRPr lang="en-US"/>
          </a:p>
        </p:txBody>
      </p:sp>
    </p:spTree>
    <p:extLst>
      <p:ext uri="{BB962C8B-B14F-4D97-AF65-F5344CB8AC3E}">
        <p14:creationId xmlns:p14="http://schemas.microsoft.com/office/powerpoint/2010/main" val="1063901440"/>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419</a:t>
            </a:fld>
            <a:endParaRPr lang="en-US"/>
          </a:p>
        </p:txBody>
      </p:sp>
    </p:spTree>
    <p:extLst>
      <p:ext uri="{BB962C8B-B14F-4D97-AF65-F5344CB8AC3E}">
        <p14:creationId xmlns:p14="http://schemas.microsoft.com/office/powerpoint/2010/main" val="359295488"/>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420</a:t>
            </a:fld>
            <a:endParaRPr lang="en-US"/>
          </a:p>
        </p:txBody>
      </p:sp>
    </p:spTree>
    <p:extLst>
      <p:ext uri="{BB962C8B-B14F-4D97-AF65-F5344CB8AC3E}">
        <p14:creationId xmlns:p14="http://schemas.microsoft.com/office/powerpoint/2010/main" val="1933902155"/>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Now</a:t>
            </a:r>
            <a:r>
              <a:rPr lang="en-US" baseline="0" dirty="0"/>
              <a:t> that we have automated </a:t>
            </a:r>
            <a:r>
              <a:rPr lang="en-US" baseline="0" dirty="0" err="1"/>
              <a:t>linting</a:t>
            </a:r>
            <a:r>
              <a:rPr lang="en-US" baseline="0" dirty="0"/>
              <a:t> and testing, the next step is to automate the building of what will actually go on the server. You never want to serve your source files directly. You need to process them, minify them, and bundle them first. You can automate this process with </a:t>
            </a:r>
            <a:r>
              <a:rPr lang="en-US" baseline="0" dirty="0" err="1"/>
              <a:t>webpack</a:t>
            </a:r>
            <a:endParaRPr lang="en-US" baseline="0" dirty="0"/>
          </a:p>
        </p:txBody>
      </p:sp>
      <p:sp>
        <p:nvSpPr>
          <p:cNvPr id="4" name="Slide Number Placeholder 3"/>
          <p:cNvSpPr>
            <a:spLocks noGrp="1"/>
          </p:cNvSpPr>
          <p:nvPr>
            <p:ph type="sldNum" sz="quarter" idx="10"/>
          </p:nvPr>
        </p:nvSpPr>
        <p:spPr/>
        <p:txBody>
          <a:bodyPr/>
          <a:lstStyle/>
          <a:p>
            <a:fld id="{71770EAF-1B7F-084E-BE5F-E1B515CBCD96}" type="slidenum">
              <a:rPr lang="en-US" smtClean="0"/>
              <a:t>421</a:t>
            </a:fld>
            <a:endParaRPr lang="en-US"/>
          </a:p>
        </p:txBody>
      </p:sp>
    </p:spTree>
    <p:extLst>
      <p:ext uri="{BB962C8B-B14F-4D97-AF65-F5344CB8AC3E}">
        <p14:creationId xmlns:p14="http://schemas.microsoft.com/office/powerpoint/2010/main" val="2848422264"/>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422</a:t>
            </a:fld>
            <a:endParaRPr lang="en-US"/>
          </a:p>
        </p:txBody>
      </p:sp>
    </p:spTree>
    <p:extLst>
      <p:ext uri="{BB962C8B-B14F-4D97-AF65-F5344CB8AC3E}">
        <p14:creationId xmlns:p14="http://schemas.microsoft.com/office/powerpoint/2010/main" val="2319296015"/>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423</a:t>
            </a:fld>
            <a:endParaRPr lang="en-US" dirty="0"/>
          </a:p>
        </p:txBody>
      </p:sp>
    </p:spTree>
    <p:extLst>
      <p:ext uri="{BB962C8B-B14F-4D97-AF65-F5344CB8AC3E}">
        <p14:creationId xmlns:p14="http://schemas.microsoft.com/office/powerpoint/2010/main" val="1908424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plain JavaScript</a:t>
            </a:r>
            <a:r>
              <a:rPr lang="en-US" baseline="0" dirty="0"/>
              <a:t> instead of JSX, although JSX syntax makes your views much easier to write and easier to visualize -- especially when nesting elements.</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44</a:t>
            </a:fld>
            <a:endParaRPr lang="en-US" dirty="0"/>
          </a:p>
        </p:txBody>
      </p:sp>
    </p:spTree>
    <p:extLst>
      <p:ext uri="{BB962C8B-B14F-4D97-AF65-F5344CB8AC3E}">
        <p14:creationId xmlns:p14="http://schemas.microsoft.com/office/powerpoint/2010/main" val="347986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45</a:t>
            </a:fld>
            <a:endParaRPr lang="en-US"/>
          </a:p>
        </p:txBody>
      </p:sp>
    </p:spTree>
    <p:extLst>
      <p:ext uri="{BB962C8B-B14F-4D97-AF65-F5344CB8AC3E}">
        <p14:creationId xmlns:p14="http://schemas.microsoft.com/office/powerpoint/2010/main" val="3544727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46</a:t>
            </a:fld>
            <a:endParaRPr lang="en-US"/>
          </a:p>
        </p:txBody>
      </p:sp>
    </p:spTree>
    <p:extLst>
      <p:ext uri="{BB962C8B-B14F-4D97-AF65-F5344CB8AC3E}">
        <p14:creationId xmlns:p14="http://schemas.microsoft.com/office/powerpoint/2010/main" val="2784298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47</a:t>
            </a:fld>
            <a:endParaRPr lang="en-US"/>
          </a:p>
        </p:txBody>
      </p:sp>
    </p:spTree>
    <p:extLst>
      <p:ext uri="{BB962C8B-B14F-4D97-AF65-F5344CB8AC3E}">
        <p14:creationId xmlns:p14="http://schemas.microsoft.com/office/powerpoint/2010/main" val="3827591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www.reactjsfoundations.com</a:t>
            </a:r>
            <a:r>
              <a:rPr lang="en-US" dirty="0"/>
              <a:t>/listing309</a:t>
            </a:r>
          </a:p>
        </p:txBody>
      </p:sp>
      <p:sp>
        <p:nvSpPr>
          <p:cNvPr id="4" name="Slide Number Placeholder 3"/>
          <p:cNvSpPr>
            <a:spLocks noGrp="1"/>
          </p:cNvSpPr>
          <p:nvPr>
            <p:ph type="sldNum" sz="quarter" idx="10"/>
          </p:nvPr>
        </p:nvSpPr>
        <p:spPr/>
        <p:txBody>
          <a:bodyPr/>
          <a:lstStyle/>
          <a:p>
            <a:fld id="{71770EAF-1B7F-084E-BE5F-E1B515CBCD96}" type="slidenum">
              <a:rPr lang="en-US" smtClean="0"/>
              <a:t>48</a:t>
            </a:fld>
            <a:endParaRPr lang="en-US" dirty="0"/>
          </a:p>
        </p:txBody>
      </p:sp>
    </p:spTree>
    <p:extLst>
      <p:ext uri="{BB962C8B-B14F-4D97-AF65-F5344CB8AC3E}">
        <p14:creationId xmlns:p14="http://schemas.microsoft.com/office/powerpoint/2010/main" val="1856779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www.reactjsfoundations.com</a:t>
            </a:r>
            <a:r>
              <a:rPr lang="en-US" dirty="0"/>
              <a:t>/listing310</a:t>
            </a:r>
          </a:p>
        </p:txBody>
      </p:sp>
      <p:sp>
        <p:nvSpPr>
          <p:cNvPr id="4" name="Slide Number Placeholder 3"/>
          <p:cNvSpPr>
            <a:spLocks noGrp="1"/>
          </p:cNvSpPr>
          <p:nvPr>
            <p:ph type="sldNum" sz="quarter" idx="5"/>
          </p:nvPr>
        </p:nvSpPr>
        <p:spPr/>
        <p:txBody>
          <a:bodyPr/>
          <a:lstStyle/>
          <a:p>
            <a:fld id="{5021772F-E995-D343-8DA3-89A465942369}" type="slidenum">
              <a:rPr lang="en-US" smtClean="0"/>
              <a:t>49</a:t>
            </a:fld>
            <a:endParaRPr lang="en-US"/>
          </a:p>
        </p:txBody>
      </p:sp>
    </p:spTree>
    <p:extLst>
      <p:ext uri="{BB962C8B-B14F-4D97-AF65-F5344CB8AC3E}">
        <p14:creationId xmlns:p14="http://schemas.microsoft.com/office/powerpoint/2010/main" val="440775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www.reactjsfoundations.com</a:t>
            </a:r>
            <a:r>
              <a:rPr lang="en-US" dirty="0"/>
              <a:t>/listing311</a:t>
            </a:r>
          </a:p>
        </p:txBody>
      </p:sp>
      <p:sp>
        <p:nvSpPr>
          <p:cNvPr id="4" name="Slide Number Placeholder 3"/>
          <p:cNvSpPr>
            <a:spLocks noGrp="1"/>
          </p:cNvSpPr>
          <p:nvPr>
            <p:ph type="sldNum" sz="quarter" idx="5"/>
          </p:nvPr>
        </p:nvSpPr>
        <p:spPr/>
        <p:txBody>
          <a:bodyPr/>
          <a:lstStyle/>
          <a:p>
            <a:fld id="{5021772F-E995-D343-8DA3-89A465942369}" type="slidenum">
              <a:rPr lang="en-US" smtClean="0"/>
              <a:t>50</a:t>
            </a:fld>
            <a:endParaRPr lang="en-US"/>
          </a:p>
        </p:txBody>
      </p:sp>
    </p:spTree>
    <p:extLst>
      <p:ext uri="{BB962C8B-B14F-4D97-AF65-F5344CB8AC3E}">
        <p14:creationId xmlns:p14="http://schemas.microsoft.com/office/powerpoint/2010/main" val="1988231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51</a:t>
            </a:fld>
            <a:endParaRPr lang="en-US"/>
          </a:p>
        </p:txBody>
      </p:sp>
    </p:spTree>
    <p:extLst>
      <p:ext uri="{BB962C8B-B14F-4D97-AF65-F5344CB8AC3E}">
        <p14:creationId xmlns:p14="http://schemas.microsoft.com/office/powerpoint/2010/main" val="317574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5</a:t>
            </a:fld>
            <a:endParaRPr lang="en-US" dirty="0"/>
          </a:p>
        </p:txBody>
      </p:sp>
    </p:spTree>
    <p:extLst>
      <p:ext uri="{BB962C8B-B14F-4D97-AF65-F5344CB8AC3E}">
        <p14:creationId xmlns:p14="http://schemas.microsoft.com/office/powerpoint/2010/main" val="49916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52</a:t>
            </a:fld>
            <a:endParaRPr lang="en-US"/>
          </a:p>
        </p:txBody>
      </p:sp>
    </p:spTree>
    <p:extLst>
      <p:ext uri="{BB962C8B-B14F-4D97-AF65-F5344CB8AC3E}">
        <p14:creationId xmlns:p14="http://schemas.microsoft.com/office/powerpoint/2010/main" val="1065839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54</a:t>
            </a:fld>
            <a:endParaRPr lang="en-US" dirty="0"/>
          </a:p>
        </p:txBody>
      </p:sp>
    </p:spTree>
    <p:extLst>
      <p:ext uri="{BB962C8B-B14F-4D97-AF65-F5344CB8AC3E}">
        <p14:creationId xmlns:p14="http://schemas.microsoft.com/office/powerpoint/2010/main" val="1812684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55</a:t>
            </a:fld>
            <a:endParaRPr lang="en-US"/>
          </a:p>
        </p:txBody>
      </p:sp>
    </p:spTree>
    <p:extLst>
      <p:ext uri="{BB962C8B-B14F-4D97-AF65-F5344CB8AC3E}">
        <p14:creationId xmlns:p14="http://schemas.microsoft.com/office/powerpoint/2010/main" val="3477848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56</a:t>
            </a:fld>
            <a:endParaRPr lang="en-US"/>
          </a:p>
        </p:txBody>
      </p:sp>
    </p:spTree>
    <p:extLst>
      <p:ext uri="{BB962C8B-B14F-4D97-AF65-F5344CB8AC3E}">
        <p14:creationId xmlns:p14="http://schemas.microsoft.com/office/powerpoint/2010/main" val="1592994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57</a:t>
            </a:fld>
            <a:endParaRPr lang="en-US"/>
          </a:p>
        </p:txBody>
      </p:sp>
    </p:spTree>
    <p:extLst>
      <p:ext uri="{BB962C8B-B14F-4D97-AF65-F5344CB8AC3E}">
        <p14:creationId xmlns:p14="http://schemas.microsoft.com/office/powerpoint/2010/main" val="40575064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58</a:t>
            </a:fld>
            <a:endParaRPr lang="en-US"/>
          </a:p>
        </p:txBody>
      </p:sp>
    </p:spTree>
    <p:extLst>
      <p:ext uri="{BB962C8B-B14F-4D97-AF65-F5344CB8AC3E}">
        <p14:creationId xmlns:p14="http://schemas.microsoft.com/office/powerpoint/2010/main" val="3847413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59</a:t>
            </a:fld>
            <a:endParaRPr lang="en-US" dirty="0"/>
          </a:p>
        </p:txBody>
      </p:sp>
    </p:spTree>
    <p:extLst>
      <p:ext uri="{BB962C8B-B14F-4D97-AF65-F5344CB8AC3E}">
        <p14:creationId xmlns:p14="http://schemas.microsoft.com/office/powerpoint/2010/main" val="20748284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770EAF-1B7F-084E-BE5F-E1B515CBCD96}" type="slidenum">
              <a:rPr lang="en-US" smtClean="0"/>
              <a:t>60</a:t>
            </a:fld>
            <a:endParaRPr lang="en-US" dirty="0"/>
          </a:p>
        </p:txBody>
      </p:sp>
    </p:spTree>
    <p:extLst>
      <p:ext uri="{BB962C8B-B14F-4D97-AF65-F5344CB8AC3E}">
        <p14:creationId xmlns:p14="http://schemas.microsoft.com/office/powerpoint/2010/main" val="67308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61</a:t>
            </a:fld>
            <a:endParaRPr lang="en-US" dirty="0"/>
          </a:p>
        </p:txBody>
      </p:sp>
    </p:spTree>
    <p:extLst>
      <p:ext uri="{BB962C8B-B14F-4D97-AF65-F5344CB8AC3E}">
        <p14:creationId xmlns:p14="http://schemas.microsoft.com/office/powerpoint/2010/main" val="13635306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new things in ES6 that</a:t>
            </a:r>
            <a:r>
              <a:rPr lang="en-US" baseline="0" dirty="0"/>
              <a:t> we'll be talking about are const and let. Unlike variables defined using the var keyword, these new es6 keywords create block-scoped variables. They have some other important differences as well. </a:t>
            </a:r>
          </a:p>
          <a:p>
            <a:endParaRPr lang="en-US" baseline="0" dirty="0"/>
          </a:p>
          <a:p>
            <a:r>
              <a:rPr lang="en-US" baseline="0" dirty="0"/>
              <a:t>Const creates immutable variables -- that is, once you assign a value to a const, the value can't be changed.</a:t>
            </a:r>
          </a:p>
          <a:p>
            <a:endParaRPr lang="en-US" baseline="0" dirty="0"/>
          </a:p>
          <a:p>
            <a:r>
              <a:rPr lang="en-US" baseline="0" dirty="0"/>
              <a:t>Let creates block-scoped variables (variables that are private to their enclosing curly braces, as opposed to having function scope as JavaScript up to this point</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62</a:t>
            </a:fld>
            <a:endParaRPr lang="en-US" dirty="0"/>
          </a:p>
        </p:txBody>
      </p:sp>
    </p:spTree>
    <p:extLst>
      <p:ext uri="{BB962C8B-B14F-4D97-AF65-F5344CB8AC3E}">
        <p14:creationId xmlns:p14="http://schemas.microsoft.com/office/powerpoint/2010/main" val="69236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a:t>
            </a:fld>
            <a:endParaRPr lang="en-US" dirty="0"/>
          </a:p>
        </p:txBody>
      </p:sp>
    </p:spTree>
    <p:extLst>
      <p:ext uri="{BB962C8B-B14F-4D97-AF65-F5344CB8AC3E}">
        <p14:creationId xmlns:p14="http://schemas.microsoft.com/office/powerpoint/2010/main" val="765220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that demonstrates</a:t>
            </a:r>
            <a:r>
              <a:rPr lang="en-US" baseline="0" dirty="0"/>
              <a:t> the difference between scoping with let and var.</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63</a:t>
            </a:fld>
            <a:endParaRPr lang="en-US" dirty="0"/>
          </a:p>
        </p:txBody>
      </p:sp>
    </p:spTree>
    <p:extLst>
      <p:ext uri="{BB962C8B-B14F-4D97-AF65-F5344CB8AC3E}">
        <p14:creationId xmlns:p14="http://schemas.microsoft.com/office/powerpoint/2010/main" val="9886091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64</a:t>
            </a:fld>
            <a:endParaRPr lang="en-US" dirty="0"/>
          </a:p>
        </p:txBody>
      </p:sp>
    </p:spTree>
    <p:extLst>
      <p:ext uri="{BB962C8B-B14F-4D97-AF65-F5344CB8AC3E}">
        <p14:creationId xmlns:p14="http://schemas.microsoft.com/office/powerpoint/2010/main" val="1948347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65</a:t>
            </a:fld>
            <a:endParaRPr lang="en-US" dirty="0"/>
          </a:p>
        </p:txBody>
      </p:sp>
    </p:spTree>
    <p:extLst>
      <p:ext uri="{BB962C8B-B14F-4D97-AF65-F5344CB8AC3E}">
        <p14:creationId xmlns:p14="http://schemas.microsoft.com/office/powerpoint/2010/main" val="8935527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Arrow</a:t>
            </a:r>
            <a:r>
              <a:rPr lang="en-US" baseline="0" dirty="0"/>
              <a:t> functions are always anonymous functions, meaning the only way to assign a name to them is to assign the function to a variable. Arrow functions also handle the this keyword more intuitively, which eliminates the need for the hack shown here in order to refer to the object that a function is inside.</a:t>
            </a:r>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66</a:t>
            </a:fld>
            <a:endParaRPr lang="en-US" dirty="0"/>
          </a:p>
        </p:txBody>
      </p:sp>
    </p:spTree>
    <p:extLst>
      <p:ext uri="{BB962C8B-B14F-4D97-AF65-F5344CB8AC3E}">
        <p14:creationId xmlns:p14="http://schemas.microsoft.com/office/powerpoint/2010/main" val="20037462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67</a:t>
            </a:fld>
            <a:endParaRPr lang="en-US" dirty="0"/>
          </a:p>
        </p:txBody>
      </p:sp>
    </p:spTree>
    <p:extLst>
      <p:ext uri="{BB962C8B-B14F-4D97-AF65-F5344CB8AC3E}">
        <p14:creationId xmlns:p14="http://schemas.microsoft.com/office/powerpoint/2010/main" val="40041639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68</a:t>
            </a:fld>
            <a:endParaRPr lang="en-US" dirty="0"/>
          </a:p>
        </p:txBody>
      </p:sp>
    </p:spTree>
    <p:extLst>
      <p:ext uri="{BB962C8B-B14F-4D97-AF65-F5344CB8AC3E}">
        <p14:creationId xmlns:p14="http://schemas.microsoft.com/office/powerpoint/2010/main" val="12598950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69</a:t>
            </a:fld>
            <a:endParaRPr lang="en-US" dirty="0"/>
          </a:p>
        </p:txBody>
      </p:sp>
    </p:spTree>
    <p:extLst>
      <p:ext uri="{BB962C8B-B14F-4D97-AF65-F5344CB8AC3E}">
        <p14:creationId xmlns:p14="http://schemas.microsoft.com/office/powerpoint/2010/main" val="1013285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literals are enclosed by the back-tick (` `) (grave accent) character instead of double or single quotes.</a:t>
            </a:r>
          </a:p>
        </p:txBody>
      </p:sp>
      <p:sp>
        <p:nvSpPr>
          <p:cNvPr id="4" name="Slide Number Placeholder 3"/>
          <p:cNvSpPr>
            <a:spLocks noGrp="1"/>
          </p:cNvSpPr>
          <p:nvPr>
            <p:ph type="sldNum" sz="quarter" idx="10"/>
          </p:nvPr>
        </p:nvSpPr>
        <p:spPr/>
        <p:txBody>
          <a:bodyPr/>
          <a:lstStyle/>
          <a:p>
            <a:fld id="{71770EAF-1B7F-084E-BE5F-E1B515CBCD96}" type="slidenum">
              <a:rPr lang="en-US" smtClean="0"/>
              <a:t>70</a:t>
            </a:fld>
            <a:endParaRPr lang="en-US" dirty="0"/>
          </a:p>
        </p:txBody>
      </p:sp>
    </p:spTree>
    <p:extLst>
      <p:ext uri="{BB962C8B-B14F-4D97-AF65-F5344CB8AC3E}">
        <p14:creationId xmlns:p14="http://schemas.microsoft.com/office/powerpoint/2010/main" val="3737812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71</a:t>
            </a:fld>
            <a:endParaRPr lang="en-US" dirty="0"/>
          </a:p>
        </p:txBody>
      </p:sp>
    </p:spTree>
    <p:extLst>
      <p:ext uri="{BB962C8B-B14F-4D97-AF65-F5344CB8AC3E}">
        <p14:creationId xmlns:p14="http://schemas.microsoft.com/office/powerpoint/2010/main" val="30926397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72</a:t>
            </a:fld>
            <a:endParaRPr lang="en-US" dirty="0"/>
          </a:p>
        </p:txBody>
      </p:sp>
    </p:spTree>
    <p:extLst>
      <p:ext uri="{BB962C8B-B14F-4D97-AF65-F5344CB8AC3E}">
        <p14:creationId xmlns:p14="http://schemas.microsoft.com/office/powerpoint/2010/main" val="41721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a:t>
            </a:fld>
            <a:endParaRPr lang="en-US"/>
          </a:p>
        </p:txBody>
      </p:sp>
    </p:spTree>
    <p:extLst>
      <p:ext uri="{BB962C8B-B14F-4D97-AF65-F5344CB8AC3E}">
        <p14:creationId xmlns:p14="http://schemas.microsoft.com/office/powerpoint/2010/main" val="3973083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73</a:t>
            </a:fld>
            <a:endParaRPr lang="en-US" dirty="0"/>
          </a:p>
        </p:txBody>
      </p:sp>
    </p:spTree>
    <p:extLst>
      <p:ext uri="{BB962C8B-B14F-4D97-AF65-F5344CB8AC3E}">
        <p14:creationId xmlns:p14="http://schemas.microsoft.com/office/powerpoint/2010/main" val="15176161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74</a:t>
            </a:fld>
            <a:endParaRPr lang="en-US" dirty="0"/>
          </a:p>
        </p:txBody>
      </p:sp>
    </p:spTree>
    <p:extLst>
      <p:ext uri="{BB962C8B-B14F-4D97-AF65-F5344CB8AC3E}">
        <p14:creationId xmlns:p14="http://schemas.microsoft.com/office/powerpoint/2010/main" val="22444214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75</a:t>
            </a:fld>
            <a:endParaRPr lang="en-US" dirty="0"/>
          </a:p>
        </p:txBody>
      </p:sp>
    </p:spTree>
    <p:extLst>
      <p:ext uri="{BB962C8B-B14F-4D97-AF65-F5344CB8AC3E}">
        <p14:creationId xmlns:p14="http://schemas.microsoft.com/office/powerpoint/2010/main" val="13957022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76</a:t>
            </a:fld>
            <a:endParaRPr lang="en-US" dirty="0"/>
          </a:p>
        </p:txBody>
      </p:sp>
    </p:spTree>
    <p:extLst>
      <p:ext uri="{BB962C8B-B14F-4D97-AF65-F5344CB8AC3E}">
        <p14:creationId xmlns:p14="http://schemas.microsoft.com/office/powerpoint/2010/main" val="40387135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77</a:t>
            </a:fld>
            <a:endParaRPr lang="en-US"/>
          </a:p>
        </p:txBody>
      </p:sp>
    </p:spTree>
    <p:extLst>
      <p:ext uri="{BB962C8B-B14F-4D97-AF65-F5344CB8AC3E}">
        <p14:creationId xmlns:p14="http://schemas.microsoft.com/office/powerpoint/2010/main" val="26289238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78</a:t>
            </a:fld>
            <a:endParaRPr lang="en-US"/>
          </a:p>
        </p:txBody>
      </p:sp>
    </p:spTree>
    <p:extLst>
      <p:ext uri="{BB962C8B-B14F-4D97-AF65-F5344CB8AC3E}">
        <p14:creationId xmlns:p14="http://schemas.microsoft.com/office/powerpoint/2010/main" val="23044958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79</a:t>
            </a:fld>
            <a:endParaRPr lang="en-US"/>
          </a:p>
        </p:txBody>
      </p:sp>
    </p:spTree>
    <p:extLst>
      <p:ext uri="{BB962C8B-B14F-4D97-AF65-F5344CB8AC3E}">
        <p14:creationId xmlns:p14="http://schemas.microsoft.com/office/powerpoint/2010/main" val="180254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80</a:t>
            </a:fld>
            <a:endParaRPr lang="en-US"/>
          </a:p>
        </p:txBody>
      </p:sp>
    </p:spTree>
    <p:extLst>
      <p:ext uri="{BB962C8B-B14F-4D97-AF65-F5344CB8AC3E}">
        <p14:creationId xmlns:p14="http://schemas.microsoft.com/office/powerpoint/2010/main" val="37274401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81</a:t>
            </a:fld>
            <a:endParaRPr lang="en-US"/>
          </a:p>
        </p:txBody>
      </p:sp>
    </p:spTree>
    <p:extLst>
      <p:ext uri="{BB962C8B-B14F-4D97-AF65-F5344CB8AC3E}">
        <p14:creationId xmlns:p14="http://schemas.microsoft.com/office/powerpoint/2010/main" val="12926028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82</a:t>
            </a:fld>
            <a:endParaRPr lang="en-US"/>
          </a:p>
        </p:txBody>
      </p:sp>
    </p:spTree>
    <p:extLst>
      <p:ext uri="{BB962C8B-B14F-4D97-AF65-F5344CB8AC3E}">
        <p14:creationId xmlns:p14="http://schemas.microsoft.com/office/powerpoint/2010/main" val="2184058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8</a:t>
            </a:fld>
            <a:endParaRPr lang="en-US"/>
          </a:p>
        </p:txBody>
      </p:sp>
    </p:spTree>
    <p:extLst>
      <p:ext uri="{BB962C8B-B14F-4D97-AF65-F5344CB8AC3E}">
        <p14:creationId xmlns:p14="http://schemas.microsoft.com/office/powerpoint/2010/main" val="741793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83</a:t>
            </a:fld>
            <a:endParaRPr lang="en-US"/>
          </a:p>
        </p:txBody>
      </p:sp>
    </p:spTree>
    <p:extLst>
      <p:ext uri="{BB962C8B-B14F-4D97-AF65-F5344CB8AC3E}">
        <p14:creationId xmlns:p14="http://schemas.microsoft.com/office/powerpoint/2010/main" val="12405063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84</a:t>
            </a:fld>
            <a:endParaRPr lang="en-US"/>
          </a:p>
        </p:txBody>
      </p:sp>
    </p:spTree>
    <p:extLst>
      <p:ext uri="{BB962C8B-B14F-4D97-AF65-F5344CB8AC3E}">
        <p14:creationId xmlns:p14="http://schemas.microsoft.com/office/powerpoint/2010/main" val="2668715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85</a:t>
            </a:fld>
            <a:endParaRPr lang="en-US"/>
          </a:p>
        </p:txBody>
      </p:sp>
    </p:spTree>
    <p:extLst>
      <p:ext uri="{BB962C8B-B14F-4D97-AF65-F5344CB8AC3E}">
        <p14:creationId xmlns:p14="http://schemas.microsoft.com/office/powerpoint/2010/main" val="1310139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70EAF-1B7F-084E-BE5F-E1B515CBCD96}" type="slidenum">
              <a:rPr lang="en-US" smtClean="0"/>
              <a:t>86</a:t>
            </a:fld>
            <a:endParaRPr lang="en-US"/>
          </a:p>
        </p:txBody>
      </p:sp>
    </p:spTree>
    <p:extLst>
      <p:ext uri="{BB962C8B-B14F-4D97-AF65-F5344CB8AC3E}">
        <p14:creationId xmlns:p14="http://schemas.microsoft.com/office/powerpoint/2010/main" val="11931307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87</a:t>
            </a:fld>
            <a:endParaRPr lang="en-US"/>
          </a:p>
        </p:txBody>
      </p:sp>
    </p:spTree>
    <p:extLst>
      <p:ext uri="{BB962C8B-B14F-4D97-AF65-F5344CB8AC3E}">
        <p14:creationId xmlns:p14="http://schemas.microsoft.com/office/powerpoint/2010/main" val="10332775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88</a:t>
            </a:fld>
            <a:endParaRPr lang="en-US"/>
          </a:p>
        </p:txBody>
      </p:sp>
    </p:spTree>
    <p:extLst>
      <p:ext uri="{BB962C8B-B14F-4D97-AF65-F5344CB8AC3E}">
        <p14:creationId xmlns:p14="http://schemas.microsoft.com/office/powerpoint/2010/main" val="17327793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89</a:t>
            </a:fld>
            <a:endParaRPr lang="en-US"/>
          </a:p>
        </p:txBody>
      </p:sp>
    </p:spTree>
    <p:extLst>
      <p:ext uri="{BB962C8B-B14F-4D97-AF65-F5344CB8AC3E}">
        <p14:creationId xmlns:p14="http://schemas.microsoft.com/office/powerpoint/2010/main" val="5193186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90</a:t>
            </a:fld>
            <a:endParaRPr lang="en-US"/>
          </a:p>
        </p:txBody>
      </p:sp>
    </p:spTree>
    <p:extLst>
      <p:ext uri="{BB962C8B-B14F-4D97-AF65-F5344CB8AC3E}">
        <p14:creationId xmlns:p14="http://schemas.microsoft.com/office/powerpoint/2010/main" val="8539714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91</a:t>
            </a:fld>
            <a:endParaRPr lang="en-US"/>
          </a:p>
        </p:txBody>
      </p:sp>
    </p:spTree>
    <p:extLst>
      <p:ext uri="{BB962C8B-B14F-4D97-AF65-F5344CB8AC3E}">
        <p14:creationId xmlns:p14="http://schemas.microsoft.com/office/powerpoint/2010/main" val="30943500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92</a:t>
            </a:fld>
            <a:endParaRPr lang="en-US"/>
          </a:p>
        </p:txBody>
      </p:sp>
    </p:spTree>
    <p:extLst>
      <p:ext uri="{BB962C8B-B14F-4D97-AF65-F5344CB8AC3E}">
        <p14:creationId xmlns:p14="http://schemas.microsoft.com/office/powerpoint/2010/main" val="1300086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a:t>
            </a:fld>
            <a:endParaRPr lang="en-US"/>
          </a:p>
        </p:txBody>
      </p:sp>
    </p:spTree>
    <p:extLst>
      <p:ext uri="{BB962C8B-B14F-4D97-AF65-F5344CB8AC3E}">
        <p14:creationId xmlns:p14="http://schemas.microsoft.com/office/powerpoint/2010/main" val="523728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93</a:t>
            </a:fld>
            <a:endParaRPr lang="en-US"/>
          </a:p>
        </p:txBody>
      </p:sp>
    </p:spTree>
    <p:extLst>
      <p:ext uri="{BB962C8B-B14F-4D97-AF65-F5344CB8AC3E}">
        <p14:creationId xmlns:p14="http://schemas.microsoft.com/office/powerpoint/2010/main" val="12173343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70EAF-1B7F-084E-BE5F-E1B515CBCD96}" type="slidenum">
              <a:rPr lang="en-US" smtClean="0"/>
              <a:t>94</a:t>
            </a:fld>
            <a:endParaRPr lang="en-US"/>
          </a:p>
        </p:txBody>
      </p:sp>
    </p:spTree>
    <p:extLst>
      <p:ext uri="{BB962C8B-B14F-4D97-AF65-F5344CB8AC3E}">
        <p14:creationId xmlns:p14="http://schemas.microsoft.com/office/powerpoint/2010/main" val="15046410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95</a:t>
            </a:fld>
            <a:endParaRPr lang="en-US"/>
          </a:p>
        </p:txBody>
      </p:sp>
    </p:spTree>
    <p:extLst>
      <p:ext uri="{BB962C8B-B14F-4D97-AF65-F5344CB8AC3E}">
        <p14:creationId xmlns:p14="http://schemas.microsoft.com/office/powerpoint/2010/main" val="2460710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96</a:t>
            </a:fld>
            <a:endParaRPr lang="en-US"/>
          </a:p>
        </p:txBody>
      </p:sp>
    </p:spTree>
    <p:extLst>
      <p:ext uri="{BB962C8B-B14F-4D97-AF65-F5344CB8AC3E}">
        <p14:creationId xmlns:p14="http://schemas.microsoft.com/office/powerpoint/2010/main" val="18127601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97</a:t>
            </a:fld>
            <a:endParaRPr lang="en-US"/>
          </a:p>
        </p:txBody>
      </p:sp>
    </p:spTree>
    <p:extLst>
      <p:ext uri="{BB962C8B-B14F-4D97-AF65-F5344CB8AC3E}">
        <p14:creationId xmlns:p14="http://schemas.microsoft.com/office/powerpoint/2010/main" val="4610520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98</a:t>
            </a:fld>
            <a:endParaRPr lang="en-US"/>
          </a:p>
        </p:txBody>
      </p:sp>
    </p:spTree>
    <p:extLst>
      <p:ext uri="{BB962C8B-B14F-4D97-AF65-F5344CB8AC3E}">
        <p14:creationId xmlns:p14="http://schemas.microsoft.com/office/powerpoint/2010/main" val="28541161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99</a:t>
            </a:fld>
            <a:endParaRPr lang="en-US"/>
          </a:p>
        </p:txBody>
      </p:sp>
    </p:spTree>
    <p:extLst>
      <p:ext uri="{BB962C8B-B14F-4D97-AF65-F5344CB8AC3E}">
        <p14:creationId xmlns:p14="http://schemas.microsoft.com/office/powerpoint/2010/main" val="21154862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772F-E995-D343-8DA3-89A465942369}" type="slidenum">
              <a:rPr lang="en-US" smtClean="0"/>
              <a:t>100</a:t>
            </a:fld>
            <a:endParaRPr lang="en-US"/>
          </a:p>
        </p:txBody>
      </p:sp>
    </p:spTree>
    <p:extLst>
      <p:ext uri="{BB962C8B-B14F-4D97-AF65-F5344CB8AC3E}">
        <p14:creationId xmlns:p14="http://schemas.microsoft.com/office/powerpoint/2010/main" val="18190704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101</a:t>
            </a:fld>
            <a:endParaRPr lang="en-US"/>
          </a:p>
        </p:txBody>
      </p:sp>
    </p:spTree>
    <p:extLst>
      <p:ext uri="{BB962C8B-B14F-4D97-AF65-F5344CB8AC3E}">
        <p14:creationId xmlns:p14="http://schemas.microsoft.com/office/powerpoint/2010/main" val="8518039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21772F-E995-D343-8DA3-89A465942369}" type="slidenum">
              <a:rPr lang="en-US" smtClean="0"/>
              <a:t>102</a:t>
            </a:fld>
            <a:endParaRPr lang="en-US"/>
          </a:p>
        </p:txBody>
      </p:sp>
    </p:spTree>
    <p:extLst>
      <p:ext uri="{BB962C8B-B14F-4D97-AF65-F5344CB8AC3E}">
        <p14:creationId xmlns:p14="http://schemas.microsoft.com/office/powerpoint/2010/main" val="97654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784999-54F3-514C-BE17-6D67A3B0972C}"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1800830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68708B78-0E12-2E42-9F44-C61CBCCC0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8FD5C56-3150-C341-8165-4D65B2334A80}"/>
              </a:ext>
            </a:extLst>
          </p:cNvPr>
          <p:cNvSpPr>
            <a:spLocks noGrp="1"/>
          </p:cNvSpPr>
          <p:nvPr>
            <p:ph type="title"/>
          </p:nvPr>
        </p:nvSpPr>
        <p:spPr>
          <a:xfrm>
            <a:off x="628650" y="365125"/>
            <a:ext cx="7886700" cy="1325563"/>
          </a:xfrm>
        </p:spPr>
        <p:txBody>
          <a:bodyPr vert="horz" lIns="91440" tIns="45720" rIns="91440" bIns="45720" rtlCol="0" anchor="ctr">
            <a:normAutofit/>
          </a:bodyPr>
          <a:lstStyle/>
          <a:p>
            <a:endParaRPr lang="en-US" sz="4700" kern="1200" dirty="0">
              <a:solidFill>
                <a:schemeClr val="tx1"/>
              </a:solidFill>
              <a:latin typeface="+mj-lt"/>
              <a:ea typeface="+mj-ea"/>
              <a:cs typeface="+mj-cs"/>
            </a:endParaRPr>
          </a:p>
        </p:txBody>
      </p:sp>
      <p:sp>
        <p:nvSpPr>
          <p:cNvPr id="8" name="sketch line">
            <a:extLst>
              <a:ext uri="{FF2B5EF4-FFF2-40B4-BE49-F238E27FC236}">
                <a16:creationId xmlns:a16="http://schemas.microsoft.com/office/drawing/2014/main" id="{B00F7802-7E7D-5248-A6D1-3914398AF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8">
            <a:extLst>
              <a:ext uri="{FF2B5EF4-FFF2-40B4-BE49-F238E27FC236}">
                <a16:creationId xmlns:a16="http://schemas.microsoft.com/office/drawing/2014/main" id="{EFDA70D6-E1F9-A14C-BD85-B27C3F0049F6}"/>
              </a:ext>
            </a:extLst>
          </p:cNvPr>
          <p:cNvSpPr>
            <a:spLocks noGrp="1"/>
          </p:cNvSpPr>
          <p:nvPr>
            <p:ph sz="quarter" idx="10"/>
          </p:nvPr>
        </p:nvSpPr>
        <p:spPr>
          <a:xfrm>
            <a:off x="628650" y="2028825"/>
            <a:ext cx="7886700" cy="4319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60B15-23C8-204D-B043-79F157412A62}"/>
              </a:ext>
            </a:extLst>
          </p:cNvPr>
          <p:cNvSpPr>
            <a:spLocks noGrp="1"/>
          </p:cNvSpPr>
          <p:nvPr>
            <p:ph type="dt" sz="half" idx="11"/>
          </p:nvPr>
        </p:nvSpPr>
        <p:spPr/>
        <p:txBody>
          <a:bodyPr/>
          <a:lstStyle/>
          <a:p>
            <a:fld id="{6C784999-54F3-514C-BE17-6D67A3B0972C}" type="datetimeFigureOut">
              <a:rPr lang="en-US" smtClean="0"/>
              <a:t>10/21/25</a:t>
            </a:fld>
            <a:endParaRPr lang="en-US"/>
          </a:p>
        </p:txBody>
      </p:sp>
      <p:sp>
        <p:nvSpPr>
          <p:cNvPr id="5" name="Footer Placeholder 4">
            <a:extLst>
              <a:ext uri="{FF2B5EF4-FFF2-40B4-BE49-F238E27FC236}">
                <a16:creationId xmlns:a16="http://schemas.microsoft.com/office/drawing/2014/main" id="{37D6DFEF-B151-1D4A-8DAE-FC0298F5DC3E}"/>
              </a:ext>
            </a:extLst>
          </p:cNvPr>
          <p:cNvSpPr>
            <a:spLocks noGrp="1"/>
          </p:cNvSpPr>
          <p:nvPr>
            <p:ph type="ftr" sz="quarter" idx="12"/>
          </p:nvPr>
        </p:nvSpPr>
        <p:spPr/>
        <p:txBody>
          <a:bodyPr/>
          <a:lstStyle/>
          <a:p>
            <a:endParaRPr lang="en-US" dirty="0"/>
          </a:p>
        </p:txBody>
      </p:sp>
      <p:sp>
        <p:nvSpPr>
          <p:cNvPr id="9" name="Slide Number Placeholder 8">
            <a:extLst>
              <a:ext uri="{FF2B5EF4-FFF2-40B4-BE49-F238E27FC236}">
                <a16:creationId xmlns:a16="http://schemas.microsoft.com/office/drawing/2014/main" id="{F2C3CA5F-3041-034E-A0A5-C41375D123D6}"/>
              </a:ext>
            </a:extLst>
          </p:cNvPr>
          <p:cNvSpPr>
            <a:spLocks noGrp="1"/>
          </p:cNvSpPr>
          <p:nvPr>
            <p:ph type="sldNum" sz="quarter" idx="13"/>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3561486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tar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3A9C75-FD5D-4844-99E9-B121BB9A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2D3C91A0-43F7-A143-B6F9-708C5EED76BD}"/>
              </a:ext>
            </a:extLst>
          </p:cNvPr>
          <p:cNvSpPr>
            <a:spLocks noGrp="1"/>
          </p:cNvSpPr>
          <p:nvPr>
            <p:ph type="ctrTitle"/>
          </p:nvPr>
        </p:nvSpPr>
        <p:spPr>
          <a:xfrm>
            <a:off x="628650" y="1122362"/>
            <a:ext cx="4711446" cy="4135437"/>
          </a:xfrm>
        </p:spPr>
        <p:txBody>
          <a:bodyPr vert="horz" lIns="91440" tIns="45720" rIns="91440" bIns="45720" rtlCol="0">
            <a:normAutofit/>
          </a:bodyPr>
          <a:lstStyle/>
          <a:p>
            <a:pPr algn="l"/>
            <a:endParaRPr lang="en-US" sz="5700" kern="1200" dirty="0">
              <a:latin typeface="+mj-lt"/>
              <a:ea typeface="+mj-ea"/>
              <a:cs typeface="+mj-cs"/>
            </a:endParaRPr>
          </a:p>
        </p:txBody>
      </p:sp>
      <p:sp>
        <p:nvSpPr>
          <p:cNvPr id="11" name="Rectangle 10">
            <a:extLst>
              <a:ext uri="{FF2B5EF4-FFF2-40B4-BE49-F238E27FC236}">
                <a16:creationId xmlns:a16="http://schemas.microsoft.com/office/drawing/2014/main" id="{25213760-9D22-8841-915F-BCD01E9A8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779604" y="1031284"/>
            <a:ext cx="2735746" cy="4436126"/>
          </a:xfrm>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 name="connsiteX0" fmla="*/ 0 w 2735746"/>
              <a:gd name="connsiteY0" fmla="*/ 0 h 4436126"/>
              <a:gd name="connsiteX1" fmla="*/ 629222 w 2735746"/>
              <a:gd name="connsiteY1" fmla="*/ 0 h 4436126"/>
              <a:gd name="connsiteX2" fmla="*/ 1258443 w 2735746"/>
              <a:gd name="connsiteY2" fmla="*/ 0 h 4436126"/>
              <a:gd name="connsiteX3" fmla="*/ 1942380 w 2735746"/>
              <a:gd name="connsiteY3" fmla="*/ 0 h 4436126"/>
              <a:gd name="connsiteX4" fmla="*/ 2735746 w 2735746"/>
              <a:gd name="connsiteY4" fmla="*/ 0 h 4436126"/>
              <a:gd name="connsiteX5" fmla="*/ 2735746 w 2735746"/>
              <a:gd name="connsiteY5" fmla="*/ 589371 h 4436126"/>
              <a:gd name="connsiteX6" fmla="*/ 2735746 w 2735746"/>
              <a:gd name="connsiteY6" fmla="*/ 1090020 h 4436126"/>
              <a:gd name="connsiteX7" fmla="*/ 2735746 w 2735746"/>
              <a:gd name="connsiteY7" fmla="*/ 1812474 h 4436126"/>
              <a:gd name="connsiteX8" fmla="*/ 2735746 w 2735746"/>
              <a:gd name="connsiteY8" fmla="*/ 2401845 h 4436126"/>
              <a:gd name="connsiteX9" fmla="*/ 2735746 w 2735746"/>
              <a:gd name="connsiteY9" fmla="*/ 3124300 h 4436126"/>
              <a:gd name="connsiteX10" fmla="*/ 2735746 w 2735746"/>
              <a:gd name="connsiteY10" fmla="*/ 3758032 h 4436126"/>
              <a:gd name="connsiteX11" fmla="*/ 2735746 w 2735746"/>
              <a:gd name="connsiteY11" fmla="*/ 4436126 h 4436126"/>
              <a:gd name="connsiteX12" fmla="*/ 2051810 w 2735746"/>
              <a:gd name="connsiteY12" fmla="*/ 4436126 h 4436126"/>
              <a:gd name="connsiteX13" fmla="*/ 1422588 w 2735746"/>
              <a:gd name="connsiteY13" fmla="*/ 4436126 h 4436126"/>
              <a:gd name="connsiteX14" fmla="*/ 820724 w 2735746"/>
              <a:gd name="connsiteY14" fmla="*/ 4436126 h 4436126"/>
              <a:gd name="connsiteX15" fmla="*/ 0 w 2735746"/>
              <a:gd name="connsiteY15" fmla="*/ 4436126 h 4436126"/>
              <a:gd name="connsiteX16" fmla="*/ 0 w 2735746"/>
              <a:gd name="connsiteY16" fmla="*/ 3802394 h 4436126"/>
              <a:gd name="connsiteX17" fmla="*/ 0 w 2735746"/>
              <a:gd name="connsiteY17" fmla="*/ 3213023 h 4436126"/>
              <a:gd name="connsiteX18" fmla="*/ 0 w 2735746"/>
              <a:gd name="connsiteY18" fmla="*/ 2712374 h 4436126"/>
              <a:gd name="connsiteX19" fmla="*/ 0 w 2735746"/>
              <a:gd name="connsiteY19" fmla="*/ 1989919 h 4436126"/>
              <a:gd name="connsiteX20" fmla="*/ 0 w 2735746"/>
              <a:gd name="connsiteY20" fmla="*/ 1400548 h 4436126"/>
              <a:gd name="connsiteX21" fmla="*/ 0 w 2735746"/>
              <a:gd name="connsiteY21" fmla="*/ 811177 h 4436126"/>
              <a:gd name="connsiteX22" fmla="*/ 0 w 2735746"/>
              <a:gd name="connsiteY22"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5746" h="4436126" fill="none" extrusionOk="0">
                <a:moveTo>
                  <a:pt x="0" y="0"/>
                </a:moveTo>
                <a:cubicBezTo>
                  <a:pt x="161918" y="15098"/>
                  <a:pt x="458221" y="22520"/>
                  <a:pt x="601864" y="0"/>
                </a:cubicBezTo>
                <a:cubicBezTo>
                  <a:pt x="742303" y="-225"/>
                  <a:pt x="972782" y="-24016"/>
                  <a:pt x="1203728" y="0"/>
                </a:cubicBezTo>
                <a:cubicBezTo>
                  <a:pt x="1464574" y="35749"/>
                  <a:pt x="1690223" y="-18853"/>
                  <a:pt x="1860307" y="0"/>
                </a:cubicBezTo>
                <a:cubicBezTo>
                  <a:pt x="2091015" y="-5289"/>
                  <a:pt x="2433849" y="13227"/>
                  <a:pt x="2735746" y="0"/>
                </a:cubicBezTo>
                <a:cubicBezTo>
                  <a:pt x="2691943" y="331642"/>
                  <a:pt x="2734195" y="466229"/>
                  <a:pt x="2735746" y="722455"/>
                </a:cubicBezTo>
                <a:cubicBezTo>
                  <a:pt x="2777998" y="939939"/>
                  <a:pt x="2730794" y="1170283"/>
                  <a:pt x="2735746" y="1400548"/>
                </a:cubicBezTo>
                <a:cubicBezTo>
                  <a:pt x="2758008" y="1594566"/>
                  <a:pt x="2685031" y="1765863"/>
                  <a:pt x="2735746" y="2123003"/>
                </a:cubicBezTo>
                <a:cubicBezTo>
                  <a:pt x="2749790" y="2475526"/>
                  <a:pt x="2749242" y="2520814"/>
                  <a:pt x="2735746" y="2623652"/>
                </a:cubicBezTo>
                <a:cubicBezTo>
                  <a:pt x="2763944" y="2740876"/>
                  <a:pt x="2744929" y="3155128"/>
                  <a:pt x="2735746" y="3346106"/>
                </a:cubicBezTo>
                <a:cubicBezTo>
                  <a:pt x="2707044" y="3549103"/>
                  <a:pt x="2778171" y="4020259"/>
                  <a:pt x="2735746" y="4436126"/>
                </a:cubicBezTo>
                <a:cubicBezTo>
                  <a:pt x="2446908" y="4449879"/>
                  <a:pt x="2352905" y="4421330"/>
                  <a:pt x="2106524" y="4436126"/>
                </a:cubicBezTo>
                <a:cubicBezTo>
                  <a:pt x="1843695" y="4446007"/>
                  <a:pt x="1603428" y="4384233"/>
                  <a:pt x="1449945" y="4436126"/>
                </a:cubicBezTo>
                <a:cubicBezTo>
                  <a:pt x="1323819" y="4422788"/>
                  <a:pt x="918136" y="4397155"/>
                  <a:pt x="793366" y="4436126"/>
                </a:cubicBezTo>
                <a:cubicBezTo>
                  <a:pt x="622161" y="4475720"/>
                  <a:pt x="341322" y="4455575"/>
                  <a:pt x="0" y="4436126"/>
                </a:cubicBezTo>
                <a:cubicBezTo>
                  <a:pt x="20852" y="4253259"/>
                  <a:pt x="-29469" y="4050536"/>
                  <a:pt x="0" y="3713671"/>
                </a:cubicBezTo>
                <a:cubicBezTo>
                  <a:pt x="-29656" y="3428522"/>
                  <a:pt x="-21538" y="3248557"/>
                  <a:pt x="0" y="3124300"/>
                </a:cubicBezTo>
                <a:cubicBezTo>
                  <a:pt x="41108" y="2979440"/>
                  <a:pt x="61080" y="2759215"/>
                  <a:pt x="0" y="2446207"/>
                </a:cubicBezTo>
                <a:cubicBezTo>
                  <a:pt x="-33753" y="2132176"/>
                  <a:pt x="3487" y="2021867"/>
                  <a:pt x="0" y="1856836"/>
                </a:cubicBezTo>
                <a:cubicBezTo>
                  <a:pt x="-18706" y="1701271"/>
                  <a:pt x="-13970" y="1503774"/>
                  <a:pt x="0" y="1178742"/>
                </a:cubicBezTo>
                <a:cubicBezTo>
                  <a:pt x="18899" y="849552"/>
                  <a:pt x="-756" y="918381"/>
                  <a:pt x="0" y="678094"/>
                </a:cubicBezTo>
                <a:cubicBezTo>
                  <a:pt x="-10163" y="426561"/>
                  <a:pt x="-43097" y="197181"/>
                  <a:pt x="0" y="0"/>
                </a:cubicBezTo>
                <a:close/>
              </a:path>
              <a:path w="2735746" h="4436126" stroke="0" extrusionOk="0">
                <a:moveTo>
                  <a:pt x="0" y="0"/>
                </a:moveTo>
                <a:cubicBezTo>
                  <a:pt x="200822" y="19308"/>
                  <a:pt x="342023" y="-13398"/>
                  <a:pt x="629222" y="0"/>
                </a:cubicBezTo>
                <a:cubicBezTo>
                  <a:pt x="876387" y="30075"/>
                  <a:pt x="973780" y="-24948"/>
                  <a:pt x="1258443" y="0"/>
                </a:cubicBezTo>
                <a:cubicBezTo>
                  <a:pt x="1515998" y="26113"/>
                  <a:pt x="1776207" y="-7577"/>
                  <a:pt x="1942380" y="0"/>
                </a:cubicBezTo>
                <a:cubicBezTo>
                  <a:pt x="2131063" y="78079"/>
                  <a:pt x="2482968" y="27942"/>
                  <a:pt x="2735746" y="0"/>
                </a:cubicBezTo>
                <a:cubicBezTo>
                  <a:pt x="2737400" y="245719"/>
                  <a:pt x="2719438" y="313423"/>
                  <a:pt x="2735746" y="589371"/>
                </a:cubicBezTo>
                <a:cubicBezTo>
                  <a:pt x="2750024" y="830199"/>
                  <a:pt x="2706946" y="962273"/>
                  <a:pt x="2735746" y="1090020"/>
                </a:cubicBezTo>
                <a:cubicBezTo>
                  <a:pt x="2754038" y="1252221"/>
                  <a:pt x="2699363" y="1611787"/>
                  <a:pt x="2735746" y="1812474"/>
                </a:cubicBezTo>
                <a:cubicBezTo>
                  <a:pt x="2731402" y="2032514"/>
                  <a:pt x="2711860" y="2227095"/>
                  <a:pt x="2735746" y="2401845"/>
                </a:cubicBezTo>
                <a:cubicBezTo>
                  <a:pt x="2761379" y="2583646"/>
                  <a:pt x="2748855" y="2891131"/>
                  <a:pt x="2735746" y="3124300"/>
                </a:cubicBezTo>
                <a:cubicBezTo>
                  <a:pt x="2700401" y="3308867"/>
                  <a:pt x="2702601" y="3605213"/>
                  <a:pt x="2735746" y="3758032"/>
                </a:cubicBezTo>
                <a:cubicBezTo>
                  <a:pt x="2747977" y="3902618"/>
                  <a:pt x="2715004" y="4211100"/>
                  <a:pt x="2735746" y="4436126"/>
                </a:cubicBezTo>
                <a:cubicBezTo>
                  <a:pt x="2459467" y="4406822"/>
                  <a:pt x="2192923" y="4437361"/>
                  <a:pt x="2051810" y="4436126"/>
                </a:cubicBezTo>
                <a:cubicBezTo>
                  <a:pt x="1883423" y="4453454"/>
                  <a:pt x="1540376" y="4437451"/>
                  <a:pt x="1422588" y="4436126"/>
                </a:cubicBezTo>
                <a:cubicBezTo>
                  <a:pt x="1287722" y="4399241"/>
                  <a:pt x="1140740" y="4428943"/>
                  <a:pt x="820724" y="4436126"/>
                </a:cubicBezTo>
                <a:cubicBezTo>
                  <a:pt x="499372" y="4430544"/>
                  <a:pt x="359748" y="4439877"/>
                  <a:pt x="0" y="4436126"/>
                </a:cubicBezTo>
                <a:cubicBezTo>
                  <a:pt x="-38593" y="4174498"/>
                  <a:pt x="-35415" y="4101294"/>
                  <a:pt x="0" y="3802394"/>
                </a:cubicBezTo>
                <a:cubicBezTo>
                  <a:pt x="52572" y="3479153"/>
                  <a:pt x="16560" y="3350349"/>
                  <a:pt x="0" y="3213023"/>
                </a:cubicBezTo>
                <a:cubicBezTo>
                  <a:pt x="-13574" y="3110777"/>
                  <a:pt x="-6283" y="2874103"/>
                  <a:pt x="0" y="2712374"/>
                </a:cubicBezTo>
                <a:cubicBezTo>
                  <a:pt x="2971" y="2551976"/>
                  <a:pt x="73" y="2241799"/>
                  <a:pt x="0" y="1989919"/>
                </a:cubicBezTo>
                <a:cubicBezTo>
                  <a:pt x="39133" y="1761426"/>
                  <a:pt x="4377" y="1541508"/>
                  <a:pt x="0" y="1400548"/>
                </a:cubicBezTo>
                <a:cubicBezTo>
                  <a:pt x="-3902" y="1293715"/>
                  <a:pt x="-31356" y="963114"/>
                  <a:pt x="0" y="811177"/>
                </a:cubicBezTo>
                <a:cubicBezTo>
                  <a:pt x="30137" y="610222"/>
                  <a:pt x="9538" y="253744"/>
                  <a:pt x="0" y="0"/>
                </a:cubicBezTo>
                <a:close/>
              </a:path>
              <a:path w="2735746" h="4436126" fill="none" stroke="0" extrusionOk="0">
                <a:moveTo>
                  <a:pt x="0" y="0"/>
                </a:moveTo>
                <a:cubicBezTo>
                  <a:pt x="170436" y="47742"/>
                  <a:pt x="419851" y="18828"/>
                  <a:pt x="601864" y="0"/>
                </a:cubicBezTo>
                <a:cubicBezTo>
                  <a:pt x="780287" y="5919"/>
                  <a:pt x="926956" y="-43418"/>
                  <a:pt x="1203728" y="0"/>
                </a:cubicBezTo>
                <a:cubicBezTo>
                  <a:pt x="1440233" y="36402"/>
                  <a:pt x="1620547" y="9809"/>
                  <a:pt x="1860307" y="0"/>
                </a:cubicBezTo>
                <a:cubicBezTo>
                  <a:pt x="2125404" y="36138"/>
                  <a:pt x="2428703" y="-48788"/>
                  <a:pt x="2735746" y="0"/>
                </a:cubicBezTo>
                <a:cubicBezTo>
                  <a:pt x="2694399" y="326564"/>
                  <a:pt x="2754399" y="494899"/>
                  <a:pt x="2735746" y="722455"/>
                </a:cubicBezTo>
                <a:cubicBezTo>
                  <a:pt x="2716879" y="966455"/>
                  <a:pt x="2737855" y="1240048"/>
                  <a:pt x="2735746" y="1400548"/>
                </a:cubicBezTo>
                <a:cubicBezTo>
                  <a:pt x="2741383" y="1589687"/>
                  <a:pt x="2704473" y="1794755"/>
                  <a:pt x="2735746" y="2123003"/>
                </a:cubicBezTo>
                <a:cubicBezTo>
                  <a:pt x="2757426" y="2475014"/>
                  <a:pt x="2744795" y="2524991"/>
                  <a:pt x="2735746" y="2623652"/>
                </a:cubicBezTo>
                <a:cubicBezTo>
                  <a:pt x="2713988" y="2683055"/>
                  <a:pt x="2741688" y="3139895"/>
                  <a:pt x="2735746" y="3346106"/>
                </a:cubicBezTo>
                <a:cubicBezTo>
                  <a:pt x="2731253" y="3590768"/>
                  <a:pt x="2696921" y="4024619"/>
                  <a:pt x="2735746" y="4436126"/>
                </a:cubicBezTo>
                <a:cubicBezTo>
                  <a:pt x="2468151" y="4457178"/>
                  <a:pt x="2317380" y="4443295"/>
                  <a:pt x="2106524" y="4436126"/>
                </a:cubicBezTo>
                <a:cubicBezTo>
                  <a:pt x="1877770" y="4440189"/>
                  <a:pt x="1593118" y="4408574"/>
                  <a:pt x="1449945" y="4436126"/>
                </a:cubicBezTo>
                <a:cubicBezTo>
                  <a:pt x="1326872" y="4436182"/>
                  <a:pt x="958099" y="4405224"/>
                  <a:pt x="793366" y="4436126"/>
                </a:cubicBezTo>
                <a:cubicBezTo>
                  <a:pt x="638191" y="4519259"/>
                  <a:pt x="331940" y="4442049"/>
                  <a:pt x="0" y="4436126"/>
                </a:cubicBezTo>
                <a:cubicBezTo>
                  <a:pt x="65462" y="4201604"/>
                  <a:pt x="26550" y="4044925"/>
                  <a:pt x="0" y="3713671"/>
                </a:cubicBezTo>
                <a:cubicBezTo>
                  <a:pt x="-276" y="3420375"/>
                  <a:pt x="-38077" y="3282808"/>
                  <a:pt x="0" y="3124300"/>
                </a:cubicBezTo>
                <a:cubicBezTo>
                  <a:pt x="23819" y="2985800"/>
                  <a:pt x="56657" y="2782223"/>
                  <a:pt x="0" y="2446207"/>
                </a:cubicBezTo>
                <a:cubicBezTo>
                  <a:pt x="-39917" y="2109662"/>
                  <a:pt x="32412" y="2032547"/>
                  <a:pt x="0" y="1856836"/>
                </a:cubicBezTo>
                <a:cubicBezTo>
                  <a:pt x="15734" y="1665113"/>
                  <a:pt x="-15000" y="1500636"/>
                  <a:pt x="0" y="1178742"/>
                </a:cubicBezTo>
                <a:cubicBezTo>
                  <a:pt x="24186" y="847658"/>
                  <a:pt x="4982" y="925725"/>
                  <a:pt x="0" y="678094"/>
                </a:cubicBezTo>
                <a:cubicBezTo>
                  <a:pt x="31380" y="436904"/>
                  <a:pt x="55645" y="194758"/>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custGeom>
                    <a:avLst/>
                    <a:gdLst>
                      <a:gd name="connsiteX0" fmla="*/ 0 w 2735746"/>
                      <a:gd name="connsiteY0" fmla="*/ 0 h 4436126"/>
                      <a:gd name="connsiteX1" fmla="*/ 601864 w 2735746"/>
                      <a:gd name="connsiteY1" fmla="*/ 0 h 4436126"/>
                      <a:gd name="connsiteX2" fmla="*/ 1203728 w 2735746"/>
                      <a:gd name="connsiteY2" fmla="*/ 0 h 4436126"/>
                      <a:gd name="connsiteX3" fmla="*/ 1860307 w 2735746"/>
                      <a:gd name="connsiteY3" fmla="*/ 0 h 4436126"/>
                      <a:gd name="connsiteX4" fmla="*/ 2735746 w 2735746"/>
                      <a:gd name="connsiteY4" fmla="*/ 0 h 4436126"/>
                      <a:gd name="connsiteX5" fmla="*/ 2735746 w 2735746"/>
                      <a:gd name="connsiteY5" fmla="*/ 722455 h 4436126"/>
                      <a:gd name="connsiteX6" fmla="*/ 2735746 w 2735746"/>
                      <a:gd name="connsiteY6" fmla="*/ 1400548 h 4436126"/>
                      <a:gd name="connsiteX7" fmla="*/ 2735746 w 2735746"/>
                      <a:gd name="connsiteY7" fmla="*/ 2123003 h 4436126"/>
                      <a:gd name="connsiteX8" fmla="*/ 2735746 w 2735746"/>
                      <a:gd name="connsiteY8" fmla="*/ 2623652 h 4436126"/>
                      <a:gd name="connsiteX9" fmla="*/ 2735746 w 2735746"/>
                      <a:gd name="connsiteY9" fmla="*/ 3346106 h 4436126"/>
                      <a:gd name="connsiteX10" fmla="*/ 2735746 w 2735746"/>
                      <a:gd name="connsiteY10" fmla="*/ 4436126 h 4436126"/>
                      <a:gd name="connsiteX11" fmla="*/ 2106524 w 2735746"/>
                      <a:gd name="connsiteY11" fmla="*/ 4436126 h 4436126"/>
                      <a:gd name="connsiteX12" fmla="*/ 1449945 w 2735746"/>
                      <a:gd name="connsiteY12" fmla="*/ 4436126 h 4436126"/>
                      <a:gd name="connsiteX13" fmla="*/ 793366 w 2735746"/>
                      <a:gd name="connsiteY13" fmla="*/ 4436126 h 4436126"/>
                      <a:gd name="connsiteX14" fmla="*/ 0 w 2735746"/>
                      <a:gd name="connsiteY14" fmla="*/ 4436126 h 4436126"/>
                      <a:gd name="connsiteX15" fmla="*/ 0 w 2735746"/>
                      <a:gd name="connsiteY15" fmla="*/ 3713671 h 4436126"/>
                      <a:gd name="connsiteX16" fmla="*/ 0 w 2735746"/>
                      <a:gd name="connsiteY16" fmla="*/ 3124300 h 4436126"/>
                      <a:gd name="connsiteX17" fmla="*/ 0 w 2735746"/>
                      <a:gd name="connsiteY17" fmla="*/ 2446207 h 4436126"/>
                      <a:gd name="connsiteX18" fmla="*/ 0 w 2735746"/>
                      <a:gd name="connsiteY18" fmla="*/ 1856836 h 4436126"/>
                      <a:gd name="connsiteX19" fmla="*/ 0 w 2735746"/>
                      <a:gd name="connsiteY19" fmla="*/ 1178742 h 4436126"/>
                      <a:gd name="connsiteX20" fmla="*/ 0 w 2735746"/>
                      <a:gd name="connsiteY20" fmla="*/ 678094 h 4436126"/>
                      <a:gd name="connsiteX21" fmla="*/ 0 w 2735746"/>
                      <a:gd name="connsiteY21"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35746" h="4436126" fill="none" extrusionOk="0">
                        <a:moveTo>
                          <a:pt x="0" y="0"/>
                        </a:moveTo>
                        <a:cubicBezTo>
                          <a:pt x="179540" y="26169"/>
                          <a:pt x="438012" y="23230"/>
                          <a:pt x="601864" y="0"/>
                        </a:cubicBezTo>
                        <a:cubicBezTo>
                          <a:pt x="765716" y="-23230"/>
                          <a:pt x="955038" y="-5127"/>
                          <a:pt x="1203728" y="0"/>
                        </a:cubicBezTo>
                        <a:cubicBezTo>
                          <a:pt x="1452418" y="5127"/>
                          <a:pt x="1646417" y="-25974"/>
                          <a:pt x="1860307" y="0"/>
                        </a:cubicBezTo>
                        <a:cubicBezTo>
                          <a:pt x="2074197" y="25974"/>
                          <a:pt x="2430568" y="-26480"/>
                          <a:pt x="2735746" y="0"/>
                        </a:cubicBezTo>
                        <a:cubicBezTo>
                          <a:pt x="2706048" y="340749"/>
                          <a:pt x="2740838" y="495871"/>
                          <a:pt x="2735746" y="722455"/>
                        </a:cubicBezTo>
                        <a:cubicBezTo>
                          <a:pt x="2730654" y="949039"/>
                          <a:pt x="2752433" y="1198388"/>
                          <a:pt x="2735746" y="1400548"/>
                        </a:cubicBezTo>
                        <a:cubicBezTo>
                          <a:pt x="2719059" y="1602708"/>
                          <a:pt x="2715247" y="1770847"/>
                          <a:pt x="2735746" y="2123003"/>
                        </a:cubicBezTo>
                        <a:cubicBezTo>
                          <a:pt x="2756245" y="2475160"/>
                          <a:pt x="2751062" y="2522091"/>
                          <a:pt x="2735746" y="2623652"/>
                        </a:cubicBezTo>
                        <a:cubicBezTo>
                          <a:pt x="2720430" y="2725213"/>
                          <a:pt x="2753604" y="3142493"/>
                          <a:pt x="2735746" y="3346106"/>
                        </a:cubicBezTo>
                        <a:cubicBezTo>
                          <a:pt x="2717888" y="3549719"/>
                          <a:pt x="2748400" y="4025565"/>
                          <a:pt x="2735746" y="4436126"/>
                        </a:cubicBezTo>
                        <a:cubicBezTo>
                          <a:pt x="2455834" y="4434463"/>
                          <a:pt x="2336666" y="4425166"/>
                          <a:pt x="2106524" y="4436126"/>
                        </a:cubicBezTo>
                        <a:cubicBezTo>
                          <a:pt x="1876382" y="4447086"/>
                          <a:pt x="1601121" y="4420147"/>
                          <a:pt x="1449945" y="4436126"/>
                        </a:cubicBezTo>
                        <a:cubicBezTo>
                          <a:pt x="1298769" y="4452105"/>
                          <a:pt x="950963" y="4404014"/>
                          <a:pt x="793366" y="4436126"/>
                        </a:cubicBezTo>
                        <a:cubicBezTo>
                          <a:pt x="635769" y="4468238"/>
                          <a:pt x="300146" y="4462205"/>
                          <a:pt x="0" y="4436126"/>
                        </a:cubicBezTo>
                        <a:cubicBezTo>
                          <a:pt x="25833" y="4232419"/>
                          <a:pt x="3486" y="4019021"/>
                          <a:pt x="0" y="3713671"/>
                        </a:cubicBezTo>
                        <a:cubicBezTo>
                          <a:pt x="-3486" y="3408322"/>
                          <a:pt x="-27541" y="3277286"/>
                          <a:pt x="0" y="3124300"/>
                        </a:cubicBezTo>
                        <a:cubicBezTo>
                          <a:pt x="27541" y="2971314"/>
                          <a:pt x="31162" y="2762025"/>
                          <a:pt x="0" y="2446207"/>
                        </a:cubicBezTo>
                        <a:cubicBezTo>
                          <a:pt x="-31162" y="2130389"/>
                          <a:pt x="9656" y="2027375"/>
                          <a:pt x="0" y="1856836"/>
                        </a:cubicBezTo>
                        <a:cubicBezTo>
                          <a:pt x="-9656" y="1686297"/>
                          <a:pt x="-14688" y="1512539"/>
                          <a:pt x="0" y="1178742"/>
                        </a:cubicBezTo>
                        <a:cubicBezTo>
                          <a:pt x="14688" y="844945"/>
                          <a:pt x="2890" y="917816"/>
                          <a:pt x="0" y="678094"/>
                        </a:cubicBezTo>
                        <a:cubicBezTo>
                          <a:pt x="-2890" y="438372"/>
                          <a:pt x="5448" y="207647"/>
                          <a:pt x="0" y="0"/>
                        </a:cubicBezTo>
                        <a:close/>
                      </a:path>
                      <a:path w="2735746" h="4436126" stroke="0" extrusionOk="0">
                        <a:moveTo>
                          <a:pt x="0" y="0"/>
                        </a:moveTo>
                        <a:cubicBezTo>
                          <a:pt x="209894" y="16338"/>
                          <a:pt x="375877" y="-31334"/>
                          <a:pt x="629222" y="0"/>
                        </a:cubicBezTo>
                        <a:cubicBezTo>
                          <a:pt x="882567" y="31334"/>
                          <a:pt x="997255" y="-29736"/>
                          <a:pt x="1258443" y="0"/>
                        </a:cubicBezTo>
                        <a:cubicBezTo>
                          <a:pt x="1519631" y="29736"/>
                          <a:pt x="1769008" y="-24969"/>
                          <a:pt x="1942380" y="0"/>
                        </a:cubicBezTo>
                        <a:cubicBezTo>
                          <a:pt x="2115752" y="24969"/>
                          <a:pt x="2487652" y="32052"/>
                          <a:pt x="2735746" y="0"/>
                        </a:cubicBezTo>
                        <a:cubicBezTo>
                          <a:pt x="2751518" y="246908"/>
                          <a:pt x="2711283" y="325094"/>
                          <a:pt x="2735746" y="589371"/>
                        </a:cubicBezTo>
                        <a:cubicBezTo>
                          <a:pt x="2760209" y="853648"/>
                          <a:pt x="2718833" y="972107"/>
                          <a:pt x="2735746" y="1090020"/>
                        </a:cubicBezTo>
                        <a:cubicBezTo>
                          <a:pt x="2752659" y="1207933"/>
                          <a:pt x="2729992" y="1582062"/>
                          <a:pt x="2735746" y="1812474"/>
                        </a:cubicBezTo>
                        <a:cubicBezTo>
                          <a:pt x="2741500" y="2042886"/>
                          <a:pt x="2707628" y="2235903"/>
                          <a:pt x="2735746" y="2401845"/>
                        </a:cubicBezTo>
                        <a:cubicBezTo>
                          <a:pt x="2763864" y="2567787"/>
                          <a:pt x="2758150" y="2913761"/>
                          <a:pt x="2735746" y="3124300"/>
                        </a:cubicBezTo>
                        <a:cubicBezTo>
                          <a:pt x="2713342" y="3334839"/>
                          <a:pt x="2720989" y="3582863"/>
                          <a:pt x="2735746" y="3758032"/>
                        </a:cubicBezTo>
                        <a:cubicBezTo>
                          <a:pt x="2750503" y="3933201"/>
                          <a:pt x="2736802" y="4250321"/>
                          <a:pt x="2735746" y="4436126"/>
                        </a:cubicBezTo>
                        <a:cubicBezTo>
                          <a:pt x="2480396" y="4409468"/>
                          <a:pt x="2193035" y="4433672"/>
                          <a:pt x="2051810" y="4436126"/>
                        </a:cubicBezTo>
                        <a:cubicBezTo>
                          <a:pt x="1910585" y="4438580"/>
                          <a:pt x="1557696" y="4442846"/>
                          <a:pt x="1422588" y="4436126"/>
                        </a:cubicBezTo>
                        <a:cubicBezTo>
                          <a:pt x="1287480" y="4429406"/>
                          <a:pt x="1114403" y="4428562"/>
                          <a:pt x="820724" y="4436126"/>
                        </a:cubicBezTo>
                        <a:cubicBezTo>
                          <a:pt x="527045" y="4443690"/>
                          <a:pt x="375914" y="4447757"/>
                          <a:pt x="0" y="4436126"/>
                        </a:cubicBezTo>
                        <a:cubicBezTo>
                          <a:pt x="-31538" y="4174476"/>
                          <a:pt x="-31250" y="4099935"/>
                          <a:pt x="0" y="3802394"/>
                        </a:cubicBezTo>
                        <a:cubicBezTo>
                          <a:pt x="31250" y="3504853"/>
                          <a:pt x="9806" y="3349077"/>
                          <a:pt x="0" y="3213023"/>
                        </a:cubicBezTo>
                        <a:cubicBezTo>
                          <a:pt x="-9806" y="3076969"/>
                          <a:pt x="-22953" y="2900441"/>
                          <a:pt x="0" y="2712374"/>
                        </a:cubicBezTo>
                        <a:cubicBezTo>
                          <a:pt x="22953" y="2524307"/>
                          <a:pt x="-35854" y="2231517"/>
                          <a:pt x="0" y="1989919"/>
                        </a:cubicBezTo>
                        <a:cubicBezTo>
                          <a:pt x="35854" y="1748321"/>
                          <a:pt x="1945" y="1519865"/>
                          <a:pt x="0" y="1400548"/>
                        </a:cubicBezTo>
                        <a:cubicBezTo>
                          <a:pt x="-1945" y="1281231"/>
                          <a:pt x="-11601" y="971726"/>
                          <a:pt x="0" y="811177"/>
                        </a:cubicBezTo>
                        <a:cubicBezTo>
                          <a:pt x="11601" y="650628"/>
                          <a:pt x="34125" y="21079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3">
            <a:extLst>
              <a:ext uri="{FF2B5EF4-FFF2-40B4-BE49-F238E27FC236}">
                <a16:creationId xmlns:a16="http://schemas.microsoft.com/office/drawing/2014/main" id="{12FBEF90-5F03-C948-9191-D995E2F47C71}"/>
              </a:ext>
            </a:extLst>
          </p:cNvPr>
          <p:cNvSpPr>
            <a:spLocks noGrp="1"/>
          </p:cNvSpPr>
          <p:nvPr>
            <p:ph type="subTitle" idx="1"/>
          </p:nvPr>
        </p:nvSpPr>
        <p:spPr>
          <a:xfrm>
            <a:off x="5946085" y="1232452"/>
            <a:ext cx="2400300" cy="3850919"/>
          </a:xfrm>
        </p:spPr>
        <p:txBody>
          <a:bodyPr vert="horz" lIns="91440" tIns="45720" rIns="91440" bIns="45720" rtlCol="0" anchor="b">
            <a:normAutofit/>
          </a:bodyPr>
          <a:lstStyle/>
          <a:p>
            <a:pPr indent="-228600" algn="l">
              <a:buFont typeface="Arial" panose="020B0604020202020204" pitchFamily="34" charset="0"/>
              <a:buChar char="•"/>
            </a:pPr>
            <a:endParaRPr lang="en-US" sz="2000" dirty="0">
              <a:solidFill>
                <a:srgbClr val="FFFFFF"/>
              </a:solidFill>
            </a:endParaRPr>
          </a:p>
        </p:txBody>
      </p:sp>
      <p:sp>
        <p:nvSpPr>
          <p:cNvPr id="13" name="sketch line">
            <a:extLst>
              <a:ext uri="{FF2B5EF4-FFF2-40B4-BE49-F238E27FC236}">
                <a16:creationId xmlns:a16="http://schemas.microsoft.com/office/drawing/2014/main" id="{3569DD59-4877-9343-82B6-3BCE21C96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28649" y="5439978"/>
            <a:ext cx="4711446" cy="18288"/>
          </a:xfrm>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 name="connsiteX0" fmla="*/ 0 w 4711446"/>
              <a:gd name="connsiteY0" fmla="*/ 0 h 18288"/>
              <a:gd name="connsiteX1" fmla="*/ 625949 w 4711446"/>
              <a:gd name="connsiteY1" fmla="*/ 0 h 18288"/>
              <a:gd name="connsiteX2" fmla="*/ 1157670 w 4711446"/>
              <a:gd name="connsiteY2" fmla="*/ 0 h 18288"/>
              <a:gd name="connsiteX3" fmla="*/ 1924962 w 4711446"/>
              <a:gd name="connsiteY3" fmla="*/ 0 h 18288"/>
              <a:gd name="connsiteX4" fmla="*/ 2550911 w 4711446"/>
              <a:gd name="connsiteY4" fmla="*/ 0 h 18288"/>
              <a:gd name="connsiteX5" fmla="*/ 3176861 w 4711446"/>
              <a:gd name="connsiteY5" fmla="*/ 0 h 18288"/>
              <a:gd name="connsiteX6" fmla="*/ 3944153 w 4711446"/>
              <a:gd name="connsiteY6" fmla="*/ 0 h 18288"/>
              <a:gd name="connsiteX7" fmla="*/ 4711446 w 4711446"/>
              <a:gd name="connsiteY7" fmla="*/ 0 h 18288"/>
              <a:gd name="connsiteX8" fmla="*/ 4711446 w 4711446"/>
              <a:gd name="connsiteY8" fmla="*/ 18288 h 18288"/>
              <a:gd name="connsiteX9" fmla="*/ 4132611 w 4711446"/>
              <a:gd name="connsiteY9" fmla="*/ 18288 h 18288"/>
              <a:gd name="connsiteX10" fmla="*/ 3459547 w 4711446"/>
              <a:gd name="connsiteY10" fmla="*/ 18288 h 18288"/>
              <a:gd name="connsiteX11" fmla="*/ 2786484 w 4711446"/>
              <a:gd name="connsiteY11" fmla="*/ 18288 h 18288"/>
              <a:gd name="connsiteX12" fmla="*/ 2160535 w 4711446"/>
              <a:gd name="connsiteY12" fmla="*/ 18288 h 18288"/>
              <a:gd name="connsiteX13" fmla="*/ 1393242 w 4711446"/>
              <a:gd name="connsiteY13" fmla="*/ 18288 h 18288"/>
              <a:gd name="connsiteX14" fmla="*/ 625949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4812" y="21377"/>
                  <a:pt x="437974" y="7558"/>
                  <a:pt x="625949" y="0"/>
                </a:cubicBezTo>
                <a:cubicBezTo>
                  <a:pt x="815915" y="-3058"/>
                  <a:pt x="927155" y="3556"/>
                  <a:pt x="1157670" y="0"/>
                </a:cubicBezTo>
                <a:cubicBezTo>
                  <a:pt x="1372599" y="18446"/>
                  <a:pt x="1498441" y="30400"/>
                  <a:pt x="1736504" y="0"/>
                </a:cubicBezTo>
                <a:cubicBezTo>
                  <a:pt x="1969944" y="-57262"/>
                  <a:pt x="2082777" y="-16533"/>
                  <a:pt x="2456683" y="0"/>
                </a:cubicBezTo>
                <a:cubicBezTo>
                  <a:pt x="2802556" y="17778"/>
                  <a:pt x="2897097" y="51398"/>
                  <a:pt x="3082632" y="0"/>
                </a:cubicBezTo>
                <a:cubicBezTo>
                  <a:pt x="3242727" y="7552"/>
                  <a:pt x="3438149" y="6519"/>
                  <a:pt x="3661467" y="0"/>
                </a:cubicBezTo>
                <a:cubicBezTo>
                  <a:pt x="3932644" y="-2803"/>
                  <a:pt x="4400746" y="-53122"/>
                  <a:pt x="4711446" y="0"/>
                </a:cubicBezTo>
                <a:cubicBezTo>
                  <a:pt x="4712348" y="7746"/>
                  <a:pt x="4710871" y="10944"/>
                  <a:pt x="4711446" y="18288"/>
                </a:cubicBezTo>
                <a:cubicBezTo>
                  <a:pt x="4434498" y="36609"/>
                  <a:pt x="4309938" y="-1884"/>
                  <a:pt x="4038382" y="18288"/>
                </a:cubicBezTo>
                <a:cubicBezTo>
                  <a:pt x="3771114" y="26533"/>
                  <a:pt x="3718035" y="22248"/>
                  <a:pt x="3459547" y="18288"/>
                </a:cubicBezTo>
                <a:cubicBezTo>
                  <a:pt x="3185021" y="5211"/>
                  <a:pt x="2909027" y="-9012"/>
                  <a:pt x="2692255" y="18288"/>
                </a:cubicBezTo>
                <a:cubicBezTo>
                  <a:pt x="2475966" y="32989"/>
                  <a:pt x="2231006" y="16915"/>
                  <a:pt x="2066306" y="18288"/>
                </a:cubicBezTo>
                <a:cubicBezTo>
                  <a:pt x="1932407" y="34703"/>
                  <a:pt x="1774461" y="37061"/>
                  <a:pt x="1534585" y="18288"/>
                </a:cubicBezTo>
                <a:cubicBezTo>
                  <a:pt x="1310318" y="32207"/>
                  <a:pt x="971529" y="-42802"/>
                  <a:pt x="814407" y="18288"/>
                </a:cubicBezTo>
                <a:cubicBezTo>
                  <a:pt x="656890" y="52126"/>
                  <a:pt x="223125" y="42583"/>
                  <a:pt x="0" y="18288"/>
                </a:cubicBezTo>
                <a:cubicBezTo>
                  <a:pt x="239" y="14000"/>
                  <a:pt x="-609" y="6462"/>
                  <a:pt x="0" y="0"/>
                </a:cubicBezTo>
                <a:close/>
              </a:path>
              <a:path w="4711446" h="18288" stroke="0" extrusionOk="0">
                <a:moveTo>
                  <a:pt x="0" y="0"/>
                </a:moveTo>
                <a:cubicBezTo>
                  <a:pt x="234260" y="-20695"/>
                  <a:pt x="309677" y="-29748"/>
                  <a:pt x="625949" y="0"/>
                </a:cubicBezTo>
                <a:cubicBezTo>
                  <a:pt x="922499" y="21024"/>
                  <a:pt x="1065673" y="29280"/>
                  <a:pt x="1157670" y="0"/>
                </a:cubicBezTo>
                <a:cubicBezTo>
                  <a:pt x="1304036" y="-55105"/>
                  <a:pt x="1714093" y="-71390"/>
                  <a:pt x="1924962" y="0"/>
                </a:cubicBezTo>
                <a:cubicBezTo>
                  <a:pt x="2094254" y="48795"/>
                  <a:pt x="2301733" y="54462"/>
                  <a:pt x="2550911" y="0"/>
                </a:cubicBezTo>
                <a:cubicBezTo>
                  <a:pt x="2800186" y="-20100"/>
                  <a:pt x="2879904" y="-31099"/>
                  <a:pt x="3176861" y="0"/>
                </a:cubicBezTo>
                <a:cubicBezTo>
                  <a:pt x="3499358" y="47355"/>
                  <a:pt x="3612601" y="-6560"/>
                  <a:pt x="3944153" y="0"/>
                </a:cubicBezTo>
                <a:cubicBezTo>
                  <a:pt x="4277331" y="13831"/>
                  <a:pt x="4345895" y="23404"/>
                  <a:pt x="4711446" y="0"/>
                </a:cubicBezTo>
                <a:cubicBezTo>
                  <a:pt x="4710587" y="5160"/>
                  <a:pt x="4712361" y="13769"/>
                  <a:pt x="4711446" y="18288"/>
                </a:cubicBezTo>
                <a:cubicBezTo>
                  <a:pt x="4522851" y="27912"/>
                  <a:pt x="4368130" y="36778"/>
                  <a:pt x="4132611" y="18288"/>
                </a:cubicBezTo>
                <a:cubicBezTo>
                  <a:pt x="3904206" y="-9157"/>
                  <a:pt x="3805966" y="-8150"/>
                  <a:pt x="3459547" y="18288"/>
                </a:cubicBezTo>
                <a:cubicBezTo>
                  <a:pt x="3126997" y="31275"/>
                  <a:pt x="3004364" y="-24502"/>
                  <a:pt x="2786484" y="18288"/>
                </a:cubicBezTo>
                <a:cubicBezTo>
                  <a:pt x="2565964" y="78874"/>
                  <a:pt x="2419091" y="11677"/>
                  <a:pt x="2160535" y="18288"/>
                </a:cubicBezTo>
                <a:cubicBezTo>
                  <a:pt x="1908180" y="28378"/>
                  <a:pt x="1654282" y="-1188"/>
                  <a:pt x="1393242" y="18288"/>
                </a:cubicBezTo>
                <a:cubicBezTo>
                  <a:pt x="1073937" y="56835"/>
                  <a:pt x="886793" y="9183"/>
                  <a:pt x="625949" y="18288"/>
                </a:cubicBezTo>
                <a:cubicBezTo>
                  <a:pt x="359206" y="-580"/>
                  <a:pt x="250220" y="32834"/>
                  <a:pt x="0" y="18288"/>
                </a:cubicBezTo>
                <a:cubicBezTo>
                  <a:pt x="-82" y="13007"/>
                  <a:pt x="1758" y="5782"/>
                  <a:pt x="0" y="0"/>
                </a:cubicBezTo>
                <a:close/>
              </a:path>
              <a:path w="4711446" h="18288" fill="none" stroke="0" extrusionOk="0">
                <a:moveTo>
                  <a:pt x="0" y="0"/>
                </a:moveTo>
                <a:cubicBezTo>
                  <a:pt x="264657" y="-13769"/>
                  <a:pt x="414946" y="17880"/>
                  <a:pt x="625949" y="0"/>
                </a:cubicBezTo>
                <a:cubicBezTo>
                  <a:pt x="824579" y="-11507"/>
                  <a:pt x="948820" y="2308"/>
                  <a:pt x="1157670" y="0"/>
                </a:cubicBezTo>
                <a:cubicBezTo>
                  <a:pt x="1343990" y="15600"/>
                  <a:pt x="1507622" y="30991"/>
                  <a:pt x="1736504" y="0"/>
                </a:cubicBezTo>
                <a:cubicBezTo>
                  <a:pt x="1935067" y="-40980"/>
                  <a:pt x="2142561" y="-1259"/>
                  <a:pt x="2456683" y="0"/>
                </a:cubicBezTo>
                <a:cubicBezTo>
                  <a:pt x="2824226" y="17735"/>
                  <a:pt x="2912320" y="12583"/>
                  <a:pt x="3082632" y="0"/>
                </a:cubicBezTo>
                <a:cubicBezTo>
                  <a:pt x="3225335" y="-33250"/>
                  <a:pt x="3420171" y="48687"/>
                  <a:pt x="3661467" y="0"/>
                </a:cubicBezTo>
                <a:cubicBezTo>
                  <a:pt x="3869520" y="-60742"/>
                  <a:pt x="4393152" y="27392"/>
                  <a:pt x="4711446" y="0"/>
                </a:cubicBezTo>
                <a:cubicBezTo>
                  <a:pt x="4711972" y="7501"/>
                  <a:pt x="4711869" y="10929"/>
                  <a:pt x="4711446" y="18288"/>
                </a:cubicBezTo>
                <a:cubicBezTo>
                  <a:pt x="4435166" y="13086"/>
                  <a:pt x="4328961" y="18878"/>
                  <a:pt x="4038382" y="18288"/>
                </a:cubicBezTo>
                <a:cubicBezTo>
                  <a:pt x="3765582" y="32901"/>
                  <a:pt x="3717048" y="28969"/>
                  <a:pt x="3459547" y="18288"/>
                </a:cubicBezTo>
                <a:cubicBezTo>
                  <a:pt x="3205966" y="17297"/>
                  <a:pt x="2904652" y="50049"/>
                  <a:pt x="2692255" y="18288"/>
                </a:cubicBezTo>
                <a:cubicBezTo>
                  <a:pt x="2519294" y="4085"/>
                  <a:pt x="2226456" y="-15614"/>
                  <a:pt x="2066306" y="18288"/>
                </a:cubicBezTo>
                <a:cubicBezTo>
                  <a:pt x="1898511" y="41075"/>
                  <a:pt x="1763730" y="-1381"/>
                  <a:pt x="1534585" y="18288"/>
                </a:cubicBezTo>
                <a:cubicBezTo>
                  <a:pt x="1264446" y="24070"/>
                  <a:pt x="962403" y="-51095"/>
                  <a:pt x="814407" y="18288"/>
                </a:cubicBezTo>
                <a:cubicBezTo>
                  <a:pt x="650002" y="36258"/>
                  <a:pt x="155279" y="37487"/>
                  <a:pt x="0" y="18288"/>
                </a:cubicBezTo>
                <a:cubicBezTo>
                  <a:pt x="-1033" y="13994"/>
                  <a:pt x="19" y="683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4711446"/>
                      <a:gd name="connsiteY0" fmla="*/ 0 h 18288"/>
                      <a:gd name="connsiteX1" fmla="*/ 625949 w 4711446"/>
                      <a:gd name="connsiteY1" fmla="*/ 0 h 18288"/>
                      <a:gd name="connsiteX2" fmla="*/ 1157670 w 4711446"/>
                      <a:gd name="connsiteY2" fmla="*/ 0 h 18288"/>
                      <a:gd name="connsiteX3" fmla="*/ 1736504 w 4711446"/>
                      <a:gd name="connsiteY3" fmla="*/ 0 h 18288"/>
                      <a:gd name="connsiteX4" fmla="*/ 2456683 w 4711446"/>
                      <a:gd name="connsiteY4" fmla="*/ 0 h 18288"/>
                      <a:gd name="connsiteX5" fmla="*/ 3082632 w 4711446"/>
                      <a:gd name="connsiteY5" fmla="*/ 0 h 18288"/>
                      <a:gd name="connsiteX6" fmla="*/ 3661467 w 4711446"/>
                      <a:gd name="connsiteY6" fmla="*/ 0 h 18288"/>
                      <a:gd name="connsiteX7" fmla="*/ 4711446 w 4711446"/>
                      <a:gd name="connsiteY7" fmla="*/ 0 h 18288"/>
                      <a:gd name="connsiteX8" fmla="*/ 4711446 w 4711446"/>
                      <a:gd name="connsiteY8" fmla="*/ 18288 h 18288"/>
                      <a:gd name="connsiteX9" fmla="*/ 4038382 w 4711446"/>
                      <a:gd name="connsiteY9" fmla="*/ 18288 h 18288"/>
                      <a:gd name="connsiteX10" fmla="*/ 3459547 w 4711446"/>
                      <a:gd name="connsiteY10" fmla="*/ 18288 h 18288"/>
                      <a:gd name="connsiteX11" fmla="*/ 2692255 w 4711446"/>
                      <a:gd name="connsiteY11" fmla="*/ 18288 h 18288"/>
                      <a:gd name="connsiteX12" fmla="*/ 2066306 w 4711446"/>
                      <a:gd name="connsiteY12" fmla="*/ 18288 h 18288"/>
                      <a:gd name="connsiteX13" fmla="*/ 1534585 w 4711446"/>
                      <a:gd name="connsiteY13" fmla="*/ 18288 h 18288"/>
                      <a:gd name="connsiteX14" fmla="*/ 814407 w 4711446"/>
                      <a:gd name="connsiteY14" fmla="*/ 18288 h 18288"/>
                      <a:gd name="connsiteX15" fmla="*/ 0 w 4711446"/>
                      <a:gd name="connsiteY15" fmla="*/ 18288 h 18288"/>
                      <a:gd name="connsiteX16" fmla="*/ 0 w 471144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11446" h="18288" fill="none" extrusionOk="0">
                        <a:moveTo>
                          <a:pt x="0" y="0"/>
                        </a:moveTo>
                        <a:cubicBezTo>
                          <a:pt x="275996" y="-6775"/>
                          <a:pt x="430270" y="12128"/>
                          <a:pt x="625949" y="0"/>
                        </a:cubicBezTo>
                        <a:cubicBezTo>
                          <a:pt x="821628" y="-12128"/>
                          <a:pt x="953153" y="2170"/>
                          <a:pt x="1157670" y="0"/>
                        </a:cubicBezTo>
                        <a:cubicBezTo>
                          <a:pt x="1362187" y="-2170"/>
                          <a:pt x="1508708" y="24986"/>
                          <a:pt x="1736504" y="0"/>
                        </a:cubicBezTo>
                        <a:cubicBezTo>
                          <a:pt x="1964300" y="-24986"/>
                          <a:pt x="2114331" y="-14747"/>
                          <a:pt x="2456683" y="0"/>
                        </a:cubicBezTo>
                        <a:cubicBezTo>
                          <a:pt x="2799035" y="14747"/>
                          <a:pt x="2904885" y="27883"/>
                          <a:pt x="3082632" y="0"/>
                        </a:cubicBezTo>
                        <a:cubicBezTo>
                          <a:pt x="3260379" y="-27883"/>
                          <a:pt x="3449277" y="21284"/>
                          <a:pt x="3661467" y="0"/>
                        </a:cubicBezTo>
                        <a:cubicBezTo>
                          <a:pt x="3873658" y="-21284"/>
                          <a:pt x="4403906" y="12447"/>
                          <a:pt x="4711446" y="0"/>
                        </a:cubicBezTo>
                        <a:cubicBezTo>
                          <a:pt x="4711844" y="7429"/>
                          <a:pt x="4711426" y="10822"/>
                          <a:pt x="4711446" y="18288"/>
                        </a:cubicBezTo>
                        <a:cubicBezTo>
                          <a:pt x="4441704" y="14143"/>
                          <a:pt x="4312170" y="5146"/>
                          <a:pt x="4038382" y="18288"/>
                        </a:cubicBezTo>
                        <a:cubicBezTo>
                          <a:pt x="3764594" y="31430"/>
                          <a:pt x="3716634" y="24680"/>
                          <a:pt x="3459547" y="18288"/>
                        </a:cubicBezTo>
                        <a:cubicBezTo>
                          <a:pt x="3202460" y="11896"/>
                          <a:pt x="2879854" y="19674"/>
                          <a:pt x="2692255" y="18288"/>
                        </a:cubicBezTo>
                        <a:cubicBezTo>
                          <a:pt x="2504656" y="16902"/>
                          <a:pt x="2223731" y="-2796"/>
                          <a:pt x="2066306" y="18288"/>
                        </a:cubicBezTo>
                        <a:cubicBezTo>
                          <a:pt x="1908881" y="39372"/>
                          <a:pt x="1781464" y="10855"/>
                          <a:pt x="1534585" y="18288"/>
                        </a:cubicBezTo>
                        <a:cubicBezTo>
                          <a:pt x="1287706" y="25721"/>
                          <a:pt x="979966" y="-15294"/>
                          <a:pt x="814407" y="18288"/>
                        </a:cubicBezTo>
                        <a:cubicBezTo>
                          <a:pt x="648848" y="51870"/>
                          <a:pt x="195527" y="13986"/>
                          <a:pt x="0" y="18288"/>
                        </a:cubicBezTo>
                        <a:cubicBezTo>
                          <a:pt x="-591" y="13205"/>
                          <a:pt x="-663" y="6329"/>
                          <a:pt x="0" y="0"/>
                        </a:cubicBezTo>
                        <a:close/>
                      </a:path>
                      <a:path w="4711446" h="18288" stroke="0" extrusionOk="0">
                        <a:moveTo>
                          <a:pt x="0" y="0"/>
                        </a:moveTo>
                        <a:cubicBezTo>
                          <a:pt x="225644" y="-29218"/>
                          <a:pt x="321824" y="-13505"/>
                          <a:pt x="625949" y="0"/>
                        </a:cubicBezTo>
                        <a:cubicBezTo>
                          <a:pt x="930074" y="13505"/>
                          <a:pt x="1040728" y="23682"/>
                          <a:pt x="1157670" y="0"/>
                        </a:cubicBezTo>
                        <a:cubicBezTo>
                          <a:pt x="1274612" y="-23682"/>
                          <a:pt x="1732715" y="-38127"/>
                          <a:pt x="1924962" y="0"/>
                        </a:cubicBezTo>
                        <a:cubicBezTo>
                          <a:pt x="2117209" y="38127"/>
                          <a:pt x="2299261" y="17383"/>
                          <a:pt x="2550911" y="0"/>
                        </a:cubicBezTo>
                        <a:cubicBezTo>
                          <a:pt x="2802561" y="-17383"/>
                          <a:pt x="2873352" y="-24010"/>
                          <a:pt x="3176861" y="0"/>
                        </a:cubicBezTo>
                        <a:cubicBezTo>
                          <a:pt x="3480370" y="24010"/>
                          <a:pt x="3597961" y="-9070"/>
                          <a:pt x="3944153" y="0"/>
                        </a:cubicBezTo>
                        <a:cubicBezTo>
                          <a:pt x="4290345" y="9070"/>
                          <a:pt x="4345995" y="26854"/>
                          <a:pt x="4711446" y="0"/>
                        </a:cubicBezTo>
                        <a:cubicBezTo>
                          <a:pt x="4710560" y="5429"/>
                          <a:pt x="4712267" y="14046"/>
                          <a:pt x="4711446" y="18288"/>
                        </a:cubicBezTo>
                        <a:cubicBezTo>
                          <a:pt x="4574282" y="23897"/>
                          <a:pt x="4363770" y="43566"/>
                          <a:pt x="4132611" y="18288"/>
                        </a:cubicBezTo>
                        <a:cubicBezTo>
                          <a:pt x="3901452" y="-6990"/>
                          <a:pt x="3795359" y="-7327"/>
                          <a:pt x="3459547" y="18288"/>
                        </a:cubicBezTo>
                        <a:cubicBezTo>
                          <a:pt x="3123735" y="43903"/>
                          <a:pt x="3000502" y="-9998"/>
                          <a:pt x="2786484" y="18288"/>
                        </a:cubicBezTo>
                        <a:cubicBezTo>
                          <a:pt x="2572466" y="46574"/>
                          <a:pt x="2424773" y="17766"/>
                          <a:pt x="2160535" y="18288"/>
                        </a:cubicBezTo>
                        <a:cubicBezTo>
                          <a:pt x="1896297" y="18810"/>
                          <a:pt x="1673486" y="-6557"/>
                          <a:pt x="1393242" y="18288"/>
                        </a:cubicBezTo>
                        <a:cubicBezTo>
                          <a:pt x="1112998" y="43133"/>
                          <a:pt x="887393" y="39122"/>
                          <a:pt x="625949" y="18288"/>
                        </a:cubicBezTo>
                        <a:cubicBezTo>
                          <a:pt x="364505" y="-2546"/>
                          <a:pt x="251092" y="19641"/>
                          <a:pt x="0" y="18288"/>
                        </a:cubicBezTo>
                        <a:cubicBezTo>
                          <a:pt x="668" y="13665"/>
                          <a:pt x="578" y="567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448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41E9083F-78A2-8641-A3BC-7FCB3A4264EC}"/>
              </a:ext>
            </a:extLst>
          </p:cNvPr>
          <p:cNvSpPr>
            <a:spLocks noGrp="1"/>
          </p:cNvSpPr>
          <p:nvPr>
            <p:ph idx="1"/>
          </p:nvPr>
        </p:nvSpPr>
        <p:spPr>
          <a:xfrm>
            <a:off x="486698" y="2438400"/>
            <a:ext cx="2629120" cy="3785419"/>
          </a:xfrm>
        </p:spPr>
        <p:txBody>
          <a:bodyPr>
            <a:normAutofit/>
          </a:bodyPr>
          <a:lstStyle/>
          <a:p>
            <a:endParaRPr lang="en-US" sz="1700" dirty="0"/>
          </a:p>
        </p:txBody>
      </p:sp>
      <p:sp>
        <p:nvSpPr>
          <p:cNvPr id="11" name="Rectangle 10">
            <a:extLst>
              <a:ext uri="{FF2B5EF4-FFF2-40B4-BE49-F238E27FC236}">
                <a16:creationId xmlns:a16="http://schemas.microsoft.com/office/drawing/2014/main" id="{388BB784-2010-D04C-94B1-FD6A3DFBC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F43B499F-8691-664D-8E4E-07467AA60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9">
            <a:extLst>
              <a:ext uri="{FF2B5EF4-FFF2-40B4-BE49-F238E27FC236}">
                <a16:creationId xmlns:a16="http://schemas.microsoft.com/office/drawing/2014/main" id="{C27F41FF-AD8B-064E-9EB4-12BD3A9B4EAD}"/>
              </a:ext>
            </a:extLst>
          </p:cNvPr>
          <p:cNvSpPr>
            <a:spLocks noGrp="1"/>
          </p:cNvSpPr>
          <p:nvPr>
            <p:ph type="body" sz="quarter" idx="10" hasCustomPrompt="1"/>
          </p:nvPr>
        </p:nvSpPr>
        <p:spPr>
          <a:xfrm>
            <a:off x="486697" y="557783"/>
            <a:ext cx="2629565" cy="1732979"/>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
        <p:nvSpPr>
          <p:cNvPr id="26" name="Content Placeholder 25">
            <a:extLst>
              <a:ext uri="{FF2B5EF4-FFF2-40B4-BE49-F238E27FC236}">
                <a16:creationId xmlns:a16="http://schemas.microsoft.com/office/drawing/2014/main" id="{FC2CF7AB-81DE-3547-B10B-0E12C8CDAA31}"/>
              </a:ext>
            </a:extLst>
          </p:cNvPr>
          <p:cNvSpPr>
            <a:spLocks noGrp="1"/>
          </p:cNvSpPr>
          <p:nvPr>
            <p:ph sz="quarter" idx="11"/>
          </p:nvPr>
        </p:nvSpPr>
        <p:spPr>
          <a:xfrm>
            <a:off x="3843338" y="557213"/>
            <a:ext cx="4937125" cy="5740400"/>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993188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de Layout">
    <p:bg>
      <p:bgRef idx="1001">
        <a:schemeClr val="bg1"/>
      </p:bgRef>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81881450-8D08-46D1-1692-932AEB616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3">
            <a:extLst>
              <a:ext uri="{FF2B5EF4-FFF2-40B4-BE49-F238E27FC236}">
                <a16:creationId xmlns:a16="http://schemas.microsoft.com/office/drawing/2014/main" id="{52F18DCE-2723-C00F-6228-8D72E039A26B}"/>
              </a:ext>
            </a:extLst>
          </p:cNvPr>
          <p:cNvSpPr>
            <a:spLocks noGrp="1"/>
          </p:cNvSpPr>
          <p:nvPr>
            <p:ph type="title" hasCustomPrompt="1"/>
          </p:nvPr>
        </p:nvSpPr>
        <p:spPr>
          <a:xfrm>
            <a:off x="628650" y="365125"/>
            <a:ext cx="7886700" cy="1325563"/>
          </a:xfrm>
        </p:spPr>
        <p:txBody>
          <a:bodyPr vert="horz" lIns="91440" tIns="45720" rIns="91440" bIns="45720" rtlCol="0" anchor="ctr">
            <a:normAutofit/>
          </a:bodyPr>
          <a:lstStyle/>
          <a:p>
            <a:r>
              <a:rPr lang="en-US" sz="4300" kern="1200" dirty="0">
                <a:solidFill>
                  <a:schemeClr val="tx1"/>
                </a:solidFill>
                <a:latin typeface="+mj-lt"/>
                <a:ea typeface="+mj-ea"/>
                <a:cs typeface="+mj-cs"/>
              </a:rPr>
              <a:t>Click to add title</a:t>
            </a:r>
          </a:p>
        </p:txBody>
      </p:sp>
      <p:sp>
        <p:nvSpPr>
          <p:cNvPr id="8" name="sketch line">
            <a:extLst>
              <a:ext uri="{FF2B5EF4-FFF2-40B4-BE49-F238E27FC236}">
                <a16:creationId xmlns:a16="http://schemas.microsoft.com/office/drawing/2014/main" id="{253FE7D5-FA12-D685-ABD9-5816E3A47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3B0540A4-9A8B-AD00-0BD7-45065B67618E}"/>
              </a:ext>
            </a:extLst>
          </p:cNvPr>
          <p:cNvSpPr>
            <a:spLocks noGrp="1"/>
          </p:cNvSpPr>
          <p:nvPr>
            <p:ph type="body" sz="quarter" idx="13" hasCustomPrompt="1"/>
          </p:nvPr>
        </p:nvSpPr>
        <p:spPr>
          <a:xfrm>
            <a:off x="628650" y="1929384"/>
            <a:ext cx="7886700" cy="4251960"/>
          </a:xfrm>
        </p:spPr>
        <p:txBody>
          <a:bodyPr vert="horz" lIns="91440" tIns="45720" rIns="91440" bIns="45720" rtlCol="0">
            <a:normAutofit/>
          </a:bodyPr>
          <a:lstStyle>
            <a:lvl1pPr marL="0" indent="0">
              <a:buNone/>
              <a:defRPr/>
            </a:lvl1pPr>
          </a:lstStyle>
          <a:p>
            <a:r>
              <a:rPr lang="en-US" sz="1900" dirty="0">
                <a:latin typeface="Courier New" panose="02070309020205020404" pitchFamily="49" charset="0"/>
                <a:cs typeface="Courier New" panose="02070309020205020404" pitchFamily="49" charset="0"/>
              </a:rPr>
              <a:t>function </a:t>
            </a:r>
            <a:r>
              <a:rPr lang="en-US" sz="1900" dirty="0" err="1">
                <a:latin typeface="Courier New" panose="02070309020205020404" pitchFamily="49" charset="0"/>
                <a:cs typeface="Courier New" panose="02070309020205020404" pitchFamily="49" charset="0"/>
              </a:rPr>
              <a:t>putCodeHere</a:t>
            </a:r>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 do something here</a:t>
            </a:r>
          </a:p>
          <a:p>
            <a:r>
              <a:rPr lang="en-US" sz="1900" dirty="0">
                <a:latin typeface="Courier New" panose="02070309020205020404" pitchFamily="49" charset="0"/>
                <a:cs typeface="Courier New" panose="02070309020205020404" pitchFamily="49" charset="0"/>
              </a:rPr>
              <a:t>}</a:t>
            </a:r>
          </a:p>
          <a:p>
            <a:endParaRPr lang="en-US" sz="1900" dirty="0">
              <a:latin typeface="Courier New" panose="02070309020205020404" pitchFamily="49" charset="0"/>
              <a:cs typeface="Courier New" panose="02070309020205020404" pitchFamily="49" charset="0"/>
            </a:endParaRPr>
          </a:p>
        </p:txBody>
      </p:sp>
      <p:sp>
        <p:nvSpPr>
          <p:cNvPr id="11" name="Slide Number Placeholder 1">
            <a:extLst>
              <a:ext uri="{FF2B5EF4-FFF2-40B4-BE49-F238E27FC236}">
                <a16:creationId xmlns:a16="http://schemas.microsoft.com/office/drawing/2014/main" id="{7709C7A4-9B3E-BF77-D3B3-1F8EAEF68252}"/>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FFFF67E-EC6A-B940-8DC7-BF9A5925C934}" type="slidenum">
              <a:rPr lang="en-US" smtClean="0"/>
              <a:pPr defTabSz="914400">
                <a:spcAft>
                  <a:spcPts val="600"/>
                </a:spcAft>
              </a:pPr>
              <a:t>‹#›</a:t>
            </a:fld>
            <a:endParaRPr lang="en-US"/>
          </a:p>
        </p:txBody>
      </p:sp>
    </p:spTree>
    <p:extLst>
      <p:ext uri="{BB962C8B-B14F-4D97-AF65-F5344CB8AC3E}">
        <p14:creationId xmlns:p14="http://schemas.microsoft.com/office/powerpoint/2010/main" val="143145728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No Footer)">
  <p:cSld name="Content Slide (No Footer)">
    <p:spTree>
      <p:nvGrpSpPr>
        <p:cNvPr id="1" name="Shape 145"/>
        <p:cNvGrpSpPr/>
        <p:nvPr/>
      </p:nvGrpSpPr>
      <p:grpSpPr>
        <a:xfrm>
          <a:off x="0" y="0"/>
          <a:ext cx="0" cy="0"/>
          <a:chOff x="0" y="0"/>
          <a:chExt cx="0" cy="0"/>
        </a:xfrm>
      </p:grpSpPr>
      <p:sp>
        <p:nvSpPr>
          <p:cNvPr id="146" name="Google Shape;146;p24"/>
          <p:cNvSpPr txBox="1">
            <a:spLocks noGrp="1"/>
          </p:cNvSpPr>
          <p:nvPr>
            <p:ph type="body" idx="1"/>
          </p:nvPr>
        </p:nvSpPr>
        <p:spPr>
          <a:xfrm>
            <a:off x="189310" y="1335654"/>
            <a:ext cx="8761809" cy="5293746"/>
          </a:xfrm>
          <a:prstGeom prst="rect">
            <a:avLst/>
          </a:prstGeom>
          <a:noFill/>
          <a:ln>
            <a:noFill/>
          </a:ln>
        </p:spPr>
        <p:txBody>
          <a:bodyPr spcFirstLastPara="1" wrap="square" lIns="91425" tIns="45700" rIns="91425" bIns="45700" anchor="t" anchorCtr="0">
            <a:noAutofit/>
          </a:bodyPr>
          <a:lstStyle>
            <a:lvl1pPr marL="342900" lvl="0" indent="-265748" algn="l">
              <a:spcBef>
                <a:spcPts val="0"/>
              </a:spcBef>
              <a:spcAft>
                <a:spcPts val="0"/>
              </a:spcAft>
              <a:buSzPts val="1980"/>
              <a:buChar char="⚫"/>
              <a:defRPr/>
            </a:lvl1pPr>
            <a:lvl2pPr marL="685800" lvl="1" indent="-265748" algn="l">
              <a:spcBef>
                <a:spcPts val="900"/>
              </a:spcBef>
              <a:spcAft>
                <a:spcPts val="0"/>
              </a:spcAft>
              <a:buSzPts val="1980"/>
              <a:buChar char="⚫"/>
              <a:defRPr/>
            </a:lvl2pPr>
            <a:lvl3pPr marL="1028700" lvl="2" indent="-265748" algn="l">
              <a:spcBef>
                <a:spcPts val="900"/>
              </a:spcBef>
              <a:spcAft>
                <a:spcPts val="0"/>
              </a:spcAft>
              <a:buSzPts val="1980"/>
              <a:buChar char="⚫"/>
              <a:defRPr/>
            </a:lvl3pPr>
            <a:lvl4pPr marL="1371600" lvl="3" indent="-265748" algn="l">
              <a:spcBef>
                <a:spcPts val="900"/>
              </a:spcBef>
              <a:spcAft>
                <a:spcPts val="0"/>
              </a:spcAft>
              <a:buSzPts val="1980"/>
              <a:buChar char="⚫"/>
              <a:defRPr/>
            </a:lvl4pPr>
            <a:lvl5pPr marL="1714500" lvl="4" indent="-265747" algn="l">
              <a:spcBef>
                <a:spcPts val="900"/>
              </a:spcBef>
              <a:spcAft>
                <a:spcPts val="0"/>
              </a:spcAft>
              <a:buSzPts val="1980"/>
              <a:buChar char="⚫"/>
              <a:defRPr/>
            </a:lvl5pPr>
            <a:lvl6pPr marL="2057400" lvl="5" indent="-265747" algn="l">
              <a:spcBef>
                <a:spcPts val="900"/>
              </a:spcBef>
              <a:spcAft>
                <a:spcPts val="0"/>
              </a:spcAft>
              <a:buSzPts val="1980"/>
              <a:buChar char="⚫"/>
              <a:defRPr/>
            </a:lvl6pPr>
            <a:lvl7pPr marL="2400300" lvl="6" indent="-265747" algn="l">
              <a:spcBef>
                <a:spcPts val="270"/>
              </a:spcBef>
              <a:spcAft>
                <a:spcPts val="0"/>
              </a:spcAft>
              <a:buSzPts val="1980"/>
              <a:buChar char="⚫"/>
              <a:defRPr/>
            </a:lvl7pPr>
            <a:lvl8pPr marL="2743200" lvl="7" indent="-265747" algn="l">
              <a:spcBef>
                <a:spcPts val="270"/>
              </a:spcBef>
              <a:spcAft>
                <a:spcPts val="0"/>
              </a:spcAft>
              <a:buSzPts val="1980"/>
              <a:buChar char="⚫"/>
              <a:defRPr/>
            </a:lvl8pPr>
            <a:lvl9pPr marL="3086100" lvl="8" indent="-265747" algn="l">
              <a:spcBef>
                <a:spcPts val="270"/>
              </a:spcBef>
              <a:spcAft>
                <a:spcPts val="0"/>
              </a:spcAft>
              <a:buSzPts val="1980"/>
              <a:buChar char="⚫"/>
              <a:defRPr/>
            </a:lvl9pPr>
          </a:lstStyle>
          <a:p>
            <a:endParaRPr/>
          </a:p>
        </p:txBody>
      </p:sp>
      <p:sp>
        <p:nvSpPr>
          <p:cNvPr id="147" name="Google Shape;147;p24"/>
          <p:cNvSpPr txBox="1">
            <a:spLocks noGrp="1"/>
          </p:cNvSpPr>
          <p:nvPr>
            <p:ph type="title"/>
          </p:nvPr>
        </p:nvSpPr>
        <p:spPr>
          <a:xfrm>
            <a:off x="189780" y="0"/>
            <a:ext cx="8761270" cy="12573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1"/>
              </a:buClr>
              <a:buSzPts val="40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61070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hell Commands">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38E6DE5-B3DF-B047-B209-511958ED6056}" type="datetime1">
              <a:rPr lang="en-US" smtClean="0">
                <a:solidFill>
                  <a:prstClr val="black">
                    <a:tint val="75000"/>
                  </a:prstClr>
                </a:solidFill>
                <a:latin typeface="Calibri"/>
              </a:rPr>
              <a:t>10/21/25</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6FFFF67E-EC6A-B940-8DC7-BF9A5925C93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7" name="Text Placeholder 6"/>
          <p:cNvSpPr>
            <a:spLocks noGrp="1"/>
          </p:cNvSpPr>
          <p:nvPr>
            <p:ph type="body" sz="quarter" idx="13" hasCustomPrompt="1"/>
          </p:nvPr>
        </p:nvSpPr>
        <p:spPr>
          <a:xfrm>
            <a:off x="457200" y="1628775"/>
            <a:ext cx="8229600" cy="4527550"/>
          </a:xfrm>
        </p:spPr>
        <p:txBody>
          <a:bodyPr/>
          <a:lstStyle>
            <a:lvl1pPr marL="457200" indent="-457200">
              <a:buFont typeface="Lucida Grande"/>
              <a:buChar char="$"/>
              <a:defRPr>
                <a:latin typeface="Courier New"/>
                <a:cs typeface="Courier New"/>
              </a:defRPr>
            </a:lvl1pPr>
            <a:lvl2pPr marL="914400" indent="-457200">
              <a:buFont typeface="Lucida Grande"/>
              <a:buChar char="$"/>
              <a:defRPr>
                <a:latin typeface="Courier New"/>
                <a:cs typeface="Courier New"/>
              </a:defRPr>
            </a:lvl2pPr>
            <a:lvl3pPr marL="1257300" indent="-342900">
              <a:buFont typeface="Lucida Grande"/>
              <a:buChar char="$"/>
              <a:defRPr>
                <a:latin typeface="Courier New"/>
                <a:cs typeface="Courier New"/>
              </a:defRPr>
            </a:lvl3pPr>
            <a:lvl4pPr marL="1714500" indent="-342900">
              <a:buFont typeface="Lucida Grande"/>
              <a:buChar char="$"/>
              <a:defRPr>
                <a:latin typeface="Courier New"/>
                <a:cs typeface="Courier New"/>
              </a:defRPr>
            </a:lvl4pPr>
            <a:lvl5pPr marL="2171700" indent="-342900">
              <a:buFont typeface="Lucida Grande"/>
              <a:buChar char="$"/>
              <a:defRPr>
                <a:latin typeface="Courier New"/>
                <a:cs typeface="Courier New"/>
              </a:defRPr>
            </a:lvl5pPr>
            <a:lvl6pPr marL="2514600" indent="-228600">
              <a:buFont typeface="Lucida Grande"/>
              <a:buChar char="$"/>
              <a:defRPr/>
            </a:lvl6pPr>
          </a:lstStyle>
          <a:p>
            <a:pPr lvl="0"/>
            <a:r>
              <a:rPr lang="en-US"/>
              <a:t>./gulp.sh</a:t>
            </a:r>
          </a:p>
        </p:txBody>
      </p:sp>
      <p:sp>
        <p:nvSpPr>
          <p:cNvPr id="9" name="Title 8"/>
          <p:cNvSpPr>
            <a:spLocks noGrp="1"/>
          </p:cNvSpPr>
          <p:nvPr>
            <p:ph type="title" hasCustomPrompt="1"/>
          </p:nvPr>
        </p:nvSpPr>
        <p:spPr/>
        <p:txBody>
          <a:bodyPr/>
          <a:lstStyle>
            <a:lvl1pPr>
              <a:defRPr baseline="0"/>
            </a:lvl1pPr>
          </a:lstStyle>
          <a:p>
            <a:r>
              <a:rPr lang="en-US"/>
              <a:t>Shell Commands</a:t>
            </a:r>
          </a:p>
        </p:txBody>
      </p:sp>
    </p:spTree>
    <p:extLst>
      <p:ext uri="{BB962C8B-B14F-4D97-AF65-F5344CB8AC3E}">
        <p14:creationId xmlns:p14="http://schemas.microsoft.com/office/powerpoint/2010/main" val="257849955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de Slide (No Footer)">
    <p:spTree>
      <p:nvGrpSpPr>
        <p:cNvPr id="1" name=""/>
        <p:cNvGrpSpPr/>
        <p:nvPr/>
      </p:nvGrpSpPr>
      <p:grpSpPr>
        <a:xfrm>
          <a:off x="0" y="0"/>
          <a:ext cx="0" cy="0"/>
          <a:chOff x="0" y="0"/>
          <a:chExt cx="0" cy="0"/>
        </a:xfrm>
      </p:grpSpPr>
      <p:sp>
        <p:nvSpPr>
          <p:cNvPr id="3" name="Code Content"/>
          <p:cNvSpPr>
            <a:spLocks noGrp="1"/>
          </p:cNvSpPr>
          <p:nvPr>
            <p:ph type="body" sz="quarter" idx="10" hasCustomPrompt="1"/>
          </p:nvPr>
        </p:nvSpPr>
        <p:spPr>
          <a:xfrm>
            <a:off x="189780" y="1335654"/>
            <a:ext cx="8761270" cy="5293746"/>
          </a:xfrm>
        </p:spPr>
        <p:txBody>
          <a:bodyPr/>
          <a:lstStyle>
            <a:lvl1pPr marL="0" marR="0" indent="0" algn="l" defTabSz="685766" rtl="0" eaLnBrk="1" fontAlgn="auto" latinLnBrk="0" hangingPunct="1">
              <a:lnSpc>
                <a:spcPct val="100000"/>
              </a:lnSpc>
              <a:spcBef>
                <a:spcPts val="450"/>
              </a:spcBef>
              <a:spcAft>
                <a:spcPts val="0"/>
              </a:spcAft>
              <a:buClr>
                <a:schemeClr val="accent1"/>
              </a:buClr>
              <a:buSzPct val="110000"/>
              <a:buFont typeface="Wingdings 2" pitchFamily="18" charset="2"/>
              <a:buNone/>
              <a:tabLst/>
              <a:defRPr lang="en-US" sz="1350" kern="1200" baseline="0" dirty="0" smtClean="0">
                <a:solidFill>
                  <a:schemeClr val="accent1"/>
                </a:solidFill>
                <a:latin typeface="Consolas" panose="020B0609020204030204" pitchFamily="49" charset="0"/>
                <a:ea typeface="+mn-ea"/>
                <a:cs typeface="Consolas" panose="020B0609020204030204" pitchFamily="49" charset="0"/>
              </a:defRPr>
            </a:lvl1pPr>
          </a:lstStyle>
          <a:p>
            <a:pPr marL="0" marR="0" lvl="0" indent="0" algn="l" defTabSz="685766" rtl="0" eaLnBrk="1" fontAlgn="auto" latinLnBrk="0" hangingPunct="1">
              <a:lnSpc>
                <a:spcPct val="100000"/>
              </a:lnSpc>
              <a:spcBef>
                <a:spcPts val="0"/>
              </a:spcBef>
              <a:spcAft>
                <a:spcPts val="0"/>
              </a:spcAft>
              <a:buClr>
                <a:schemeClr val="accent1"/>
              </a:buClr>
              <a:buSzPct val="110000"/>
              <a:buFont typeface="Wingdings 2" pitchFamily="18" charset="2"/>
              <a:buNone/>
              <a:tabLst/>
              <a:defRPr/>
            </a:pPr>
            <a:r>
              <a:rPr lang="en-US" dirty="0"/>
              <a:t>// Insert code</a:t>
            </a:r>
          </a:p>
          <a:p>
            <a:pPr lvl="0"/>
            <a:endParaRPr lang="en-US" dirty="0"/>
          </a:p>
        </p:txBody>
      </p:sp>
      <p:sp>
        <p:nvSpPr>
          <p:cNvPr id="5" name="Title"/>
          <p:cNvSpPr>
            <a:spLocks noGrp="1"/>
          </p:cNvSpPr>
          <p:nvPr>
            <p:ph type="title"/>
          </p:nvPr>
        </p:nvSpPr>
        <p:spPr>
          <a:xfrm>
            <a:off x="189780" y="0"/>
            <a:ext cx="8761270" cy="1257300"/>
          </a:xfrm>
          <a:prstGeom prst="rect">
            <a:avLst/>
          </a:prstGeom>
        </p:spPr>
        <p:txBody>
          <a:bodyPr vert="horz" lIns="91440" tIns="45720" rIns="91440" bIns="45720" rtlCol="0" anchor="ctr" anchorCtr="0">
            <a:noAutofit/>
          </a:bodyPr>
          <a:lstStyle>
            <a:lvl1pPr>
              <a:defRPr baseline="0"/>
            </a:lvl1pPr>
          </a:lstStyle>
          <a:p>
            <a:r>
              <a:rPr lang="en-US"/>
              <a:t>Click to edit Master title style</a:t>
            </a:r>
            <a:endParaRPr dirty="0"/>
          </a:p>
        </p:txBody>
      </p:sp>
    </p:spTree>
    <p:extLst>
      <p:ext uri="{BB962C8B-B14F-4D97-AF65-F5344CB8AC3E}">
        <p14:creationId xmlns:p14="http://schemas.microsoft.com/office/powerpoint/2010/main" val="1962629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B22BEE-09DA-B244-8270-9B0B8F19578C}" type="datetime1">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9F4A7-500C-EC42-AE23-BEE4487EA55E}" type="slidenum">
              <a:rPr lang="en-US" smtClean="0"/>
              <a:t>‹#›</a:t>
            </a:fld>
            <a:endParaRPr lang="en-US"/>
          </a:p>
        </p:txBody>
      </p:sp>
    </p:spTree>
    <p:extLst>
      <p:ext uri="{BB962C8B-B14F-4D97-AF65-F5344CB8AC3E}">
        <p14:creationId xmlns:p14="http://schemas.microsoft.com/office/powerpoint/2010/main" val="2285432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84999-54F3-514C-BE17-6D67A3B0972C}"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470602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475582-E37F-D940-8183-184FCA6E1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A71D8CA-0075-A043-9961-67C7F408CC82}"/>
              </a:ext>
            </a:extLst>
          </p:cNvPr>
          <p:cNvSpPr>
            <a:spLocks noGrp="1"/>
          </p:cNvSpPr>
          <p:nvPr>
            <p:ph type="title"/>
          </p:nvPr>
        </p:nvSpPr>
        <p:spPr>
          <a:xfrm>
            <a:off x="479161" y="639193"/>
            <a:ext cx="2678858" cy="3573516"/>
          </a:xfrm>
        </p:spPr>
        <p:txBody>
          <a:bodyPr vert="horz" lIns="91440" tIns="45720" rIns="91440" bIns="45720" rtlCol="0" anchor="b">
            <a:normAutofit/>
          </a:bodyPr>
          <a:lstStyle/>
          <a:p>
            <a:endParaRPr lang="en-US" sz="4000" kern="1200" dirty="0">
              <a:solidFill>
                <a:schemeClr val="tx1"/>
              </a:solidFill>
              <a:latin typeface="+mj-lt"/>
              <a:ea typeface="+mj-ea"/>
              <a:cs typeface="+mj-cs"/>
            </a:endParaRPr>
          </a:p>
        </p:txBody>
      </p:sp>
      <p:sp>
        <p:nvSpPr>
          <p:cNvPr id="9" name="Content Placeholder 12">
            <a:extLst>
              <a:ext uri="{FF2B5EF4-FFF2-40B4-BE49-F238E27FC236}">
                <a16:creationId xmlns:a16="http://schemas.microsoft.com/office/drawing/2014/main" id="{8AD75D55-A33B-C94E-AB7A-DFF0475BD32D}"/>
              </a:ext>
            </a:extLst>
          </p:cNvPr>
          <p:cNvSpPr>
            <a:spLocks noGrp="1"/>
          </p:cNvSpPr>
          <p:nvPr>
            <p:ph idx="1"/>
          </p:nvPr>
        </p:nvSpPr>
        <p:spPr>
          <a:xfrm>
            <a:off x="479161" y="4631161"/>
            <a:ext cx="2678858" cy="1559327"/>
          </a:xfrm>
        </p:spPr>
        <p:txBody>
          <a:bodyPr vert="horz" lIns="91440" tIns="45720" rIns="91440" bIns="45720" rtlCol="0">
            <a:normAutofit/>
          </a:bodyPr>
          <a:lstStyle/>
          <a:p>
            <a:pPr marL="0" indent="0">
              <a:buNone/>
            </a:pPr>
            <a:endParaRPr lang="en-US" sz="2400" b="1" kern="1200" dirty="0">
              <a:solidFill>
                <a:schemeClr val="tx1"/>
              </a:solidFill>
              <a:latin typeface="+mn-lt"/>
              <a:ea typeface="+mn-ea"/>
              <a:cs typeface="+mn-cs"/>
            </a:endParaRPr>
          </a:p>
        </p:txBody>
      </p:sp>
      <p:sp>
        <p:nvSpPr>
          <p:cNvPr id="10" name="sketch line">
            <a:extLst>
              <a:ext uri="{FF2B5EF4-FFF2-40B4-BE49-F238E27FC236}">
                <a16:creationId xmlns:a16="http://schemas.microsoft.com/office/drawing/2014/main" id="{8AF4DE37-2B5D-BF41-875F-E1634EC1D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2FCF8ED8-AB34-C242-81FF-F72ABEA77081}"/>
              </a:ext>
            </a:extLst>
          </p:cNvPr>
          <p:cNvSpPr>
            <a:spLocks noGrp="1"/>
          </p:cNvSpPr>
          <p:nvPr>
            <p:ph sz="quarter" idx="10"/>
          </p:nvPr>
        </p:nvSpPr>
        <p:spPr>
          <a:xfrm>
            <a:off x="3836988" y="639763"/>
            <a:ext cx="4849812" cy="5551487"/>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2848382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784999-54F3-514C-BE17-6D67A3B0972C}" type="datetimeFigureOut">
              <a:rPr lang="en-US" smtClean="0"/>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1684409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784999-54F3-514C-BE17-6D67A3B0972C}" type="datetimeFigureOut">
              <a:rPr lang="en-US" smtClean="0"/>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926442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784999-54F3-514C-BE17-6D67A3B0972C}" type="datetimeFigureOut">
              <a:rPr lang="en-US" smtClean="0"/>
              <a:t>10/21/25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747759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784999-54F3-514C-BE17-6D67A3B0972C}" type="datetimeFigureOut">
              <a:rPr lang="en-US" smtClean="0"/>
              <a:t>10/21/25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14735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784999-54F3-514C-BE17-6D67A3B0972C}" type="datetimeFigureOut">
              <a:rPr lang="en-US" smtClean="0"/>
              <a:t>10/21/25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2401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784999-54F3-514C-BE17-6D67A3B0972C}" type="datetimeFigureOut">
              <a:rPr lang="en-US" smtClean="0"/>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1681-1FBD-2948-AE37-0B97B32ACCD1}" type="slidenum">
              <a:rPr lang="en-US" smtClean="0"/>
              <a:t>‹#›</a:t>
            </a:fld>
            <a:endParaRPr lang="en-US"/>
          </a:p>
        </p:txBody>
      </p:sp>
    </p:spTree>
    <p:extLst>
      <p:ext uri="{BB962C8B-B14F-4D97-AF65-F5344CB8AC3E}">
        <p14:creationId xmlns:p14="http://schemas.microsoft.com/office/powerpoint/2010/main" val="1329391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84999-54F3-514C-BE17-6D67A3B0972C}" type="datetimeFigureOut">
              <a:rPr lang="en-US" smtClean="0"/>
              <a:t>10/21/25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91681-1FBD-2948-AE37-0B97B32ACCD1}" type="slidenum">
              <a:rPr lang="en-US" smtClean="0"/>
              <a:t>‹#›</a:t>
            </a:fld>
            <a:endParaRPr lang="en-US"/>
          </a:p>
        </p:txBody>
      </p:sp>
    </p:spTree>
    <p:extLst>
      <p:ext uri="{BB962C8B-B14F-4D97-AF65-F5344CB8AC3E}">
        <p14:creationId xmlns:p14="http://schemas.microsoft.com/office/powerpoint/2010/main" val="157914319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81" r:id="rId3"/>
    <p:sldLayoutId id="2147483665" r:id="rId4"/>
    <p:sldLayoutId id="2147483666" r:id="rId5"/>
    <p:sldLayoutId id="2147483667" r:id="rId6"/>
    <p:sldLayoutId id="2147483668" r:id="rId7"/>
    <p:sldLayoutId id="2147483669" r:id="rId8"/>
    <p:sldLayoutId id="2147483670" r:id="rId9"/>
    <p:sldLayoutId id="2147483674" r:id="rId10"/>
    <p:sldLayoutId id="2147483680" r:id="rId11"/>
    <p:sldLayoutId id="2147483679" r:id="rId12"/>
    <p:sldLayoutId id="2147483675" r:id="rId13"/>
    <p:sldLayoutId id="2147483676" r:id="rId14"/>
    <p:sldLayoutId id="2147483677" r:id="rId15"/>
    <p:sldLayoutId id="2147483678" r:id="rId16"/>
    <p:sldLayoutId id="214748368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2.xml"/><Relationship Id="rId1" Type="http://schemas.openxmlformats.org/officeDocument/2006/relationships/slideLayout" Target="../slideLayouts/slideLayout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7.xml"/><Relationship Id="rId1" Type="http://schemas.openxmlformats.org/officeDocument/2006/relationships/slideLayout" Target="../slideLayouts/slideLayout10.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25.xml"/><Relationship Id="rId1" Type="http://schemas.openxmlformats.org/officeDocument/2006/relationships/slideLayout" Target="../slideLayouts/slideLayout9.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37.xml"/><Relationship Id="rId1" Type="http://schemas.openxmlformats.org/officeDocument/2006/relationships/slideLayout" Target="../slideLayouts/slideLayout9.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hyperlink" Target="https://codesandbox.io/s/controlled-vs-uncontrolled-0f1esu" TargetMode="External"/><Relationship Id="rId2" Type="http://schemas.openxmlformats.org/officeDocument/2006/relationships/notesSlide" Target="../notesSlides/notesSlide141.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0.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3" Type="http://schemas.openxmlformats.org/officeDocument/2006/relationships/hyperlink" Target="http://jsbin.com/xikuzog/edit?js,console" TargetMode="External"/><Relationship Id="rId2" Type="http://schemas.openxmlformats.org/officeDocument/2006/relationships/notesSlide" Target="../notesSlides/notesSlide170.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30.jpeg"/><Relationship Id="rId7" Type="http://schemas.openxmlformats.org/officeDocument/2006/relationships/diagramColors" Target="../diagrams/colors23.xml"/><Relationship Id="rId2" Type="http://schemas.openxmlformats.org/officeDocument/2006/relationships/notesSlide" Target="../notesSlides/notesSlide177.xml"/><Relationship Id="rId1" Type="http://schemas.openxmlformats.org/officeDocument/2006/relationships/slideLayout" Target="../slideLayouts/slideLayout10.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0.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0.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3" Type="http://schemas.openxmlformats.org/officeDocument/2006/relationships/hyperlink" Target="https://example.com/" TargetMode="External"/><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1.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4.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0.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0.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0.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0.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0.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0.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0.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0.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3" Type="http://schemas.openxmlformats.org/officeDocument/2006/relationships/hyperlink" Target="https://github.com/typescript-cheatsheets/react#reacttypescript-cheatsheets" TargetMode="External"/><Relationship Id="rId2" Type="http://schemas.openxmlformats.org/officeDocument/2006/relationships/notesSlide" Target="../notesSlides/notesSlide239.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51.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5.xml"/><Relationship Id="rId1" Type="http://schemas.openxmlformats.org/officeDocument/2006/relationships/slideLayout" Target="../slideLayouts/slideLayout10.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5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46.xml"/><Relationship Id="rId1" Type="http://schemas.openxmlformats.org/officeDocument/2006/relationships/slideLayout" Target="../slideLayouts/slideLayout10.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0.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0.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0.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0.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0.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0.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0.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0.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0.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0.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0.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0.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0.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0.xml"/></Relationships>
</file>

<file path=ppt/slides/_rels/slide2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7.xml"/><Relationship Id="rId1" Type="http://schemas.openxmlformats.org/officeDocument/2006/relationships/slideLayout" Target="../slideLayouts/slideLayout10.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0.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0.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0.xml"/></Relationships>
</file>

<file path=ppt/slides/_rels/slide2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0.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0.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0.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0.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0.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0.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0.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0.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0.xml"/></Relationships>
</file>

<file path=ppt/slides/_rels/slide29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0.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0.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0.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0.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0.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0.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0.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0.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0.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0.xml"/></Relationships>
</file>

<file path=ppt/slides/_rels/slide3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4.xml"/><Relationship Id="rId1" Type="http://schemas.openxmlformats.org/officeDocument/2006/relationships/slideLayout" Target="../slideLayouts/slideLayout12.xml"/></Relationships>
</file>

<file path=ppt/slides/_rels/slide31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05.xml"/><Relationship Id="rId1" Type="http://schemas.openxmlformats.org/officeDocument/2006/relationships/slideLayout" Target="../slideLayouts/slideLayout10.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0.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10.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0.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0.xml"/></Relationships>
</file>

<file path=ppt/slides/_rels/slide317.xml.rels><?xml version="1.0" encoding="UTF-8" standalone="yes"?>
<Relationships xmlns="http://schemas.openxmlformats.org/package/2006/relationships"><Relationship Id="rId3" Type="http://schemas.openxmlformats.org/officeDocument/2006/relationships/hyperlink" Target="https://redux-saga.js.org/docs/introduction/BeginnerTutorial.html" TargetMode="External"/><Relationship Id="rId2" Type="http://schemas.openxmlformats.org/officeDocument/2006/relationships/notesSlide" Target="../notesSlides/notesSlide310.xml"/><Relationship Id="rId1" Type="http://schemas.openxmlformats.org/officeDocument/2006/relationships/slideLayout" Target="../slideLayouts/slideLayout10.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6.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0.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10.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4.xml"/><Relationship Id="rId1" Type="http://schemas.openxmlformats.org/officeDocument/2006/relationships/slideLayout" Target="../slideLayouts/slideLayout12.xml"/><Relationship Id="rId4" Type="http://schemas.openxmlformats.org/officeDocument/2006/relationships/image" Target="../media/image45.svg"/></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0.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0.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0.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0.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0.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0.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0.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0.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0.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0.xml"/></Relationships>
</file>

<file path=ppt/slides/_rels/slide344.xml.rels><?xml version="1.0" encoding="UTF-8" standalone="yes"?>
<Relationships xmlns="http://schemas.openxmlformats.org/package/2006/relationships"><Relationship Id="rId3" Type="http://schemas.openxmlformats.org/officeDocument/2006/relationships/hyperlink" Target="https://dev.to/yuribenjamin/how-to-deploy-react-app-in-github-pages-2a1f" TargetMode="External"/><Relationship Id="rId2" Type="http://schemas.openxmlformats.org/officeDocument/2006/relationships/notesSlide" Target="../notesSlides/notesSlide337.xml"/><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1.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1.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3.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6.xml"/><Relationship Id="rId1" Type="http://schemas.openxmlformats.org/officeDocument/2006/relationships/slideLayout" Target="../slideLayouts/slideLayout10.xml"/><Relationship Id="rId4" Type="http://schemas.openxmlformats.org/officeDocument/2006/relationships/image" Target="../media/image47.svg"/></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3.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3.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3.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0.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0.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0.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0.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0.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0.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0.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0.xml"/></Relationships>
</file>

<file path=ppt/slides/_rels/slide3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2.xml"/><Relationship Id="rId1" Type="http://schemas.openxmlformats.org/officeDocument/2006/relationships/slideLayout" Target="../slideLayouts/slideLayout12.xml"/><Relationship Id="rId4" Type="http://schemas.openxmlformats.org/officeDocument/2006/relationships/image" Target="../media/image49.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1.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10.xml"/></Relationships>
</file>

<file path=ppt/slides/_rels/slide3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6.xml"/><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1.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0.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0.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0.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0.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0.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0.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0.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0.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0.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0.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0.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5.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1.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0.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0.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0.xml"/></Relationships>
</file>

<file path=ppt/slides/_rels/slide4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8.xml"/><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0.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0.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0.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1.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0.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0.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0.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0.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0.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0.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1.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0.xml"/></Relationships>
</file>

<file path=ppt/slides/_rels/slide4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10.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11.xml"/></Relationships>
</file>

<file path=ppt/slides/_rels/slide422.xml.rels><?xml version="1.0" encoding="UTF-8" standalone="yes"?>
<Relationships xmlns="http://schemas.openxmlformats.org/package/2006/relationships"><Relationship Id="rId3" Type="http://schemas.openxmlformats.org/officeDocument/2006/relationships/hyperlink" Target="mailto:chris@minnick.com" TargetMode="External"/><Relationship Id="rId2" Type="http://schemas.openxmlformats.org/officeDocument/2006/relationships/notesSlide" Target="../notesSlides/notesSlide415.xml"/><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hrisminnick/professional-reactjs"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reactjsfoundations.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hyperlink" Target="http://jsbin.com/pisupa/edit?js,console" TargetMode="External"/><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hyperlink" Target="http://jsbin.com/guxika/edit?js,console" TargetMode="External"/><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hyperlink" Target="http://jsbin.com/pusako/edit?js,console" TargetMode="External"/><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jsbin.com/yafage/edit?js,console" TargetMode="External"/><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hyperlink" Target="http://jsbin.com/kuvizu/edit?js,console" TargetMode="External"/><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20.sv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20.svg"/></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10.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9161" y="639193"/>
            <a:ext cx="2678858" cy="3573516"/>
          </a:xfrm>
        </p:spPr>
        <p:txBody>
          <a:bodyPr>
            <a:normAutofit/>
          </a:bodyPr>
          <a:lstStyle/>
          <a:p>
            <a:pPr algn="l"/>
            <a:r>
              <a:rPr lang="en-US" sz="3600" dirty="0"/>
              <a:t>Professional React Development </a:t>
            </a:r>
          </a:p>
        </p:txBody>
      </p:sp>
      <p:sp>
        <p:nvSpPr>
          <p:cNvPr id="3" name="Subtitle 2"/>
          <p:cNvSpPr>
            <a:spLocks noGrp="1"/>
          </p:cNvSpPr>
          <p:nvPr>
            <p:ph type="subTitle" idx="1"/>
          </p:nvPr>
        </p:nvSpPr>
        <p:spPr>
          <a:xfrm>
            <a:off x="479161" y="4631161"/>
            <a:ext cx="2678858" cy="1559327"/>
          </a:xfrm>
        </p:spPr>
        <p:txBody>
          <a:bodyPr>
            <a:normAutofit/>
          </a:bodyPr>
          <a:lstStyle/>
          <a:p>
            <a:pPr algn="l"/>
            <a:r>
              <a:rPr lang="en-US" sz="1600" dirty="0"/>
              <a:t>copyright 2025, Chris Minnick</a:t>
            </a:r>
          </a:p>
          <a:p>
            <a:pPr algn="l"/>
            <a:r>
              <a:rPr lang="en-US" dirty="0"/>
              <a:t>version 19.3.0, </a:t>
            </a:r>
          </a:p>
          <a:p>
            <a:pPr algn="l"/>
            <a:r>
              <a:rPr lang="en-US"/>
              <a:t>October </a:t>
            </a:r>
            <a:r>
              <a:rPr lang="en-US" dirty="0"/>
              <a:t>2025</a:t>
            </a:r>
          </a:p>
          <a:p>
            <a:pPr algn="l"/>
            <a:endParaRPr lang="en-US" dirty="0"/>
          </a:p>
        </p:txBody>
      </p:sp>
      <p:sp>
        <p:nvSpPr>
          <p:cNvPr id="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738A55-A96B-BC47-AECB-E21B96F96E44}"/>
              </a:ext>
            </a:extLst>
          </p:cNvPr>
          <p:cNvPicPr>
            <a:picLocks noChangeAspect="1"/>
          </p:cNvPicPr>
          <p:nvPr/>
        </p:nvPicPr>
        <p:blipFill>
          <a:blip r:embed="rId3"/>
          <a:stretch>
            <a:fillRect/>
          </a:stretch>
        </p:blipFill>
        <p:spPr>
          <a:xfrm>
            <a:off x="3490722" y="745169"/>
            <a:ext cx="5410962" cy="5340230"/>
          </a:xfrm>
          <a:prstGeom prst="rect">
            <a:avLst/>
          </a:prstGeom>
        </p:spPr>
      </p:pic>
    </p:spTree>
    <p:extLst>
      <p:ext uri="{BB962C8B-B14F-4D97-AF65-F5344CB8AC3E}">
        <p14:creationId xmlns:p14="http://schemas.microsoft.com/office/powerpoint/2010/main" val="3850420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pPr lvl="0"/>
            <a:r>
              <a:rPr lang="en-US" sz="4700" kern="1200" dirty="0">
                <a:solidFill>
                  <a:schemeClr val="tx1"/>
                </a:solidFill>
                <a:latin typeface="+mj-lt"/>
                <a:ea typeface="+mj-ea"/>
                <a:cs typeface="+mj-cs"/>
              </a:rPr>
              <a:t>What is </a:t>
            </a:r>
            <a:r>
              <a:rPr lang="en-US" sz="4700" kern="1200" dirty="0" err="1">
                <a:solidFill>
                  <a:schemeClr val="tx1"/>
                </a:solidFill>
                <a:latin typeface="+mj-lt"/>
                <a:ea typeface="+mj-ea"/>
                <a:cs typeface="+mj-cs"/>
              </a:rPr>
              <a:t>React.js</a:t>
            </a:r>
            <a:r>
              <a:rPr lang="en-US" sz="4700" kern="1200" dirty="0">
                <a:solidFill>
                  <a:schemeClr val="tx1"/>
                </a:solidFill>
                <a:latin typeface="+mj-lt"/>
                <a:ea typeface="+mj-ea"/>
                <a:cs typeface="+mj-cs"/>
              </a:rPr>
              <a:t>?</a:t>
            </a:r>
          </a:p>
        </p:txBody>
      </p:sp>
      <p:sp>
        <p:nvSpPr>
          <p:cNvPr id="4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Text Placeholder 2">
            <a:extLst>
              <a:ext uri="{FF2B5EF4-FFF2-40B4-BE49-F238E27FC236}">
                <a16:creationId xmlns:a16="http://schemas.microsoft.com/office/drawing/2014/main" id="{A09B4B2A-49EE-49B3-8315-1C46942BA53A}"/>
              </a:ext>
            </a:extLst>
          </p:cNvPr>
          <p:cNvGraphicFramePr/>
          <p:nvPr>
            <p:extLst>
              <p:ext uri="{D42A27DB-BD31-4B8C-83A1-F6EECF244321}">
                <p14:modId xmlns:p14="http://schemas.microsoft.com/office/powerpoint/2010/main" val="2802003460"/>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6466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1269-AB3D-F041-B938-4CFB3AE70938}"/>
              </a:ext>
            </a:extLst>
          </p:cNvPr>
          <p:cNvSpPr>
            <a:spLocks noGrp="1"/>
          </p:cNvSpPr>
          <p:nvPr>
            <p:ph type="title"/>
          </p:nvPr>
        </p:nvSpPr>
        <p:spPr/>
        <p:txBody>
          <a:bodyPr>
            <a:normAutofit/>
          </a:bodyPr>
          <a:lstStyle/>
          <a:p>
            <a:r>
              <a:rPr lang="en-US" sz="4700" dirty="0"/>
              <a:t>Inline Styles</a:t>
            </a:r>
          </a:p>
        </p:txBody>
      </p:sp>
      <p:sp>
        <p:nvSpPr>
          <p:cNvPr id="3" name="Content Placeholder 2">
            <a:extLst>
              <a:ext uri="{FF2B5EF4-FFF2-40B4-BE49-F238E27FC236}">
                <a16:creationId xmlns:a16="http://schemas.microsoft.com/office/drawing/2014/main" id="{F12221BB-7E57-724B-BB4D-E784B5E757B3}"/>
              </a:ext>
            </a:extLst>
          </p:cNvPr>
          <p:cNvSpPr>
            <a:spLocks noGrp="1"/>
          </p:cNvSpPr>
          <p:nvPr>
            <p:ph sz="quarter" idx="10"/>
          </p:nvPr>
        </p:nvSpPr>
        <p:spPr/>
        <p:txBody>
          <a:bodyPr>
            <a:normAutofit/>
          </a:bodyPr>
          <a:lstStyle/>
          <a:p>
            <a:r>
              <a:rPr lang="en-US" sz="1900" dirty="0"/>
              <a:t>The style attribute on </a:t>
            </a:r>
            <a:r>
              <a:rPr lang="en-US" sz="1900" dirty="0" err="1"/>
              <a:t>React's</a:t>
            </a:r>
            <a:r>
              <a:rPr lang="en-US" sz="1900" dirty="0"/>
              <a:t> built-in elements will apply styles in the DOM using JavaScript</a:t>
            </a:r>
          </a:p>
          <a:p>
            <a:pPr marL="0" indent="0">
              <a:buNone/>
            </a:pPr>
            <a:r>
              <a:rPr lang="en-US" sz="1900" dirty="0">
                <a:latin typeface="Courier New" panose="02070309020205020404" pitchFamily="49" charset="0"/>
                <a:cs typeface="Courier New" panose="02070309020205020404" pitchFamily="49" charset="0"/>
              </a:rPr>
              <a:t>function </a:t>
            </a:r>
            <a:r>
              <a:rPr lang="en-US" sz="1900" dirty="0" err="1">
                <a:latin typeface="Courier New" panose="02070309020205020404" pitchFamily="49" charset="0"/>
                <a:cs typeface="Courier New" panose="02070309020205020404" pitchFamily="49" charset="0"/>
              </a:rPr>
              <a:t>WarningMessage</a:t>
            </a:r>
            <a:r>
              <a:rPr lang="en-US" sz="1900" dirty="0">
                <a:latin typeface="Courier New" panose="02070309020205020404" pitchFamily="49" charset="0"/>
                <a:cs typeface="Courier New" panose="02070309020205020404" pitchFamily="49" charset="0"/>
              </a:rPr>
              <a:t>(props){</a:t>
            </a:r>
          </a:p>
          <a:p>
            <a:pPr marL="0" indent="0">
              <a:buNone/>
            </a:pPr>
            <a:r>
              <a:rPr lang="en-US" sz="1900" dirty="0">
                <a:latin typeface="Courier New" panose="02070309020205020404" pitchFamily="49" charset="0"/>
                <a:cs typeface="Courier New" panose="02070309020205020404" pitchFamily="49" charset="0"/>
              </a:rPr>
              <a:t> return ( </a:t>
            </a:r>
          </a:p>
          <a:p>
            <a:pPr marL="0" indent="0">
              <a:buNone/>
            </a:pPr>
            <a:r>
              <a:rPr lang="en-US" sz="1900" dirty="0">
                <a:latin typeface="Courier New" panose="02070309020205020404" pitchFamily="49" charset="0"/>
                <a:cs typeface="Courier New" panose="02070309020205020404" pitchFamily="49" charset="0"/>
              </a:rPr>
              <a:t>    &lt;p style={{</a:t>
            </a:r>
            <a:br>
              <a:rPr lang="en-US" sz="1900" dirty="0">
                <a:latin typeface="Courier New" panose="02070309020205020404" pitchFamily="49" charset="0"/>
                <a:cs typeface="Courier New" panose="02070309020205020404" pitchFamily="49" charset="0"/>
              </a:rPr>
            </a:b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color:"red</a:t>
            </a:r>
            <a:r>
              <a:rPr lang="en-US" sz="1900" dirty="0">
                <a:latin typeface="Courier New" panose="02070309020205020404" pitchFamily="49" charset="0"/>
                <a:cs typeface="Courier New" panose="02070309020205020404" pitchFamily="49" charset="0"/>
              </a:rPr>
              <a:t>",</a:t>
            </a:r>
            <a:br>
              <a:rPr lang="en-US" sz="1900" dirty="0">
                <a:latin typeface="Courier New" panose="02070309020205020404" pitchFamily="49" charset="0"/>
                <a:cs typeface="Courier New" panose="02070309020205020404" pitchFamily="49" charset="0"/>
              </a:rPr>
            </a:br>
            <a:r>
              <a:rPr lang="en-US" sz="1900" dirty="0">
                <a:latin typeface="Courier New" panose="02070309020205020404" pitchFamily="49" charset="0"/>
                <a:cs typeface="Courier New" panose="02070309020205020404" pitchFamily="49" charset="0"/>
              </a:rPr>
              <a:t>        padding:"6px",</a:t>
            </a:r>
            <a:br>
              <a:rPr lang="en-US" sz="1900" dirty="0">
                <a:latin typeface="Courier New" panose="02070309020205020404" pitchFamily="49" charset="0"/>
                <a:cs typeface="Courier New" panose="02070309020205020404" pitchFamily="49" charset="0"/>
              </a:rPr>
            </a:b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backgroundColor</a:t>
            </a:r>
            <a:r>
              <a:rPr lang="en-US" sz="1900" dirty="0">
                <a:latin typeface="Courier New" panose="02070309020205020404" pitchFamily="49" charset="0"/>
                <a:cs typeface="Courier New" panose="02070309020205020404" pitchFamily="49" charset="0"/>
              </a:rPr>
              <a:t>:"#000000"}}&gt;</a:t>
            </a:r>
          </a:p>
          <a:p>
            <a:pPr marL="0" indent="0">
              <a:buNone/>
            </a:pPr>
            <a:r>
              <a:rPr lang="en-US" sz="1900" dirty="0">
                <a:latin typeface="Courier New" panose="02070309020205020404" pitchFamily="49" charset="0"/>
                <a:cs typeface="Courier New" panose="02070309020205020404" pitchFamily="49" charset="0"/>
              </a:rPr>
              <a:t> </a:t>
            </a:r>
            <a:br>
              <a:rPr lang="en-US" sz="1900" dirty="0">
                <a:latin typeface="Courier New" panose="02070309020205020404" pitchFamily="49" charset="0"/>
                <a:cs typeface="Courier New" panose="02070309020205020404" pitchFamily="49" charset="0"/>
              </a:rPr>
            </a:b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props.warningMessage</a:t>
            </a:r>
            <a:r>
              <a:rPr lang="en-US" sz="1900" dirty="0">
                <a:latin typeface="Courier New" panose="02070309020205020404" pitchFamily="49" charset="0"/>
                <a:cs typeface="Courier New" panose="02070309020205020404" pitchFamily="49" charset="0"/>
              </a:rPr>
              <a:t>} </a:t>
            </a:r>
            <a:br>
              <a:rPr lang="en-US" sz="1900" dirty="0">
                <a:latin typeface="Courier New" panose="02070309020205020404" pitchFamily="49" charset="0"/>
                <a:cs typeface="Courier New" panose="02070309020205020404" pitchFamily="49" charset="0"/>
              </a:rPr>
            </a:b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    &lt;/p&gt; ); </a:t>
            </a:r>
          </a:p>
          <a:p>
            <a:pPr marL="0" indent="0">
              <a:buNone/>
            </a:pPr>
            <a:r>
              <a:rPr lang="en-US" sz="19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990973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3FFAD-3BBF-5C4E-93F6-0712945D3017}"/>
              </a:ext>
            </a:extLst>
          </p:cNvPr>
          <p:cNvSpPr>
            <a:spLocks noGrp="1"/>
          </p:cNvSpPr>
          <p:nvPr>
            <p:ph type="title"/>
          </p:nvPr>
        </p:nvSpPr>
        <p:spPr/>
        <p:txBody>
          <a:bodyPr/>
          <a:lstStyle/>
          <a:p>
            <a:r>
              <a:rPr lang="en-US" dirty="0"/>
              <a:t>Style Objects</a:t>
            </a:r>
          </a:p>
        </p:txBody>
      </p:sp>
      <p:sp>
        <p:nvSpPr>
          <p:cNvPr id="3" name="Content Placeholder 2">
            <a:extLst>
              <a:ext uri="{FF2B5EF4-FFF2-40B4-BE49-F238E27FC236}">
                <a16:creationId xmlns:a16="http://schemas.microsoft.com/office/drawing/2014/main" id="{8C646F09-23CB-FB49-A401-72BE546CB0D9}"/>
              </a:ext>
            </a:extLst>
          </p:cNvPr>
          <p:cNvSpPr>
            <a:spLocks noGrp="1"/>
          </p:cNvSpPr>
          <p:nvPr>
            <p:ph sz="quarter" idx="10"/>
          </p:nvPr>
        </p:nvSpPr>
        <p:spPr/>
        <p:txBody>
          <a:bodyPr>
            <a:normAutofit fontScale="70000" lnSpcReduction="20000"/>
          </a:bodyPr>
          <a:lstStyle/>
          <a:p>
            <a:r>
              <a:rPr lang="en-US" dirty="0"/>
              <a:t>Assign a style object to a variable to make it more reusable.</a:t>
            </a:r>
          </a:p>
          <a:p>
            <a:pPr marL="0" indent="0">
              <a:buNone/>
            </a:pP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WarningMessage</a:t>
            </a:r>
            <a:r>
              <a:rPr lang="en-US" dirty="0">
                <a:latin typeface="Courier New" panose="02070309020205020404" pitchFamily="49" charset="0"/>
                <a:cs typeface="Courier New" panose="02070309020205020404" pitchFamily="49" charset="0"/>
              </a:rPr>
              <a:t>(props){</a:t>
            </a:r>
          </a:p>
          <a:p>
            <a:pPr marL="0" indent="0">
              <a:buNone/>
            </a:pPr>
            <a:r>
              <a:rPr lang="en-US" dirty="0">
                <a:latin typeface="Courier New" panose="02070309020205020404" pitchFamily="49" charset="0"/>
                <a:cs typeface="Courier New" panose="02070309020205020404" pitchFamily="49" charset="0"/>
              </a:rPr>
              <a:t> const </a:t>
            </a:r>
            <a:r>
              <a:rPr lang="en-US" dirty="0" err="1">
                <a:latin typeface="Courier New" panose="02070309020205020404" pitchFamily="49" charset="0"/>
                <a:cs typeface="Courier New" panose="02070309020205020404" pitchFamily="49" charset="0"/>
              </a:rPr>
              <a:t>textColors</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warning:{</a:t>
            </a:r>
            <a:r>
              <a:rPr lang="en-US" dirty="0" err="1">
                <a:latin typeface="Courier New" panose="02070309020205020404" pitchFamily="49" charset="0"/>
                <a:cs typeface="Courier New" panose="02070309020205020404" pitchFamily="49" charset="0"/>
              </a:rPr>
              <a:t>color:"red</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padding:"6px",</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backgroundColor</a:t>
            </a:r>
            <a:r>
              <a:rPr lang="en-US" dirty="0">
                <a:latin typeface="Courier New" panose="02070309020205020404" pitchFamily="49" charset="0"/>
                <a:cs typeface="Courier New" panose="02070309020205020404" pitchFamily="49" charset="0"/>
              </a:rPr>
              <a:t>:"#000000"}</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return ( </a:t>
            </a:r>
          </a:p>
          <a:p>
            <a:pPr marL="0" indent="0">
              <a:buNone/>
            </a:pPr>
            <a:r>
              <a:rPr lang="en-US" dirty="0">
                <a:latin typeface="Courier New" panose="02070309020205020404" pitchFamily="49" charset="0"/>
                <a:cs typeface="Courier New" panose="02070309020205020404" pitchFamily="49" charset="0"/>
              </a:rPr>
              <a:t>    &lt;p style={</a:t>
            </a:r>
            <a:r>
              <a:rPr lang="en-US" dirty="0" err="1">
                <a:latin typeface="Courier New" panose="02070309020205020404" pitchFamily="49" charset="0"/>
                <a:cs typeface="Courier New" panose="02070309020205020404" pitchFamily="49" charset="0"/>
              </a:rPr>
              <a:t>textColors.warning</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props.warningMessage</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&lt;/p&gt; ); </a:t>
            </a:r>
          </a:p>
          <a:p>
            <a:pPr marL="0" indent="0">
              <a:buNone/>
            </a:pPr>
            <a:r>
              <a:rPr lang="en-US" dirty="0">
                <a:latin typeface="Courier New" panose="02070309020205020404" pitchFamily="49" charset="0"/>
                <a:cs typeface="Courier New" panose="02070309020205020404" pitchFamily="49" charset="0"/>
              </a:rPr>
              <a:t>}</a:t>
            </a:r>
            <a:endParaRPr lang="en-US" dirty="0"/>
          </a:p>
          <a:p>
            <a:endParaRPr lang="en-US" dirty="0"/>
          </a:p>
        </p:txBody>
      </p:sp>
    </p:spTree>
    <p:extLst>
      <p:ext uri="{BB962C8B-B14F-4D97-AF65-F5344CB8AC3E}">
        <p14:creationId xmlns:p14="http://schemas.microsoft.com/office/powerpoint/2010/main" val="36527677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895D-ECE1-9E47-B29C-2FA3CFA81815}"/>
              </a:ext>
            </a:extLst>
          </p:cNvPr>
          <p:cNvSpPr>
            <a:spLocks noGrp="1"/>
          </p:cNvSpPr>
          <p:nvPr>
            <p:ph type="title"/>
          </p:nvPr>
        </p:nvSpPr>
        <p:spPr/>
        <p:txBody>
          <a:bodyPr>
            <a:normAutofit/>
          </a:bodyPr>
          <a:lstStyle/>
          <a:p>
            <a:r>
              <a:rPr lang="en-US" sz="4700" dirty="0"/>
              <a:t>Style Modules</a:t>
            </a:r>
          </a:p>
        </p:txBody>
      </p:sp>
      <p:sp>
        <p:nvSpPr>
          <p:cNvPr id="3" name="Content Placeholder 2">
            <a:extLst>
              <a:ext uri="{FF2B5EF4-FFF2-40B4-BE49-F238E27FC236}">
                <a16:creationId xmlns:a16="http://schemas.microsoft.com/office/drawing/2014/main" id="{4FA02EA6-A42D-A840-8DD4-59D4E5BC196B}"/>
              </a:ext>
            </a:extLst>
          </p:cNvPr>
          <p:cNvSpPr>
            <a:spLocks noGrp="1"/>
          </p:cNvSpPr>
          <p:nvPr>
            <p:ph sz="quarter" idx="10"/>
          </p:nvPr>
        </p:nvSpPr>
        <p:spPr/>
        <p:txBody>
          <a:bodyPr>
            <a:normAutofit/>
          </a:bodyPr>
          <a:lstStyle/>
          <a:p>
            <a:r>
              <a:rPr lang="en-US" sz="1900" dirty="0"/>
              <a:t>Export style objects to create a library of reusable styles.</a:t>
            </a:r>
          </a:p>
          <a:p>
            <a:endParaRPr lang="en-US" sz="1900" dirty="0"/>
          </a:p>
          <a:p>
            <a:pPr marL="0" indent="0">
              <a:buNone/>
            </a:pPr>
            <a:r>
              <a:rPr lang="en-US" sz="1900" dirty="0">
                <a:latin typeface="Courier New" panose="02070309020205020404" pitchFamily="49" charset="0"/>
                <a:cs typeface="Courier New" panose="02070309020205020404" pitchFamily="49" charset="0"/>
              </a:rPr>
              <a:t>export const </a:t>
            </a:r>
            <a:r>
              <a:rPr lang="en-US" sz="1900" dirty="0" err="1">
                <a:latin typeface="Courier New" panose="02070309020205020404" pitchFamily="49" charset="0"/>
                <a:cs typeface="Courier New" panose="02070309020205020404" pitchFamily="49" charset="0"/>
              </a:rPr>
              <a:t>warningStyle</a:t>
            </a:r>
            <a:r>
              <a:rPr lang="en-US" sz="1900" dirty="0">
                <a:latin typeface="Courier New" panose="02070309020205020404" pitchFamily="49" charset="0"/>
                <a:cs typeface="Courier New" panose="02070309020205020404" pitchFamily="49" charset="0"/>
              </a:rPr>
              <a:t> = {color:"red",padding:"6px",backgroundColor:"#000000"}; </a:t>
            </a:r>
          </a:p>
          <a:p>
            <a:pPr marL="0" indent="0">
              <a:buNone/>
            </a:pPr>
            <a:r>
              <a:rPr lang="en-US" sz="1900" dirty="0">
                <a:latin typeface="Courier New" panose="02070309020205020404" pitchFamily="49" charset="0"/>
                <a:cs typeface="Courier New" panose="02070309020205020404" pitchFamily="49" charset="0"/>
              </a:rPr>
              <a:t>export const </a:t>
            </a:r>
            <a:r>
              <a:rPr lang="en-US" sz="1900" dirty="0" err="1">
                <a:latin typeface="Courier New" panose="02070309020205020404" pitchFamily="49" charset="0"/>
                <a:cs typeface="Courier New" panose="02070309020205020404" pitchFamily="49" charset="0"/>
              </a:rPr>
              <a:t>infoStyle</a:t>
            </a:r>
            <a:r>
              <a:rPr lang="en-US" sz="1900" dirty="0">
                <a:latin typeface="Courier New" panose="02070309020205020404" pitchFamily="49" charset="0"/>
                <a:cs typeface="Courier New" panose="02070309020205020404" pitchFamily="49" charset="0"/>
              </a:rPr>
              <a:t> = {color:"yellow",padding:"6px",backgroundColor:"#000000"}; </a:t>
            </a:r>
          </a:p>
          <a:p>
            <a:pPr marL="0" indent="0">
              <a:buNone/>
            </a:pPr>
            <a:r>
              <a:rPr lang="en-US" sz="1900" dirty="0">
                <a:latin typeface="Courier New" panose="02070309020205020404" pitchFamily="49" charset="0"/>
                <a:cs typeface="Courier New" panose="02070309020205020404" pitchFamily="49" charset="0"/>
              </a:rPr>
              <a:t>export const </a:t>
            </a:r>
            <a:r>
              <a:rPr lang="en-US" sz="1900" dirty="0" err="1">
                <a:latin typeface="Courier New" panose="02070309020205020404" pitchFamily="49" charset="0"/>
                <a:cs typeface="Courier New" panose="02070309020205020404" pitchFamily="49" charset="0"/>
              </a:rPr>
              <a:t>successStyle</a:t>
            </a:r>
            <a:r>
              <a:rPr lang="en-US" sz="1900" dirty="0">
                <a:latin typeface="Courier New" panose="02070309020205020404" pitchFamily="49" charset="0"/>
                <a:cs typeface="Courier New" panose="02070309020205020404" pitchFamily="49" charset="0"/>
              </a:rPr>
              <a:t> = {color:"yellow",padding:"6px",backgroundColor:"#000000"};</a:t>
            </a:r>
          </a:p>
        </p:txBody>
      </p:sp>
    </p:spTree>
    <p:extLst>
      <p:ext uri="{BB962C8B-B14F-4D97-AF65-F5344CB8AC3E}">
        <p14:creationId xmlns:p14="http://schemas.microsoft.com/office/powerpoint/2010/main" val="21493083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6056-B2EA-7744-8674-B71176909490}"/>
              </a:ext>
            </a:extLst>
          </p:cNvPr>
          <p:cNvSpPr>
            <a:spLocks noGrp="1"/>
          </p:cNvSpPr>
          <p:nvPr>
            <p:ph type="title"/>
          </p:nvPr>
        </p:nvSpPr>
        <p:spPr/>
        <p:txBody>
          <a:bodyPr>
            <a:normAutofit/>
          </a:bodyPr>
          <a:lstStyle/>
          <a:p>
            <a:r>
              <a:rPr lang="en-US" sz="4700" dirty="0"/>
              <a:t>CSS-in-JS</a:t>
            </a:r>
          </a:p>
        </p:txBody>
      </p:sp>
      <p:sp>
        <p:nvSpPr>
          <p:cNvPr id="3" name="Content Placeholder 2">
            <a:extLst>
              <a:ext uri="{FF2B5EF4-FFF2-40B4-BE49-F238E27FC236}">
                <a16:creationId xmlns:a16="http://schemas.microsoft.com/office/drawing/2014/main" id="{CACFF092-B134-5342-86C6-086B5BB1C133}"/>
              </a:ext>
            </a:extLst>
          </p:cNvPr>
          <p:cNvSpPr>
            <a:spLocks noGrp="1"/>
          </p:cNvSpPr>
          <p:nvPr>
            <p:ph sz="quarter" idx="10"/>
          </p:nvPr>
        </p:nvSpPr>
        <p:spPr/>
        <p:txBody>
          <a:bodyPr>
            <a:normAutofit/>
          </a:bodyPr>
          <a:lstStyle/>
          <a:p>
            <a:r>
              <a:rPr lang="en-US" sz="1900" dirty="0"/>
              <a:t>There are MANY different CSS-in-JS libraries available.</a:t>
            </a:r>
          </a:p>
          <a:p>
            <a:r>
              <a:rPr lang="en-US" sz="1900" dirty="0"/>
              <a:t>Most support Scoped CSS, Server-side Rendering, Automatic vendor prefixing, and more.</a:t>
            </a:r>
          </a:p>
          <a:p>
            <a:r>
              <a:rPr lang="en-US" sz="1900" dirty="0"/>
              <a:t>Examples include:</a:t>
            </a:r>
          </a:p>
          <a:p>
            <a:pPr lvl="1"/>
            <a:r>
              <a:rPr lang="en-US" sz="1900" dirty="0"/>
              <a:t>styled-components</a:t>
            </a:r>
          </a:p>
          <a:p>
            <a:pPr lvl="1"/>
            <a:r>
              <a:rPr lang="en-US" sz="1900" dirty="0"/>
              <a:t>Emotion</a:t>
            </a:r>
          </a:p>
          <a:p>
            <a:pPr lvl="1"/>
            <a:r>
              <a:rPr lang="en-US" sz="1900" dirty="0"/>
              <a:t>Goober</a:t>
            </a:r>
          </a:p>
          <a:p>
            <a:pPr lvl="1"/>
            <a:r>
              <a:rPr lang="en-US" sz="1900" dirty="0"/>
              <a:t>Compiled</a:t>
            </a:r>
          </a:p>
          <a:p>
            <a:pPr lvl="1"/>
            <a:r>
              <a:rPr lang="en-US" sz="1900" dirty="0" err="1"/>
              <a:t>Fela</a:t>
            </a:r>
            <a:endParaRPr lang="en-US" sz="1900" dirty="0"/>
          </a:p>
          <a:p>
            <a:pPr lvl="1"/>
            <a:r>
              <a:rPr lang="en-US" sz="1900" dirty="0"/>
              <a:t>JSS</a:t>
            </a:r>
          </a:p>
          <a:p>
            <a:pPr lvl="1"/>
            <a:r>
              <a:rPr lang="en-US" sz="1900" dirty="0"/>
              <a:t>Treat</a:t>
            </a:r>
          </a:p>
          <a:p>
            <a:pPr lvl="1"/>
            <a:r>
              <a:rPr lang="en-US" sz="1900" dirty="0"/>
              <a:t>Styled JSX</a:t>
            </a:r>
          </a:p>
        </p:txBody>
      </p:sp>
    </p:spTree>
    <p:extLst>
      <p:ext uri="{BB962C8B-B14F-4D97-AF65-F5344CB8AC3E}">
        <p14:creationId xmlns:p14="http://schemas.microsoft.com/office/powerpoint/2010/main" val="3267986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Styled Components</a:t>
            </a:r>
          </a:p>
        </p:txBody>
      </p:sp>
      <p:sp>
        <p:nvSpPr>
          <p:cNvPr id="3" name="Text Placeholder 2"/>
          <p:cNvSpPr>
            <a:spLocks noGrp="1"/>
          </p:cNvSpPr>
          <p:nvPr>
            <p:ph sz="quarter" idx="10"/>
          </p:nvPr>
        </p:nvSpPr>
        <p:spPr/>
        <p:txBody>
          <a:bodyPr/>
          <a:lstStyle/>
          <a:p>
            <a:pPr marL="457200" indent="-457200">
              <a:buFont typeface="+mj-lt"/>
              <a:buAutoNum type="arabicPeriod"/>
            </a:pPr>
            <a:r>
              <a:rPr lang="en-US" dirty="0"/>
              <a:t>import styled from 'styled-components';</a:t>
            </a:r>
          </a:p>
          <a:p>
            <a:pPr marL="457200" indent="-457200">
              <a:buFont typeface="+mj-lt"/>
              <a:buAutoNum type="arabicPeriod"/>
            </a:pPr>
            <a:r>
              <a:rPr lang="en-US" dirty="0"/>
              <a:t>Call styled.[object] function, passing in style info using Tagged Template Literal Notation.</a:t>
            </a:r>
          </a:p>
          <a:p>
            <a:pPr marL="0" indent="0">
              <a:buNone/>
            </a:pPr>
            <a:endParaRPr lang="en-US" sz="2000" dirty="0">
              <a:latin typeface="Courier New"/>
              <a:cs typeface="Courier New"/>
            </a:endParaRPr>
          </a:p>
          <a:p>
            <a:pPr marL="0" indent="0">
              <a:buNone/>
            </a:pPr>
            <a:r>
              <a:rPr lang="en-US" sz="1600" dirty="0">
                <a:latin typeface="Courier New"/>
                <a:cs typeface="Courier New"/>
              </a:rPr>
              <a:t>const Title = styled.h1`</a:t>
            </a:r>
          </a:p>
          <a:p>
            <a:pPr marL="0" indent="0">
              <a:buNone/>
            </a:pPr>
            <a:r>
              <a:rPr lang="en-US" sz="1600" dirty="0">
                <a:latin typeface="Courier New"/>
                <a:cs typeface="Courier New"/>
              </a:rPr>
              <a:t>  font-size: 1.5em;</a:t>
            </a:r>
          </a:p>
          <a:p>
            <a:pPr marL="0" indent="0">
              <a:buNone/>
            </a:pPr>
            <a:r>
              <a:rPr lang="en-US" sz="1600" dirty="0">
                <a:latin typeface="Courier New"/>
                <a:cs typeface="Courier New"/>
              </a:rPr>
              <a:t>  text-align: center;</a:t>
            </a:r>
          </a:p>
          <a:p>
            <a:pPr marL="0" indent="0">
              <a:buNone/>
            </a:pPr>
            <a:r>
              <a:rPr lang="en-US" sz="1600" dirty="0">
                <a:latin typeface="Courier New"/>
                <a:cs typeface="Courier New"/>
              </a:rPr>
              <a:t>  color: </a:t>
            </a:r>
            <a:r>
              <a:rPr lang="en-US" sz="1600" dirty="0" err="1">
                <a:latin typeface="Courier New"/>
                <a:cs typeface="Courier New"/>
              </a:rPr>
              <a:t>palevioletred</a:t>
            </a:r>
            <a:r>
              <a:rPr lang="en-US" sz="1600" dirty="0">
                <a:latin typeface="Courier New"/>
                <a:cs typeface="Courier New"/>
              </a:rPr>
              <a:t>;</a:t>
            </a:r>
          </a:p>
          <a:p>
            <a:pPr marL="0" indent="0">
              <a:buNone/>
            </a:pPr>
            <a:r>
              <a:rPr lang="en-US" sz="1600" dirty="0">
                <a:latin typeface="Courier New"/>
                <a:cs typeface="Courier New"/>
              </a:rPr>
              <a:t>`;</a:t>
            </a:r>
          </a:p>
          <a:p>
            <a:pPr marL="0" indent="0">
              <a:buNone/>
            </a:pPr>
            <a:endParaRPr lang="en-US" sz="1600" dirty="0">
              <a:latin typeface="Courier New"/>
              <a:cs typeface="Courier New"/>
            </a:endParaRPr>
          </a:p>
          <a:p>
            <a:pPr marL="0" indent="0">
              <a:buNone/>
            </a:pPr>
            <a:r>
              <a:rPr lang="en-US" sz="1600" dirty="0">
                <a:latin typeface="Courier New"/>
                <a:cs typeface="Courier New"/>
              </a:rPr>
              <a:t>&lt;Title&gt;This is a styled component&lt;/Title&gt;</a:t>
            </a:r>
          </a:p>
          <a:p>
            <a:pPr marL="0" indent="0">
              <a:buNone/>
            </a:pPr>
            <a:endParaRPr lang="en-US" sz="2000" dirty="0">
              <a:latin typeface="Courier New"/>
              <a:cs typeface="Courier New"/>
            </a:endParaRPr>
          </a:p>
        </p:txBody>
      </p:sp>
    </p:spTree>
    <p:extLst>
      <p:ext uri="{BB962C8B-B14F-4D97-AF65-F5344CB8AC3E}">
        <p14:creationId xmlns:p14="http://schemas.microsoft.com/office/powerpoint/2010/main" val="22372598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6773D0-1709-D544-BE49-26A219D50350}"/>
              </a:ext>
            </a:extLst>
          </p:cNvPr>
          <p:cNvSpPr>
            <a:spLocks noGrp="1"/>
          </p:cNvSpPr>
          <p:nvPr>
            <p:ph type="body" sz="quarter" idx="10"/>
          </p:nvPr>
        </p:nvSpPr>
        <p:spPr/>
        <p:txBody>
          <a:bodyPr/>
          <a:lstStyle/>
          <a:p>
            <a:r>
              <a:rPr lang="en-US" dirty="0"/>
              <a:t>Lab 06: Styling React</a:t>
            </a:r>
          </a:p>
        </p:txBody>
      </p:sp>
      <p:pic>
        <p:nvPicPr>
          <p:cNvPr id="8" name="Content Placeholder 7" descr="Graphical user interface&#10;&#10;Description automatically generated">
            <a:extLst>
              <a:ext uri="{FF2B5EF4-FFF2-40B4-BE49-F238E27FC236}">
                <a16:creationId xmlns:a16="http://schemas.microsoft.com/office/drawing/2014/main" id="{AE80ED4E-C2A2-1140-AD71-3D7039BE9607}"/>
              </a:ext>
            </a:extLst>
          </p:cNvPr>
          <p:cNvPicPr>
            <a:picLocks noGrp="1" noChangeAspect="1"/>
          </p:cNvPicPr>
          <p:nvPr>
            <p:ph sz="quarter" idx="11"/>
          </p:nvPr>
        </p:nvPicPr>
        <p:blipFill>
          <a:blip r:embed="rId3"/>
          <a:stretch>
            <a:fillRect/>
          </a:stretch>
        </p:blipFill>
        <p:spPr>
          <a:xfrm>
            <a:off x="3843338" y="1526309"/>
            <a:ext cx="4937125" cy="3802208"/>
          </a:xfrm>
        </p:spPr>
      </p:pic>
      <p:sp>
        <p:nvSpPr>
          <p:cNvPr id="6" name="Content Placeholder 5">
            <a:extLst>
              <a:ext uri="{FF2B5EF4-FFF2-40B4-BE49-F238E27FC236}">
                <a16:creationId xmlns:a16="http://schemas.microsoft.com/office/drawing/2014/main" id="{E503E087-B94C-DD4B-B48A-698C39EA8F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60889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2595-5B3B-2A4E-9511-410826260627}"/>
              </a:ext>
            </a:extLst>
          </p:cNvPr>
          <p:cNvSpPr>
            <a:spLocks noGrp="1"/>
          </p:cNvSpPr>
          <p:nvPr>
            <p:ph type="ctrTitle"/>
          </p:nvPr>
        </p:nvSpPr>
        <p:spPr/>
        <p:txBody>
          <a:bodyPr anchor="b">
            <a:normAutofit/>
          </a:bodyPr>
          <a:lstStyle/>
          <a:p>
            <a:pPr algn="l"/>
            <a:r>
              <a:rPr lang="en-US" sz="7000" dirty="0"/>
              <a:t>Data Flow</a:t>
            </a:r>
          </a:p>
        </p:txBody>
      </p:sp>
      <p:sp>
        <p:nvSpPr>
          <p:cNvPr id="3" name="Subtitle 2">
            <a:extLst>
              <a:ext uri="{FF2B5EF4-FFF2-40B4-BE49-F238E27FC236}">
                <a16:creationId xmlns:a16="http://schemas.microsoft.com/office/drawing/2014/main" id="{C2F5BADC-6E41-104A-86EE-E9422771497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54693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4700" kern="1200" dirty="0">
                <a:solidFill>
                  <a:schemeClr val="tx1"/>
                </a:solidFill>
                <a:latin typeface="+mj-lt"/>
                <a:ea typeface="+mj-ea"/>
                <a:cs typeface="+mj-cs"/>
              </a:rPr>
              <a:t>One-way Data Flow</a:t>
            </a:r>
          </a:p>
        </p:txBody>
      </p:sp>
      <p:sp>
        <p:nvSpPr>
          <p:cNvPr id="3" name="Text Placeholder 2"/>
          <p:cNvSpPr>
            <a:spLocks noGrp="1"/>
          </p:cNvSpPr>
          <p:nvPr>
            <p:ph idx="1"/>
          </p:nvPr>
        </p:nvSpPr>
        <p:spPr/>
        <p:txBody>
          <a:bodyPr vert="horz" lIns="91440" tIns="45720" rIns="91440" bIns="45720" rtlCol="0" anchor="t">
            <a:normAutofit/>
          </a:bodyPr>
          <a:lstStyle/>
          <a:p>
            <a:r>
              <a:rPr lang="en-US" sz="1900" dirty="0"/>
              <a:t>Each UI element represents one component</a:t>
            </a:r>
          </a:p>
          <a:p>
            <a:r>
              <a:rPr lang="en-US" sz="1900" dirty="0"/>
              <a:t>All data flows from owner to child</a:t>
            </a:r>
          </a:p>
        </p:txBody>
      </p:sp>
      <p:sp>
        <p:nvSpPr>
          <p:cNvPr id="4" name="Content Placeholder 3">
            <a:extLst>
              <a:ext uri="{FF2B5EF4-FFF2-40B4-BE49-F238E27FC236}">
                <a16:creationId xmlns:a16="http://schemas.microsoft.com/office/drawing/2014/main" id="{71117F2F-9FA8-3548-B9B8-1F364723EB5F}"/>
              </a:ext>
            </a:extLst>
          </p:cNvPr>
          <p:cNvSpPr>
            <a:spLocks noGrp="1"/>
          </p:cNvSpPr>
          <p:nvPr>
            <p:ph sz="quarter" idx="10"/>
          </p:nvPr>
        </p:nvSpPr>
        <p:spPr/>
        <p:txBody>
          <a:bodyPr/>
          <a:lstStyle/>
          <a:p>
            <a:endParaRPr lang="en-US"/>
          </a:p>
        </p:txBody>
      </p:sp>
      <p:pic>
        <p:nvPicPr>
          <p:cNvPr id="6" name="Picture 5" descr="one-way-data-bind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722" y="1738293"/>
            <a:ext cx="5177790" cy="3381413"/>
          </a:xfrm>
          <a:prstGeom prst="rect">
            <a:avLst/>
          </a:prstGeom>
        </p:spPr>
      </p:pic>
    </p:spTree>
    <p:extLst>
      <p:ext uri="{BB962C8B-B14F-4D97-AF65-F5344CB8AC3E}">
        <p14:creationId xmlns:p14="http://schemas.microsoft.com/office/powerpoint/2010/main" val="17713247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Props vs. State</a:t>
            </a:r>
          </a:p>
        </p:txBody>
      </p:sp>
      <p:sp>
        <p:nvSpPr>
          <p:cNvPr id="8" name="Content Placeholder 7"/>
          <p:cNvSpPr>
            <a:spLocks noGrp="1"/>
          </p:cNvSpPr>
          <p:nvPr>
            <p:ph sz="quarter" idx="10"/>
          </p:nvPr>
        </p:nvSpPr>
        <p:spPr>
          <a:xfrm>
            <a:off x="619126" y="2505075"/>
            <a:ext cx="3943350" cy="4319588"/>
          </a:xfrm>
        </p:spPr>
        <p:txBody>
          <a:bodyPr/>
          <a:lstStyle/>
          <a:p>
            <a:r>
              <a:rPr lang="en-US" dirty="0"/>
              <a:t>Passed to a component instance using JSX attributes</a:t>
            </a:r>
          </a:p>
          <a:p>
            <a:r>
              <a:rPr lang="en-US" dirty="0"/>
              <a:t>Immutable</a:t>
            </a:r>
          </a:p>
          <a:p>
            <a:r>
              <a:rPr lang="en-US" dirty="0"/>
              <a:t>Better performance</a:t>
            </a:r>
          </a:p>
          <a:p>
            <a:endParaRPr lang="en-US" dirty="0"/>
          </a:p>
          <a:p>
            <a:endParaRPr lang="en-US" dirty="0"/>
          </a:p>
        </p:txBody>
      </p:sp>
      <p:sp>
        <p:nvSpPr>
          <p:cNvPr id="7" name="Text Placeholder 6"/>
          <p:cNvSpPr>
            <a:spLocks noGrp="1"/>
          </p:cNvSpPr>
          <p:nvPr>
            <p:ph type="body" idx="4294967295"/>
          </p:nvPr>
        </p:nvSpPr>
        <p:spPr>
          <a:xfrm>
            <a:off x="219919" y="1924231"/>
            <a:ext cx="3868738" cy="823912"/>
          </a:xfrm>
        </p:spPr>
        <p:txBody>
          <a:bodyPr/>
          <a:lstStyle/>
          <a:p>
            <a:pPr marL="0" indent="0">
              <a:buNone/>
            </a:pPr>
            <a:r>
              <a:rPr lang="en-US" dirty="0"/>
              <a:t>Props</a:t>
            </a:r>
          </a:p>
        </p:txBody>
      </p:sp>
      <p:sp>
        <p:nvSpPr>
          <p:cNvPr id="9" name="Text Placeholder 8"/>
          <p:cNvSpPr>
            <a:spLocks noGrp="1"/>
          </p:cNvSpPr>
          <p:nvPr>
            <p:ph type="body" sz="quarter" idx="4294967295"/>
          </p:nvPr>
        </p:nvSpPr>
        <p:spPr>
          <a:xfrm>
            <a:off x="4782394" y="1924231"/>
            <a:ext cx="3887787" cy="823912"/>
          </a:xfrm>
        </p:spPr>
        <p:txBody>
          <a:bodyPr/>
          <a:lstStyle/>
          <a:p>
            <a:pPr marL="0" indent="0">
              <a:buNone/>
            </a:pPr>
            <a:r>
              <a:rPr lang="en-US" dirty="0"/>
              <a:t>State</a:t>
            </a:r>
          </a:p>
        </p:txBody>
      </p:sp>
      <p:sp>
        <p:nvSpPr>
          <p:cNvPr id="10" name="Content Placeholder 9"/>
          <p:cNvSpPr>
            <a:spLocks noGrp="1"/>
          </p:cNvSpPr>
          <p:nvPr>
            <p:ph sz="quarter" idx="4294967295"/>
          </p:nvPr>
        </p:nvSpPr>
        <p:spPr>
          <a:xfrm>
            <a:off x="5256213" y="2505075"/>
            <a:ext cx="3887787" cy="3684588"/>
          </a:xfrm>
        </p:spPr>
        <p:txBody>
          <a:bodyPr/>
          <a:lstStyle/>
          <a:p>
            <a:r>
              <a:rPr lang="en-US" dirty="0"/>
              <a:t>Internal data of a component instance</a:t>
            </a:r>
          </a:p>
          <a:p>
            <a:r>
              <a:rPr lang="en-US" dirty="0"/>
              <a:t>State of the parent can be passed to child components as props.</a:t>
            </a:r>
          </a:p>
          <a:p>
            <a:r>
              <a:rPr lang="en-US" dirty="0"/>
              <a:t>Mutable</a:t>
            </a:r>
          </a:p>
          <a:p>
            <a:endParaRPr lang="en-US" dirty="0"/>
          </a:p>
        </p:txBody>
      </p:sp>
    </p:spTree>
    <p:extLst>
      <p:ext uri="{BB962C8B-B14F-4D97-AF65-F5344CB8AC3E}">
        <p14:creationId xmlns:p14="http://schemas.microsoft.com/office/powerpoint/2010/main" val="42710285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Communication Between Components</a:t>
            </a:r>
          </a:p>
        </p:txBody>
      </p:sp>
      <p:sp>
        <p:nvSpPr>
          <p:cNvPr id="3" name="Text Placeholder 2"/>
          <p:cNvSpPr>
            <a:spLocks noGrp="1"/>
          </p:cNvSpPr>
          <p:nvPr>
            <p:ph sz="quarter" idx="10"/>
          </p:nvPr>
        </p:nvSpPr>
        <p:spPr/>
        <p:txBody>
          <a:bodyPr/>
          <a:lstStyle/>
          <a:p>
            <a:r>
              <a:rPr lang="en-US" dirty="0"/>
              <a:t>Parent to Child</a:t>
            </a:r>
          </a:p>
          <a:p>
            <a:pPr lvl="1"/>
            <a:r>
              <a:rPr lang="en-US" dirty="0"/>
              <a:t>pass props</a:t>
            </a:r>
          </a:p>
          <a:p>
            <a:r>
              <a:rPr lang="en-US" dirty="0"/>
              <a:t>Child to Parent</a:t>
            </a:r>
          </a:p>
          <a:p>
            <a:pPr lvl="1"/>
            <a:r>
              <a:rPr lang="en-US" dirty="0"/>
              <a:t>Callback Functions</a:t>
            </a:r>
          </a:p>
          <a:p>
            <a:pPr lvl="2"/>
            <a:r>
              <a:rPr lang="en-US" dirty="0"/>
              <a:t>Parent passes a function to a child</a:t>
            </a:r>
          </a:p>
          <a:p>
            <a:pPr lvl="3"/>
            <a:r>
              <a:rPr lang="en-US" dirty="0">
                <a:latin typeface="Courier New"/>
                <a:cs typeface="Courier New"/>
              </a:rPr>
              <a:t>&lt;</a:t>
            </a:r>
            <a:r>
              <a:rPr lang="en-US" dirty="0" err="1">
                <a:latin typeface="Courier New"/>
                <a:cs typeface="Courier New"/>
              </a:rPr>
              <a:t>MyChild</a:t>
            </a:r>
            <a:r>
              <a:rPr lang="en-US" dirty="0">
                <a:latin typeface="Courier New"/>
                <a:cs typeface="Courier New"/>
              </a:rPr>
              <a:t> </a:t>
            </a:r>
            <a:r>
              <a:rPr lang="en-US" dirty="0" err="1">
                <a:latin typeface="Courier New"/>
                <a:cs typeface="Courier New"/>
              </a:rPr>
              <a:t>myFunc</a:t>
            </a:r>
            <a:r>
              <a:rPr lang="en-US" dirty="0">
                <a:latin typeface="Courier New"/>
                <a:cs typeface="Courier New"/>
              </a:rPr>
              <a:t>={</a:t>
            </a:r>
            <a:r>
              <a:rPr lang="en-US" dirty="0" err="1">
                <a:latin typeface="Courier New"/>
                <a:cs typeface="Courier New"/>
              </a:rPr>
              <a:t>handleChildFunc</a:t>
            </a:r>
            <a:r>
              <a:rPr lang="en-US" dirty="0">
                <a:latin typeface="Courier New"/>
                <a:cs typeface="Courier New"/>
              </a:rPr>
              <a:t>} /&gt;</a:t>
            </a:r>
          </a:p>
          <a:p>
            <a:pPr lvl="2"/>
            <a:r>
              <a:rPr lang="en-US" dirty="0"/>
              <a:t>Child calls the function</a:t>
            </a:r>
          </a:p>
          <a:p>
            <a:pPr lvl="3"/>
            <a:r>
              <a:rPr lang="en-US" dirty="0" err="1">
                <a:latin typeface="Courier New"/>
                <a:cs typeface="Courier New"/>
              </a:rPr>
              <a:t>props.myFunc</a:t>
            </a:r>
            <a:r>
              <a:rPr lang="en-US" dirty="0">
                <a:latin typeface="Courier New"/>
                <a:cs typeface="Courier New"/>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109</a:t>
            </a:fld>
            <a:endParaRPr lang="en-US">
              <a:solidFill>
                <a:prstClr val="black">
                  <a:tint val="75000"/>
                </a:prstClr>
              </a:solidFill>
              <a:latin typeface="Calibri"/>
            </a:endParaRPr>
          </a:p>
        </p:txBody>
      </p:sp>
    </p:spTree>
    <p:extLst>
      <p:ext uri="{BB962C8B-B14F-4D97-AF65-F5344CB8AC3E}">
        <p14:creationId xmlns:p14="http://schemas.microsoft.com/office/powerpoint/2010/main" val="3727550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40080"/>
            <a:ext cx="3614166" cy="1481328"/>
          </a:xfrm>
        </p:spPr>
        <p:txBody>
          <a:bodyPr vert="horz" lIns="91440" tIns="45720" rIns="91440" bIns="45720" rtlCol="0" anchor="b">
            <a:normAutofit/>
          </a:bodyPr>
          <a:lstStyle/>
          <a:p>
            <a:r>
              <a:rPr lang="en-US" sz="4700" kern="1200" dirty="0">
                <a:solidFill>
                  <a:schemeClr val="tx1"/>
                </a:solidFill>
                <a:latin typeface="+mj-lt"/>
                <a:ea typeface="+mj-ea"/>
                <a:cs typeface="+mj-cs"/>
              </a:rPr>
              <a:t>What is React NOT?</a:t>
            </a:r>
          </a:p>
        </p:txBody>
      </p:sp>
      <p:sp>
        <p:nvSpPr>
          <p:cNvPr id="5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473202" y="2660904"/>
            <a:ext cx="3614166" cy="3547872"/>
          </a:xfrm>
        </p:spPr>
        <p:txBody>
          <a:bodyPr vert="horz" lIns="91440" tIns="45720" rIns="91440" bIns="45720" rtlCol="0" anchor="t">
            <a:normAutofit/>
          </a:bodyPr>
          <a:lstStyle/>
          <a:p>
            <a:r>
              <a:rPr lang="en-US" sz="1900" dirty="0"/>
              <a:t>React is not a framework.</a:t>
            </a:r>
          </a:p>
          <a:p>
            <a:r>
              <a:rPr lang="en-US" sz="1900" dirty="0"/>
              <a:t>React is not a web server.</a:t>
            </a:r>
          </a:p>
          <a:p>
            <a:r>
              <a:rPr lang="en-US" sz="1900" dirty="0"/>
              <a:t>React is not a programming language.</a:t>
            </a:r>
          </a:p>
          <a:p>
            <a:r>
              <a:rPr lang="en-US" sz="1900" dirty="0"/>
              <a:t>React is not a database.</a:t>
            </a:r>
          </a:p>
          <a:p>
            <a:r>
              <a:rPr lang="en-US" sz="1900" dirty="0"/>
              <a:t>React is not a development environment.</a:t>
            </a:r>
          </a:p>
          <a:p>
            <a:r>
              <a:rPr lang="en-US" sz="1900" dirty="0"/>
              <a:t>React is not the solution to every problem.</a:t>
            </a:r>
          </a:p>
        </p:txBody>
      </p:sp>
      <p:pic>
        <p:nvPicPr>
          <p:cNvPr id="14" name="Graphic 13" descr="Warning outline">
            <a:extLst>
              <a:ext uri="{FF2B5EF4-FFF2-40B4-BE49-F238E27FC236}">
                <a16:creationId xmlns:a16="http://schemas.microsoft.com/office/drawing/2014/main" id="{C34FBCC6-B819-4D7E-9218-6E487AA533E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74286" y="1381887"/>
            <a:ext cx="4094226" cy="4094226"/>
          </a:xfrm>
          <a:prstGeom prst="rect">
            <a:avLst/>
          </a:prstGeom>
        </p:spPr>
      </p:pic>
    </p:spTree>
    <p:extLst>
      <p:ext uri="{BB962C8B-B14F-4D97-AF65-F5344CB8AC3E}">
        <p14:creationId xmlns:p14="http://schemas.microsoft.com/office/powerpoint/2010/main" val="4402940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Communication Between Components (cont.)</a:t>
            </a:r>
          </a:p>
        </p:txBody>
      </p:sp>
      <p:sp>
        <p:nvSpPr>
          <p:cNvPr id="3" name="Text Placeholder 2"/>
          <p:cNvSpPr>
            <a:spLocks noGrp="1"/>
          </p:cNvSpPr>
          <p:nvPr>
            <p:ph sz="quarter" idx="10"/>
          </p:nvPr>
        </p:nvSpPr>
        <p:spPr/>
        <p:txBody>
          <a:bodyPr>
            <a:normAutofit/>
          </a:bodyPr>
          <a:lstStyle/>
          <a:p>
            <a:r>
              <a:rPr lang="en-US" dirty="0"/>
              <a:t>Between Siblings</a:t>
            </a:r>
          </a:p>
          <a:p>
            <a:pPr lvl="1"/>
            <a:r>
              <a:rPr lang="en-US" dirty="0"/>
              <a:t>Use a parent component.</a:t>
            </a:r>
          </a:p>
          <a:p>
            <a:r>
              <a:rPr lang="en-US" dirty="0"/>
              <a:t>Any to Any</a:t>
            </a:r>
          </a:p>
          <a:p>
            <a:pPr lvl="1"/>
            <a:r>
              <a:rPr lang="en-US" dirty="0"/>
              <a:t>Observer Patterns</a:t>
            </a:r>
          </a:p>
          <a:p>
            <a:pPr lvl="2"/>
            <a:r>
              <a:rPr lang="en-US" dirty="0"/>
              <a:t>Components subscribe to messages.</a:t>
            </a:r>
          </a:p>
          <a:p>
            <a:pPr lvl="2"/>
            <a:r>
              <a:rPr lang="en-US" dirty="0"/>
              <a:t>Other components publish messages to subscribers.</a:t>
            </a:r>
          </a:p>
          <a:p>
            <a:pPr lvl="1"/>
            <a:r>
              <a:rPr lang="en-US" dirty="0"/>
              <a:t>Context</a:t>
            </a:r>
          </a:p>
          <a:p>
            <a:pPr lvl="2"/>
            <a:r>
              <a:rPr lang="en-US" dirty="0"/>
              <a:t>Provides data to an entire subtree</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110</a:t>
            </a:fld>
            <a:endParaRPr lang="en-US">
              <a:solidFill>
                <a:prstClr val="black">
                  <a:tint val="75000"/>
                </a:prstClr>
              </a:solidFill>
              <a:latin typeface="Calibri"/>
            </a:endParaRPr>
          </a:p>
        </p:txBody>
      </p:sp>
    </p:spTree>
    <p:extLst>
      <p:ext uri="{BB962C8B-B14F-4D97-AF65-F5344CB8AC3E}">
        <p14:creationId xmlns:p14="http://schemas.microsoft.com/office/powerpoint/2010/main" val="35722067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DEA8-FDE3-50BC-5038-888929A566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14BE0-2978-4F12-AD13-0EE72B07AD77}"/>
              </a:ext>
            </a:extLst>
          </p:cNvPr>
          <p:cNvSpPr>
            <a:spLocks noGrp="1"/>
          </p:cNvSpPr>
          <p:nvPr>
            <p:ph type="title"/>
          </p:nvPr>
        </p:nvSpPr>
        <p:spPr/>
        <p:txBody>
          <a:bodyPr/>
          <a:lstStyle/>
          <a:p>
            <a:r>
              <a:rPr lang="en-US" dirty="0"/>
              <a:t>Container (aka Page) Components</a:t>
            </a:r>
          </a:p>
        </p:txBody>
      </p:sp>
      <p:sp>
        <p:nvSpPr>
          <p:cNvPr id="3" name="Text Placeholder 2">
            <a:extLst>
              <a:ext uri="{FF2B5EF4-FFF2-40B4-BE49-F238E27FC236}">
                <a16:creationId xmlns:a16="http://schemas.microsoft.com/office/drawing/2014/main" id="{4C65D687-464D-7853-BB61-6F2D62B93975}"/>
              </a:ext>
            </a:extLst>
          </p:cNvPr>
          <p:cNvSpPr>
            <a:spLocks noGrp="1"/>
          </p:cNvSpPr>
          <p:nvPr>
            <p:ph sz="quarter" idx="10"/>
          </p:nvPr>
        </p:nvSpPr>
        <p:spPr/>
        <p:txBody>
          <a:bodyPr/>
          <a:lstStyle/>
          <a:p>
            <a:r>
              <a:rPr lang="en-US" dirty="0"/>
              <a:t>Wrap presentational components</a:t>
            </a:r>
          </a:p>
          <a:p>
            <a:r>
              <a:rPr lang="en-US" dirty="0"/>
              <a:t>Contain the logic and state</a:t>
            </a:r>
          </a:p>
          <a:p>
            <a:r>
              <a:rPr lang="en-US" dirty="0"/>
              <a:t>Correspond to pages</a:t>
            </a:r>
          </a:p>
          <a:p>
            <a:r>
              <a:rPr lang="en-US" dirty="0"/>
              <a:t>Examples:</a:t>
            </a:r>
          </a:p>
          <a:p>
            <a:pPr lvl="1"/>
            <a:r>
              <a:rPr lang="en-US" dirty="0" err="1"/>
              <a:t>HomePage</a:t>
            </a:r>
            <a:endParaRPr lang="en-US" dirty="0"/>
          </a:p>
          <a:p>
            <a:pPr lvl="1"/>
            <a:r>
              <a:rPr lang="en-US" dirty="0" err="1"/>
              <a:t>ServicesPage</a:t>
            </a:r>
            <a:endParaRPr lang="en-US" dirty="0"/>
          </a:p>
        </p:txBody>
      </p:sp>
    </p:spTree>
    <p:extLst>
      <p:ext uri="{BB962C8B-B14F-4D97-AF65-F5344CB8AC3E}">
        <p14:creationId xmlns:p14="http://schemas.microsoft.com/office/powerpoint/2010/main" val="1003933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A91AA-B5F1-8014-E403-31435F0BB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AD00B-24A6-8DF9-5EAB-DD06D637B5DE}"/>
              </a:ext>
            </a:extLst>
          </p:cNvPr>
          <p:cNvSpPr>
            <a:spLocks noGrp="1"/>
          </p:cNvSpPr>
          <p:nvPr>
            <p:ph type="title"/>
          </p:nvPr>
        </p:nvSpPr>
        <p:spPr/>
        <p:txBody>
          <a:bodyPr/>
          <a:lstStyle/>
          <a:p>
            <a:r>
              <a:rPr lang="en-US" dirty="0"/>
              <a:t>Presentational Components</a:t>
            </a:r>
          </a:p>
        </p:txBody>
      </p:sp>
      <p:sp>
        <p:nvSpPr>
          <p:cNvPr id="3" name="Text Placeholder 2">
            <a:extLst>
              <a:ext uri="{FF2B5EF4-FFF2-40B4-BE49-F238E27FC236}">
                <a16:creationId xmlns:a16="http://schemas.microsoft.com/office/drawing/2014/main" id="{FDBF447C-4C9C-26AC-7DF7-1103229BF442}"/>
              </a:ext>
            </a:extLst>
          </p:cNvPr>
          <p:cNvSpPr>
            <a:spLocks noGrp="1"/>
          </p:cNvSpPr>
          <p:nvPr>
            <p:ph sz="quarter" idx="10"/>
          </p:nvPr>
        </p:nvSpPr>
        <p:spPr/>
        <p:txBody>
          <a:bodyPr/>
          <a:lstStyle/>
          <a:p>
            <a:r>
              <a:rPr lang="en-US" dirty="0"/>
              <a:t>Components that just output presentation</a:t>
            </a:r>
          </a:p>
          <a:p>
            <a:r>
              <a:rPr lang="en-US" dirty="0"/>
              <a:t>Contain no logic</a:t>
            </a:r>
          </a:p>
          <a:p>
            <a:r>
              <a:rPr lang="en-US" dirty="0"/>
              <a:t>Responsible for generating UI elements</a:t>
            </a:r>
          </a:p>
          <a:p>
            <a:r>
              <a:rPr lang="en-US" dirty="0"/>
              <a:t>Display data passed by Pages</a:t>
            </a:r>
          </a:p>
        </p:txBody>
      </p:sp>
    </p:spTree>
    <p:extLst>
      <p:ext uri="{BB962C8B-B14F-4D97-AF65-F5344CB8AC3E}">
        <p14:creationId xmlns:p14="http://schemas.microsoft.com/office/powerpoint/2010/main" val="41873268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6E540-C3FA-EE70-06D8-CA1FEF0AE2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D5958-6D31-DFD5-E380-0C20F6709759}"/>
              </a:ext>
            </a:extLst>
          </p:cNvPr>
          <p:cNvSpPr>
            <a:spLocks noGrp="1"/>
          </p:cNvSpPr>
          <p:nvPr>
            <p:ph type="title"/>
          </p:nvPr>
        </p:nvSpPr>
        <p:spPr/>
        <p:txBody>
          <a:bodyPr/>
          <a:lstStyle/>
          <a:p>
            <a:r>
              <a:rPr lang="en-US" dirty="0"/>
              <a:t>Folder Structure</a:t>
            </a:r>
          </a:p>
        </p:txBody>
      </p:sp>
      <p:sp>
        <p:nvSpPr>
          <p:cNvPr id="3" name="Content Placeholder 2">
            <a:extLst>
              <a:ext uri="{FF2B5EF4-FFF2-40B4-BE49-F238E27FC236}">
                <a16:creationId xmlns:a16="http://schemas.microsoft.com/office/drawing/2014/main" id="{E895E9EB-DA4C-6A63-7100-FE50E0807E43}"/>
              </a:ext>
            </a:extLst>
          </p:cNvPr>
          <p:cNvSpPr>
            <a:spLocks noGrp="1"/>
          </p:cNvSpPr>
          <p:nvPr>
            <p:ph sz="quarter" idx="10"/>
          </p:nvPr>
        </p:nvSpPr>
        <p:spPr/>
        <p:txBody>
          <a:bodyPr>
            <a:normAutofit fontScale="55000" lnSpcReduction="20000"/>
          </a:bodyPr>
          <a:lstStyle/>
          <a:p>
            <a:r>
              <a:rPr lang="en-US" dirty="0"/>
              <a:t>Organize projects by Feature</a:t>
            </a:r>
          </a:p>
          <a:p>
            <a:r>
              <a:rPr lang="en-US" dirty="0"/>
              <a:t>Keep Pages and Presentational components separate</a:t>
            </a:r>
          </a:p>
          <a:p>
            <a:pPr marL="0" indent="0">
              <a:buNone/>
            </a:pPr>
            <a:r>
              <a:rPr lang="en-US" dirty="0">
                <a:latin typeface="Courier New" panose="02070309020205020404" pitchFamily="49" charset="0"/>
                <a:cs typeface="Courier New" panose="02070309020205020404" pitchFamily="49" charset="0"/>
              </a:rPr>
              <a:t>- /pages</a:t>
            </a: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App.jsx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ShoppingCart.jsx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ShoppingCart.css</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/components</a:t>
            </a:r>
          </a:p>
          <a:p>
            <a:pPr marL="0" indent="0">
              <a:buNone/>
            </a:pPr>
            <a:r>
              <a:rPr lang="en-US" dirty="0">
                <a:latin typeface="Courier New" panose="02070309020205020404" pitchFamily="49" charset="0"/>
                <a:cs typeface="Courier New" panose="02070309020205020404" pitchFamily="49" charset="0"/>
              </a:rPr>
              <a:t>  - /components/</a:t>
            </a:r>
            <a:r>
              <a:rPr lang="en-US" dirty="0" err="1">
                <a:latin typeface="Courier New" panose="02070309020205020404" pitchFamily="49" charset="0"/>
                <a:cs typeface="Courier New" panose="02070309020205020404" pitchFamily="49" charset="0"/>
              </a:rPr>
              <a:t>Header.jsx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/components/</a:t>
            </a:r>
            <a:r>
              <a:rPr lang="en-US" dirty="0" err="1">
                <a:latin typeface="Courier New" panose="02070309020205020404" pitchFamily="49" charset="0"/>
                <a:cs typeface="Courier New" panose="02070309020205020404" pitchFamily="49" charset="0"/>
              </a:rPr>
              <a:t>ProductInfo.jsx</a:t>
            </a:r>
            <a:endParaRPr lang="en-US" dirty="0">
              <a:latin typeface="Courier New" panose="02070309020205020404" pitchFamily="49" charset="0"/>
              <a:cs typeface="Courier New" panose="02070309020205020404" pitchFamily="49" charset="0"/>
            </a:endParaRPr>
          </a:p>
          <a:p>
            <a:pPr>
              <a:buFontTx/>
              <a:buChar char="-"/>
            </a:pPr>
            <a:r>
              <a:rPr lang="en-US" dirty="0">
                <a:latin typeface="Courier New" panose="02070309020205020404" pitchFamily="49" charset="0"/>
                <a:cs typeface="Courier New" panose="02070309020205020404" pitchFamily="49" charset="0"/>
              </a:rPr>
              <a:t>/services</a:t>
            </a:r>
          </a:p>
          <a:p>
            <a:pPr>
              <a:buFontTx/>
              <a:buChar char="-"/>
            </a:pPr>
            <a:r>
              <a:rPr lang="en-US" dirty="0">
                <a:latin typeface="Courier New" panose="02070309020205020404" pitchFamily="49" charset="0"/>
                <a:cs typeface="Courier New" panose="02070309020205020404" pitchFamily="49" charset="0"/>
              </a:rPr>
              <a:t>  /services/</a:t>
            </a:r>
            <a:r>
              <a:rPr lang="en-US" dirty="0" err="1">
                <a:latin typeface="Courier New" panose="02070309020205020404" pitchFamily="49" charset="0"/>
                <a:cs typeface="Courier New" panose="02070309020205020404" pitchFamily="49" charset="0"/>
              </a:rPr>
              <a:t>api.js</a:t>
            </a:r>
            <a:endParaRPr lang="en-US" dirty="0">
              <a:latin typeface="Courier New" panose="02070309020205020404" pitchFamily="49" charset="0"/>
              <a:cs typeface="Courier New" panose="02070309020205020404" pitchFamily="49" charset="0"/>
            </a:endParaRPr>
          </a:p>
          <a:p>
            <a:pPr>
              <a:buFontTx/>
              <a:buChar char="-"/>
            </a:pPr>
            <a:r>
              <a:rPr lang="en-US" dirty="0">
                <a:latin typeface="Courier New" panose="02070309020205020404" pitchFamily="49" charset="0"/>
                <a:cs typeface="Courier New" panose="02070309020205020404" pitchFamily="49" charset="0"/>
              </a:rPr>
              <a:t>/context</a:t>
            </a:r>
          </a:p>
          <a:p>
            <a:pPr>
              <a:buFontTx/>
              <a:buChar char="-"/>
            </a:pPr>
            <a:r>
              <a:rPr lang="en-US" dirty="0">
                <a:latin typeface="Courier New" panose="02070309020205020404" pitchFamily="49" charset="0"/>
                <a:cs typeface="Courier New" panose="02070309020205020404" pitchFamily="49" charset="0"/>
              </a:rPr>
              <a:t>/hooks</a:t>
            </a:r>
          </a:p>
          <a:p>
            <a:pPr>
              <a:buFontTx/>
              <a:buChar char="-"/>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index.jsx</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658318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Timeline&#10;&#10;Description automatically generated">
            <a:extLst>
              <a:ext uri="{FF2B5EF4-FFF2-40B4-BE49-F238E27FC236}">
                <a16:creationId xmlns:a16="http://schemas.microsoft.com/office/drawing/2014/main" id="{52A8301C-059B-4540-81CB-C1AA60904C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2198" y="1712696"/>
            <a:ext cx="4351564" cy="3639233"/>
          </a:xfrm>
          <a:prstGeom prst="rect">
            <a:avLst/>
          </a:prstGeom>
        </p:spPr>
      </p:pic>
      <p:sp>
        <p:nvSpPr>
          <p:cNvPr id="3" name="Text Placeholder 2">
            <a:extLst>
              <a:ext uri="{FF2B5EF4-FFF2-40B4-BE49-F238E27FC236}">
                <a16:creationId xmlns:a16="http://schemas.microsoft.com/office/drawing/2014/main" id="{545CBC72-CC93-CC4F-93EB-D87DF2F2003A}"/>
              </a:ext>
            </a:extLst>
          </p:cNvPr>
          <p:cNvSpPr>
            <a:spLocks noGrp="1"/>
          </p:cNvSpPr>
          <p:nvPr>
            <p:ph type="body" sz="quarter" idx="10"/>
          </p:nvPr>
        </p:nvSpPr>
        <p:spPr/>
        <p:txBody>
          <a:bodyPr>
            <a:normAutofit/>
          </a:bodyPr>
          <a:lstStyle/>
          <a:p>
            <a:r>
              <a:rPr lang="en-US" dirty="0"/>
              <a:t>Lab 07: Props and Containers (aka Pages)</a:t>
            </a:r>
            <a:endParaRPr lang="en-US" sz="4400" dirty="0"/>
          </a:p>
        </p:txBody>
      </p:sp>
      <p:sp>
        <p:nvSpPr>
          <p:cNvPr id="4" name="Content Placeholder 3">
            <a:extLst>
              <a:ext uri="{FF2B5EF4-FFF2-40B4-BE49-F238E27FC236}">
                <a16:creationId xmlns:a16="http://schemas.microsoft.com/office/drawing/2014/main" id="{02C76FF1-644F-2D4C-9FD8-9FF12A3B127C}"/>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889945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313FD9-4DED-444B-B81D-B9450085317F}"/>
              </a:ext>
            </a:extLst>
          </p:cNvPr>
          <p:cNvSpPr>
            <a:spLocks noGrp="1"/>
          </p:cNvSpPr>
          <p:nvPr>
            <p:ph type="ctrTitle"/>
          </p:nvPr>
        </p:nvSpPr>
        <p:spPr/>
        <p:txBody>
          <a:bodyPr anchor="b">
            <a:normAutofit/>
          </a:bodyPr>
          <a:lstStyle/>
          <a:p>
            <a:pPr algn="l"/>
            <a:r>
              <a:rPr lang="en-US" sz="5700" dirty="0"/>
              <a:t>State</a:t>
            </a:r>
          </a:p>
        </p:txBody>
      </p:sp>
      <p:sp>
        <p:nvSpPr>
          <p:cNvPr id="2" name="Subtitle 1">
            <a:extLst>
              <a:ext uri="{FF2B5EF4-FFF2-40B4-BE49-F238E27FC236}">
                <a16:creationId xmlns:a16="http://schemas.microsoft.com/office/drawing/2014/main" id="{DF13907C-0C31-6641-B113-3ACC86456A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21363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4255658312"/>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pPr lvl="0"/>
            <a:r>
              <a:rPr lang="en-US" sz="2400" b="1" dirty="0"/>
              <a:t>Step 3: </a:t>
            </a:r>
          </a:p>
          <a:p>
            <a:pPr lvl="0"/>
            <a:r>
              <a:rPr lang="en-US" sz="2400" b="1" dirty="0"/>
              <a:t>Identify The Minimal (but complete) Representation Of UI State</a:t>
            </a:r>
            <a:endParaRPr lang="en-US" sz="2400" dirty="0"/>
          </a:p>
        </p:txBody>
      </p:sp>
    </p:spTree>
    <p:extLst>
      <p:ext uri="{BB962C8B-B14F-4D97-AF65-F5344CB8AC3E}">
        <p14:creationId xmlns:p14="http://schemas.microsoft.com/office/powerpoint/2010/main" val="14209314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402AA9-004B-4C4D-AF23-D674CF776004}"/>
              </a:ext>
            </a:extLst>
          </p:cNvPr>
          <p:cNvSpPr>
            <a:spLocks noGrp="1"/>
          </p:cNvSpPr>
          <p:nvPr>
            <p:ph type="title"/>
          </p:nvPr>
        </p:nvSpPr>
        <p:spPr>
          <a:xfrm>
            <a:off x="630936" y="426720"/>
            <a:ext cx="7879842" cy="1919141"/>
          </a:xfrm>
        </p:spPr>
        <p:txBody>
          <a:bodyPr anchor="b">
            <a:normAutofit/>
          </a:bodyPr>
          <a:lstStyle/>
          <a:p>
            <a:r>
              <a:rPr lang="en-US" sz="5200" dirty="0"/>
              <a:t>What is State?</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E357D4C-85E4-3749-AF10-5EFB091DB77C}"/>
              </a:ext>
            </a:extLst>
          </p:cNvPr>
          <p:cNvSpPr>
            <a:spLocks noGrp="1"/>
          </p:cNvSpPr>
          <p:nvPr>
            <p:ph idx="1"/>
          </p:nvPr>
        </p:nvSpPr>
        <p:spPr>
          <a:xfrm>
            <a:off x="630936" y="3337269"/>
            <a:ext cx="7882128" cy="2905686"/>
          </a:xfrm>
        </p:spPr>
        <p:txBody>
          <a:bodyPr>
            <a:normAutofit/>
          </a:bodyPr>
          <a:lstStyle/>
          <a:p>
            <a:r>
              <a:rPr lang="en-US" sz="1900" dirty="0"/>
              <a:t>The INTERNAL data that influences the output of a component instance.</a:t>
            </a:r>
          </a:p>
        </p:txBody>
      </p:sp>
    </p:spTree>
    <p:extLst>
      <p:ext uri="{BB962C8B-B14F-4D97-AF65-F5344CB8AC3E}">
        <p14:creationId xmlns:p14="http://schemas.microsoft.com/office/powerpoint/2010/main" val="41171005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CC0E-9DF9-7D43-AFFD-BB2A0B0C876D}"/>
              </a:ext>
            </a:extLst>
          </p:cNvPr>
          <p:cNvSpPr>
            <a:spLocks noGrp="1"/>
          </p:cNvSpPr>
          <p:nvPr>
            <p:ph type="title"/>
          </p:nvPr>
        </p:nvSpPr>
        <p:spPr/>
        <p:txBody>
          <a:bodyPr>
            <a:normAutofit/>
          </a:bodyPr>
          <a:lstStyle/>
          <a:p>
            <a:r>
              <a:rPr lang="en-US" sz="4700" dirty="0"/>
              <a:t>How State Affects render()</a:t>
            </a:r>
          </a:p>
        </p:txBody>
      </p:sp>
      <p:sp>
        <p:nvSpPr>
          <p:cNvPr id="3" name="Content Placeholder 2">
            <a:extLst>
              <a:ext uri="{FF2B5EF4-FFF2-40B4-BE49-F238E27FC236}">
                <a16:creationId xmlns:a16="http://schemas.microsoft.com/office/drawing/2014/main" id="{D82A53C8-4BEA-8B49-BAE6-C0504E0033C2}"/>
              </a:ext>
            </a:extLst>
          </p:cNvPr>
          <p:cNvSpPr>
            <a:spLocks noGrp="1"/>
          </p:cNvSpPr>
          <p:nvPr>
            <p:ph sz="quarter" idx="10"/>
          </p:nvPr>
        </p:nvSpPr>
        <p:spPr/>
        <p:txBody>
          <a:bodyPr anchor="t">
            <a:normAutofit/>
          </a:bodyPr>
          <a:lstStyle/>
          <a:p>
            <a:r>
              <a:rPr lang="en-US" dirty="0"/>
              <a:t>The state object can only be changed using a state setting function. This method modifies the state object and then causes the component to render.</a:t>
            </a:r>
          </a:p>
        </p:txBody>
      </p:sp>
    </p:spTree>
    <p:extLst>
      <p:ext uri="{BB962C8B-B14F-4D97-AF65-F5344CB8AC3E}">
        <p14:creationId xmlns:p14="http://schemas.microsoft.com/office/powerpoint/2010/main" val="31749934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fontScale="90000"/>
          </a:bodyPr>
          <a:lstStyle/>
          <a:p>
            <a:r>
              <a:rPr lang="en-US" sz="4700" kern="1200" dirty="0">
                <a:solidFill>
                  <a:schemeClr val="tx1"/>
                </a:solidFill>
                <a:latin typeface="+mj-lt"/>
                <a:ea typeface="+mj-ea"/>
                <a:cs typeface="+mj-cs"/>
              </a:rPr>
              <a:t>How to Know if it Should Be State</a:t>
            </a:r>
          </a:p>
        </p:txBody>
      </p:sp>
      <p:sp>
        <p:nvSpPr>
          <p:cNvPr id="3" name="Text Placeholder 2"/>
          <p:cNvSpPr>
            <a:spLocks noGrp="1"/>
          </p:cNvSpPr>
          <p:nvPr>
            <p:ph sz="quarter" idx="10"/>
          </p:nvPr>
        </p:nvSpPr>
        <p:spPr/>
        <p:txBody>
          <a:bodyPr vert="horz" lIns="91440" tIns="45720" rIns="91440" bIns="45720" rtlCol="0" anchor="t">
            <a:normAutofit/>
          </a:bodyPr>
          <a:lstStyle/>
          <a:p>
            <a:r>
              <a:rPr lang="en-US" sz="1900" dirty="0"/>
              <a:t>Is it state?</a:t>
            </a:r>
          </a:p>
          <a:p>
            <a:pPr lvl="1"/>
            <a:r>
              <a:rPr lang="en-US" sz="1900" dirty="0"/>
              <a:t>Is it passed from the parent via props?</a:t>
            </a:r>
          </a:p>
          <a:p>
            <a:pPr lvl="2"/>
            <a:r>
              <a:rPr lang="en-US" sz="1900" dirty="0"/>
              <a:t>Probably not state</a:t>
            </a:r>
          </a:p>
          <a:p>
            <a:pPr lvl="1"/>
            <a:r>
              <a:rPr lang="en-US" sz="1900" dirty="0"/>
              <a:t>Does it change over time?</a:t>
            </a:r>
          </a:p>
          <a:p>
            <a:pPr lvl="2"/>
            <a:r>
              <a:rPr lang="en-US" sz="1900" dirty="0"/>
              <a:t>Might be state</a:t>
            </a:r>
          </a:p>
          <a:p>
            <a:pPr lvl="1"/>
            <a:r>
              <a:rPr lang="en-US" sz="1900" dirty="0"/>
              <a:t>Can you compute it based on any other state or props in your application?</a:t>
            </a:r>
          </a:p>
          <a:p>
            <a:pPr lvl="2"/>
            <a:r>
              <a:rPr lang="en-US" sz="1900" dirty="0"/>
              <a:t>Probably not state</a:t>
            </a:r>
          </a:p>
        </p:txBody>
      </p:sp>
    </p:spTree>
    <p:extLst>
      <p:ext uri="{BB962C8B-B14F-4D97-AF65-F5344CB8AC3E}">
        <p14:creationId xmlns:p14="http://schemas.microsoft.com/office/powerpoint/2010/main" val="752785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When can you use React?</a:t>
            </a:r>
          </a:p>
        </p:txBody>
      </p:sp>
      <p:sp>
        <p:nvSpPr>
          <p:cNvPr id="3" name="Text Placeholder 2"/>
          <p:cNvSpPr>
            <a:spLocks noGrp="1"/>
          </p:cNvSpPr>
          <p:nvPr>
            <p:ph sz="quarter" idx="10"/>
          </p:nvPr>
        </p:nvSpPr>
        <p:spPr/>
        <p:txBody>
          <a:bodyPr vert="horz" lIns="91440" tIns="45720" rIns="91440" bIns="45720" rtlCol="0">
            <a:normAutofit/>
          </a:bodyPr>
          <a:lstStyle/>
          <a:p>
            <a:r>
              <a:rPr lang="en-US" sz="1900" dirty="0"/>
              <a:t>Complex single-page applications (SPAs) can be built entirely using React.</a:t>
            </a:r>
          </a:p>
          <a:p>
            <a:r>
              <a:rPr lang="en-US" sz="1900" dirty="0"/>
              <a:t>React can generate static HTML on the server.</a:t>
            </a:r>
          </a:p>
          <a:p>
            <a:r>
              <a:rPr lang="en-US" sz="1900" dirty="0"/>
              <a:t>React can be used to create native mobile apps.</a:t>
            </a:r>
          </a:p>
          <a:p>
            <a:r>
              <a:rPr lang="en-US" sz="1900" dirty="0"/>
              <a:t>Universal App (server side components + client side components)</a:t>
            </a:r>
          </a:p>
        </p:txBody>
      </p:sp>
    </p:spTree>
    <p:extLst>
      <p:ext uri="{BB962C8B-B14F-4D97-AF65-F5344CB8AC3E}">
        <p14:creationId xmlns:p14="http://schemas.microsoft.com/office/powerpoint/2010/main" val="25405383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Setting Initial State</a:t>
            </a:r>
          </a:p>
        </p:txBody>
      </p:sp>
      <p:sp>
        <p:nvSpPr>
          <p:cNvPr id="3" name="Text Placeholder 2"/>
          <p:cNvSpPr>
            <a:spLocks noGrp="1"/>
          </p:cNvSpPr>
          <p:nvPr>
            <p:ph sz="quarter" idx="10"/>
          </p:nvPr>
        </p:nvSpPr>
        <p:spPr/>
        <p:txBody>
          <a:bodyPr vert="horz" lIns="91440" tIns="45720" rIns="91440" bIns="45720" rtlCol="0">
            <a:normAutofit/>
          </a:bodyPr>
          <a:lstStyle/>
          <a:p>
            <a:r>
              <a:rPr lang="en-US" sz="1900" dirty="0"/>
              <a:t>In Class Components:</a:t>
            </a:r>
          </a:p>
          <a:p>
            <a:pPr marL="0" indent="0">
              <a:buNone/>
            </a:pPr>
            <a:r>
              <a:rPr lang="en-US" sz="1900" dirty="0">
                <a:latin typeface="Courier New" panose="02070309020205020404" pitchFamily="49" charset="0"/>
                <a:cs typeface="Courier New" panose="02070309020205020404" pitchFamily="49" charset="0"/>
              </a:rPr>
              <a:t>class </a:t>
            </a:r>
            <a:r>
              <a:rPr lang="en-US" sz="1900" dirty="0" err="1">
                <a:latin typeface="Courier New" panose="02070309020205020404" pitchFamily="49" charset="0"/>
                <a:cs typeface="Courier New" panose="02070309020205020404" pitchFamily="49" charset="0"/>
              </a:rPr>
              <a:t>MyComponent</a:t>
            </a:r>
            <a:r>
              <a:rPr lang="en-US" sz="1900" dirty="0">
                <a:latin typeface="Courier New" panose="02070309020205020404" pitchFamily="49" charset="0"/>
                <a:cs typeface="Courier New" panose="02070309020205020404" pitchFamily="49" charset="0"/>
              </a:rPr>
              <a:t> extends </a:t>
            </a:r>
            <a:r>
              <a:rPr lang="en-US" sz="1900" dirty="0" err="1">
                <a:latin typeface="Courier New" panose="02070309020205020404" pitchFamily="49" charset="0"/>
                <a:cs typeface="Courier New" panose="02070309020205020404" pitchFamily="49" charset="0"/>
              </a:rPr>
              <a:t>React.Component</a:t>
            </a:r>
            <a:r>
              <a:rPr lang="en-US" sz="1900" dirty="0">
                <a:latin typeface="Courier New" panose="02070309020205020404" pitchFamily="49" charset="0"/>
                <a:cs typeface="Courier New" panose="02070309020205020404" pitchFamily="49" charset="0"/>
              </a:rPr>
              <a:t> {</a:t>
            </a:r>
          </a:p>
          <a:p>
            <a:pPr marL="0" indent="0">
              <a:buNone/>
            </a:pPr>
            <a:r>
              <a:rPr lang="en-US" sz="1900" dirty="0">
                <a:latin typeface="Courier New" panose="02070309020205020404" pitchFamily="49" charset="0"/>
                <a:cs typeface="Courier New" panose="02070309020205020404" pitchFamily="49" charset="0"/>
              </a:rPr>
              <a:t>  constructor() {</a:t>
            </a:r>
          </a:p>
          <a:p>
            <a:pPr marL="0" indent="0">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this.state</a:t>
            </a:r>
            <a:r>
              <a:rPr lang="en-US" sz="1900" dirty="0">
                <a:latin typeface="Courier New" panose="02070309020205020404" pitchFamily="49" charset="0"/>
                <a:cs typeface="Courier New" panose="02070309020205020404" pitchFamily="49" charset="0"/>
              </a:rPr>
              <a:t> = { /* some initial state */ }</a:t>
            </a:r>
          </a:p>
          <a:p>
            <a:pPr marL="0" indent="0">
              <a:buNone/>
            </a:pPr>
            <a:r>
              <a:rPr lang="en-US" sz="1900" dirty="0">
                <a:latin typeface="Courier New" panose="02070309020205020404" pitchFamily="49" charset="0"/>
                <a:cs typeface="Courier New" panose="02070309020205020404" pitchFamily="49" charset="0"/>
              </a:rPr>
              <a:t>  }</a:t>
            </a:r>
          </a:p>
          <a:p>
            <a:r>
              <a:rPr lang="en-US" sz="1900" dirty="0"/>
              <a:t>In Function Components:</a:t>
            </a:r>
          </a:p>
          <a:p>
            <a:pPr lvl="1"/>
            <a:r>
              <a:rPr lang="en-US" sz="1900" dirty="0" err="1"/>
              <a:t>useState</a:t>
            </a:r>
            <a:r>
              <a:rPr lang="en-US" sz="1900" dirty="0"/>
              <a:t> Hook returns a stateful variable and a function for setting it.</a:t>
            </a:r>
          </a:p>
          <a:p>
            <a:pPr lvl="1"/>
            <a:r>
              <a:rPr lang="en-US" sz="1900" dirty="0"/>
              <a:t>Argument passed to </a:t>
            </a:r>
            <a:r>
              <a:rPr lang="en-US" sz="1900" dirty="0" err="1"/>
              <a:t>useState</a:t>
            </a:r>
            <a:r>
              <a:rPr lang="en-US" sz="1900" dirty="0"/>
              <a:t> is the initial value of the variable.</a:t>
            </a:r>
          </a:p>
          <a:p>
            <a:pPr marL="0" indent="0">
              <a:buNone/>
            </a:pPr>
            <a:r>
              <a:rPr lang="en-US" sz="1900" dirty="0">
                <a:latin typeface="Courier New" panose="02070309020205020404" pitchFamily="49" charset="0"/>
                <a:cs typeface="Courier New" panose="02070309020205020404" pitchFamily="49" charset="0"/>
              </a:rPr>
              <a:t>function </a:t>
            </a:r>
            <a:r>
              <a:rPr lang="en-US" sz="1900" dirty="0" err="1">
                <a:latin typeface="Courier New" panose="02070309020205020404" pitchFamily="49" charset="0"/>
                <a:cs typeface="Courier New" panose="02070309020205020404" pitchFamily="49" charset="0"/>
              </a:rPr>
              <a:t>MyComponent</a:t>
            </a:r>
            <a:r>
              <a:rPr lang="en-US" sz="1900" dirty="0">
                <a:latin typeface="Courier New" panose="02070309020205020404" pitchFamily="49" charset="0"/>
                <a:cs typeface="Courier New" panose="02070309020205020404" pitchFamily="49" charset="0"/>
              </a:rPr>
              <a:t>(){</a:t>
            </a:r>
          </a:p>
          <a:p>
            <a:pPr marL="0" indent="0">
              <a:buNone/>
            </a:pPr>
            <a:r>
              <a:rPr lang="en-US" sz="1900" dirty="0">
                <a:latin typeface="Courier New" panose="02070309020205020404" pitchFamily="49" charset="0"/>
                <a:cs typeface="Courier New" panose="02070309020205020404" pitchFamily="49" charset="0"/>
              </a:rPr>
              <a:t>  const [</a:t>
            </a:r>
            <a:r>
              <a:rPr lang="en-US" sz="1900" dirty="0" err="1">
                <a:latin typeface="Courier New" panose="02070309020205020404" pitchFamily="49" charset="0"/>
                <a:cs typeface="Courier New" panose="02070309020205020404" pitchFamily="49" charset="0"/>
              </a:rPr>
              <a:t>myState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setmyState</a:t>
            </a:r>
            <a:r>
              <a:rPr lang="en-US" sz="1900" dirty="0">
                <a:latin typeface="Courier New" panose="02070309020205020404" pitchFamily="49" charset="0"/>
                <a:cs typeface="Courier New" panose="02070309020205020404" pitchFamily="49" charset="0"/>
              </a:rPr>
              <a:t>] = </a:t>
            </a:r>
            <a:r>
              <a:rPr lang="en-US" sz="1900" dirty="0" err="1">
                <a:latin typeface="Courier New" panose="02070309020205020404" pitchFamily="49" charset="0"/>
                <a:cs typeface="Courier New" panose="02070309020205020404" pitchFamily="49" charset="0"/>
              </a:rPr>
              <a:t>useState</a:t>
            </a:r>
            <a:r>
              <a:rPr lang="en-US" sz="1900" dirty="0">
                <a:latin typeface="Courier New" panose="02070309020205020404" pitchFamily="49" charset="0"/>
                <a:cs typeface="Courier New" panose="02070309020205020404" pitchFamily="49" charset="0"/>
              </a:rPr>
              <a:t>("hi!");</a:t>
            </a:r>
          </a:p>
          <a:p>
            <a:pPr marL="0" indent="0">
              <a:buNone/>
            </a:pPr>
            <a:r>
              <a:rPr lang="en-US" sz="19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70986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BE41A-9CDD-D242-95A4-92D94577D55D}"/>
              </a:ext>
            </a:extLst>
          </p:cNvPr>
          <p:cNvSpPr>
            <a:spLocks noGrp="1"/>
          </p:cNvSpPr>
          <p:nvPr>
            <p:ph type="title"/>
          </p:nvPr>
        </p:nvSpPr>
        <p:spPr>
          <a:xfrm>
            <a:off x="476250" y="640823"/>
            <a:ext cx="2563994" cy="5583148"/>
          </a:xfrm>
        </p:spPr>
        <p:txBody>
          <a:bodyPr vert="horz" lIns="91440" tIns="45720" rIns="91440" bIns="45720" rtlCol="0" anchor="ctr">
            <a:normAutofit/>
          </a:bodyPr>
          <a:lstStyle/>
          <a:p>
            <a:r>
              <a:rPr lang="en-US" sz="4700" kern="1200" dirty="0">
                <a:solidFill>
                  <a:schemeClr val="tx1"/>
                </a:solidFill>
                <a:latin typeface="+mj-lt"/>
                <a:ea typeface="+mj-ea"/>
                <a:cs typeface="+mj-cs"/>
              </a:rPr>
              <a:t>Updating State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0442F840-97E4-4746-874D-62E08EF2FD58}"/>
              </a:ext>
            </a:extLst>
          </p:cNvPr>
          <p:cNvGraphicFramePr/>
          <p:nvPr>
            <p:extLst>
              <p:ext uri="{D42A27DB-BD31-4B8C-83A1-F6EECF244321}">
                <p14:modId xmlns:p14="http://schemas.microsoft.com/office/powerpoint/2010/main" val="3705871835"/>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90565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F4F6-571A-5B46-9073-F82D0EC7DEBA}"/>
              </a:ext>
            </a:extLst>
          </p:cNvPr>
          <p:cNvSpPr>
            <a:spLocks noGrp="1"/>
          </p:cNvSpPr>
          <p:nvPr>
            <p:ph type="title"/>
          </p:nvPr>
        </p:nvSpPr>
        <p:spPr/>
        <p:txBody>
          <a:bodyPr vert="horz" lIns="91440" tIns="45720" rIns="91440" bIns="45720" rtlCol="0" anchor="ctr">
            <a:normAutofit/>
          </a:bodyPr>
          <a:lstStyle/>
          <a:p>
            <a:r>
              <a:rPr lang="en-US" sz="4700" kern="1200" dirty="0" err="1">
                <a:solidFill>
                  <a:schemeClr val="tx1"/>
                </a:solidFill>
                <a:latin typeface="+mj-lt"/>
                <a:ea typeface="+mj-ea"/>
                <a:cs typeface="+mj-cs"/>
              </a:rPr>
              <a:t>setState</a:t>
            </a:r>
            <a:endParaRPr lang="en-US" sz="4700" kern="1200" dirty="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4710B644-A057-B04D-B5B3-356AB4ADA6F9}"/>
              </a:ext>
            </a:extLst>
          </p:cNvPr>
          <p:cNvSpPr>
            <a:spLocks noGrp="1"/>
          </p:cNvSpPr>
          <p:nvPr>
            <p:ph sz="quarter" idx="10"/>
          </p:nvPr>
        </p:nvSpPr>
        <p:spPr/>
        <p:txBody>
          <a:bodyPr vert="horz" lIns="91440" tIns="45720" rIns="91440" bIns="45720" rtlCol="0">
            <a:normAutofit/>
          </a:bodyPr>
          <a:lstStyle/>
          <a:p>
            <a:r>
              <a:rPr lang="en-US" sz="1900" dirty="0"/>
              <a:t>Function for updating a class component's state outside of the constructor.</a:t>
            </a:r>
          </a:p>
          <a:p>
            <a:r>
              <a:rPr lang="en-US" sz="1900" dirty="0"/>
              <a:t>Takes an object or a function as its argument and uses the argument to schedule an update to the state.</a:t>
            </a:r>
          </a:p>
          <a:p>
            <a:r>
              <a:rPr lang="en-US" sz="1900" dirty="0" err="1"/>
              <a:t>setState</a:t>
            </a:r>
            <a:r>
              <a:rPr lang="en-US" sz="1900" dirty="0"/>
              <a:t> is asynchronous</a:t>
            </a:r>
          </a:p>
        </p:txBody>
      </p:sp>
    </p:spTree>
    <p:extLst>
      <p:ext uri="{BB962C8B-B14F-4D97-AF65-F5344CB8AC3E}">
        <p14:creationId xmlns:p14="http://schemas.microsoft.com/office/powerpoint/2010/main" val="36573037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7B9D-4F7B-AD48-A452-3855B73B1164}"/>
              </a:ext>
            </a:extLst>
          </p:cNvPr>
          <p:cNvSpPr>
            <a:spLocks noGrp="1"/>
          </p:cNvSpPr>
          <p:nvPr>
            <p:ph type="title"/>
          </p:nvPr>
        </p:nvSpPr>
        <p:spPr/>
        <p:txBody>
          <a:bodyPr vert="horz" lIns="91440" tIns="45720" rIns="91440" bIns="45720" rtlCol="0" anchor="ctr">
            <a:normAutofit/>
          </a:bodyPr>
          <a:lstStyle/>
          <a:p>
            <a:r>
              <a:rPr lang="en-US" sz="4700" kern="1200" dirty="0" err="1">
                <a:solidFill>
                  <a:schemeClr val="tx1"/>
                </a:solidFill>
                <a:latin typeface="+mj-lt"/>
                <a:ea typeface="+mj-ea"/>
                <a:cs typeface="+mj-cs"/>
              </a:rPr>
              <a:t>setState</a:t>
            </a:r>
            <a:r>
              <a:rPr lang="en-US" sz="4700" kern="1200" dirty="0">
                <a:solidFill>
                  <a:schemeClr val="tx1"/>
                </a:solidFill>
                <a:latin typeface="+mj-lt"/>
                <a:ea typeface="+mj-ea"/>
                <a:cs typeface="+mj-cs"/>
              </a:rPr>
              <a:t> with an Object</a:t>
            </a:r>
          </a:p>
        </p:txBody>
      </p:sp>
      <p:sp>
        <p:nvSpPr>
          <p:cNvPr id="3" name="Text Placeholder 2">
            <a:extLst>
              <a:ext uri="{FF2B5EF4-FFF2-40B4-BE49-F238E27FC236}">
                <a16:creationId xmlns:a16="http://schemas.microsoft.com/office/drawing/2014/main" id="{B436E6EC-F354-E242-8DA7-36540F574C99}"/>
              </a:ext>
            </a:extLst>
          </p:cNvPr>
          <p:cNvSpPr>
            <a:spLocks noGrp="1"/>
          </p:cNvSpPr>
          <p:nvPr>
            <p:ph sz="quarter" idx="10"/>
          </p:nvPr>
        </p:nvSpPr>
        <p:spPr/>
        <p:txBody>
          <a:bodyPr vert="horz" lIns="91440" tIns="45720" rIns="91440" bIns="45720" rtlCol="0">
            <a:normAutofit/>
          </a:bodyPr>
          <a:lstStyle/>
          <a:p>
            <a:r>
              <a:rPr lang="en-US" sz="1900" dirty="0"/>
              <a:t>The object will be merged with the current state.</a:t>
            </a:r>
          </a:p>
          <a:p>
            <a:pPr marL="0"/>
            <a:endParaRPr lang="en-US" sz="1900" dirty="0"/>
          </a:p>
        </p:txBody>
      </p:sp>
    </p:spTree>
    <p:extLst>
      <p:ext uri="{BB962C8B-B14F-4D97-AF65-F5344CB8AC3E}">
        <p14:creationId xmlns:p14="http://schemas.microsoft.com/office/powerpoint/2010/main" val="2635413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34EF-A40A-9943-B8DA-210EE7372CCC}"/>
              </a:ext>
            </a:extLst>
          </p:cNvPr>
          <p:cNvSpPr>
            <a:spLocks noGrp="1"/>
          </p:cNvSpPr>
          <p:nvPr>
            <p:ph type="title"/>
          </p:nvPr>
        </p:nvSpPr>
        <p:spPr/>
        <p:txBody>
          <a:bodyPr vert="horz" lIns="91440" tIns="45720" rIns="91440" bIns="45720" rtlCol="0" anchor="ctr">
            <a:normAutofit/>
          </a:bodyPr>
          <a:lstStyle/>
          <a:p>
            <a:r>
              <a:rPr lang="en-US" sz="4700" kern="1200" dirty="0" err="1">
                <a:solidFill>
                  <a:schemeClr val="tx1"/>
                </a:solidFill>
                <a:latin typeface="+mj-lt"/>
                <a:ea typeface="+mj-ea"/>
                <a:cs typeface="+mj-cs"/>
              </a:rPr>
              <a:t>setState</a:t>
            </a:r>
            <a:r>
              <a:rPr lang="en-US" sz="4700" kern="1200" dirty="0">
                <a:solidFill>
                  <a:schemeClr val="tx1"/>
                </a:solidFill>
                <a:latin typeface="+mj-lt"/>
                <a:ea typeface="+mj-ea"/>
                <a:cs typeface="+mj-cs"/>
              </a:rPr>
              <a:t> with a Function</a:t>
            </a:r>
          </a:p>
        </p:txBody>
      </p:sp>
      <p:sp>
        <p:nvSpPr>
          <p:cNvPr id="3" name="Text Placeholder 2">
            <a:extLst>
              <a:ext uri="{FF2B5EF4-FFF2-40B4-BE49-F238E27FC236}">
                <a16:creationId xmlns:a16="http://schemas.microsoft.com/office/drawing/2014/main" id="{E7030454-E39C-BF4B-993B-CE554555703E}"/>
              </a:ext>
            </a:extLst>
          </p:cNvPr>
          <p:cNvSpPr>
            <a:spLocks noGrp="1"/>
          </p:cNvSpPr>
          <p:nvPr>
            <p:ph sz="quarter" idx="10"/>
          </p:nvPr>
        </p:nvSpPr>
        <p:spPr/>
        <p:txBody>
          <a:bodyPr vert="horz" lIns="91440" tIns="45720" rIns="91440" bIns="45720" rtlCol="0">
            <a:normAutofit/>
          </a:bodyPr>
          <a:lstStyle/>
          <a:p>
            <a:r>
              <a:rPr lang="en-US" sz="1900" dirty="0"/>
              <a:t>The function receives the state and props of the component and returns an object.</a:t>
            </a:r>
          </a:p>
          <a:p>
            <a:r>
              <a:rPr lang="en-US" sz="1900" dirty="0"/>
              <a:t>The object will be merged with the current state.</a:t>
            </a:r>
          </a:p>
          <a:p>
            <a:r>
              <a:rPr lang="en-US" sz="1900" dirty="0"/>
              <a:t>Use a function when the new state depends on the current state.</a:t>
            </a:r>
          </a:p>
        </p:txBody>
      </p:sp>
    </p:spTree>
    <p:extLst>
      <p:ext uri="{BB962C8B-B14F-4D97-AF65-F5344CB8AC3E}">
        <p14:creationId xmlns:p14="http://schemas.microsoft.com/office/powerpoint/2010/main" val="17349892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D35F5-7343-4740-86F0-109B4278B8B1}"/>
              </a:ext>
            </a:extLst>
          </p:cNvPr>
          <p:cNvSpPr>
            <a:spLocks noGrp="1"/>
          </p:cNvSpPr>
          <p:nvPr>
            <p:ph type="title"/>
          </p:nvPr>
        </p:nvSpPr>
        <p:spPr/>
        <p:txBody>
          <a:bodyPr vert="horz" lIns="91440" tIns="45720" rIns="91440" bIns="45720" rtlCol="0" anchor="ctr">
            <a:normAutofit/>
          </a:bodyPr>
          <a:lstStyle/>
          <a:p>
            <a:r>
              <a:rPr lang="en-US" sz="4700" kern="1200" dirty="0" err="1">
                <a:solidFill>
                  <a:schemeClr val="tx1"/>
                </a:solidFill>
                <a:latin typeface="+mj-lt"/>
                <a:ea typeface="+mj-ea"/>
                <a:cs typeface="+mj-cs"/>
              </a:rPr>
              <a:t>useState</a:t>
            </a:r>
            <a:r>
              <a:rPr lang="en-US" sz="4700" kern="1200" dirty="0">
                <a:solidFill>
                  <a:schemeClr val="tx1"/>
                </a:solidFill>
                <a:latin typeface="+mj-lt"/>
                <a:ea typeface="+mj-ea"/>
                <a:cs typeface="+mj-cs"/>
              </a:rPr>
              <a:t> setter function</a:t>
            </a:r>
          </a:p>
        </p:txBody>
      </p:sp>
      <p:sp>
        <p:nvSpPr>
          <p:cNvPr id="3" name="Text Placeholder 2">
            <a:extLst>
              <a:ext uri="{FF2B5EF4-FFF2-40B4-BE49-F238E27FC236}">
                <a16:creationId xmlns:a16="http://schemas.microsoft.com/office/drawing/2014/main" id="{D6E9B70C-AE25-A745-BE0B-C8D9E80A110E}"/>
              </a:ext>
            </a:extLst>
          </p:cNvPr>
          <p:cNvSpPr>
            <a:spLocks noGrp="1"/>
          </p:cNvSpPr>
          <p:nvPr>
            <p:ph sz="quarter" idx="10"/>
          </p:nvPr>
        </p:nvSpPr>
        <p:spPr/>
        <p:txBody>
          <a:bodyPr vert="horz" lIns="91440" tIns="45720" rIns="91440" bIns="45720" rtlCol="0">
            <a:normAutofit/>
          </a:bodyPr>
          <a:lstStyle/>
          <a:p>
            <a:r>
              <a:rPr lang="en-US" sz="2400" dirty="0"/>
              <a:t>The 2</a:t>
            </a:r>
            <a:r>
              <a:rPr lang="en-US" sz="2400" baseline="30000" dirty="0"/>
              <a:t>nd</a:t>
            </a:r>
            <a:r>
              <a:rPr lang="en-US" sz="2400" dirty="0"/>
              <a:t> element of the array returned by the </a:t>
            </a:r>
            <a:r>
              <a:rPr lang="en-US" sz="2400" dirty="0" err="1"/>
              <a:t>useState</a:t>
            </a:r>
            <a:r>
              <a:rPr lang="en-US" sz="2400" dirty="0"/>
              <a:t> hook is a function for updating the state variable (the first element returned by the hook).</a:t>
            </a:r>
          </a:p>
          <a:p>
            <a:r>
              <a:rPr lang="en-US" sz="2400" dirty="0"/>
              <a:t>Unlike </a:t>
            </a:r>
            <a:r>
              <a:rPr lang="en-US" sz="2400" dirty="0" err="1"/>
              <a:t>setState</a:t>
            </a:r>
            <a:r>
              <a:rPr lang="en-US" sz="2400" dirty="0"/>
              <a:t> in class components, the updater function returned by </a:t>
            </a:r>
            <a:r>
              <a:rPr lang="en-US" sz="2400" dirty="0" err="1"/>
              <a:t>useState</a:t>
            </a:r>
            <a:r>
              <a:rPr lang="en-US" sz="2400" dirty="0"/>
              <a:t> does not merge the new state, it replaces the old state with the new state.</a:t>
            </a:r>
          </a:p>
        </p:txBody>
      </p:sp>
    </p:spTree>
    <p:extLst>
      <p:ext uri="{BB962C8B-B14F-4D97-AF65-F5344CB8AC3E}">
        <p14:creationId xmlns:p14="http://schemas.microsoft.com/office/powerpoint/2010/main" val="31589647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E1CC-37E3-134F-B776-8A798556F8B9}"/>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Valid arguments</a:t>
            </a:r>
          </a:p>
        </p:txBody>
      </p:sp>
      <p:sp>
        <p:nvSpPr>
          <p:cNvPr id="3" name="Text Placeholder 2">
            <a:extLst>
              <a:ext uri="{FF2B5EF4-FFF2-40B4-BE49-F238E27FC236}">
                <a16:creationId xmlns:a16="http://schemas.microsoft.com/office/drawing/2014/main" id="{B9B147AF-7FB5-3545-B9C8-093BBCD8C304}"/>
              </a:ext>
            </a:extLst>
          </p:cNvPr>
          <p:cNvSpPr>
            <a:spLocks noGrp="1"/>
          </p:cNvSpPr>
          <p:nvPr>
            <p:ph sz="quarter" idx="10"/>
          </p:nvPr>
        </p:nvSpPr>
        <p:spPr/>
        <p:txBody>
          <a:bodyPr vert="horz" lIns="91440" tIns="45720" rIns="91440" bIns="45720" rtlCol="0">
            <a:normAutofit/>
          </a:bodyPr>
          <a:lstStyle/>
          <a:p>
            <a:r>
              <a:rPr lang="en-US" sz="1900" dirty="0"/>
              <a:t>You can pass any value or a function to a setter function.</a:t>
            </a:r>
          </a:p>
          <a:p>
            <a:r>
              <a:rPr lang="en-US" sz="1900" dirty="0"/>
              <a:t>If the new state depends on the old state, pass a function to the setter function.</a:t>
            </a:r>
          </a:p>
        </p:txBody>
      </p:sp>
    </p:spTree>
    <p:extLst>
      <p:ext uri="{BB962C8B-B14F-4D97-AF65-F5344CB8AC3E}">
        <p14:creationId xmlns:p14="http://schemas.microsoft.com/office/powerpoint/2010/main" val="40149624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E473-5969-F148-B27E-414DD6A51F76}"/>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What to Put in State</a:t>
            </a:r>
          </a:p>
        </p:txBody>
      </p:sp>
      <p:sp>
        <p:nvSpPr>
          <p:cNvPr id="3" name="Text Placeholder 2">
            <a:extLst>
              <a:ext uri="{FF2B5EF4-FFF2-40B4-BE49-F238E27FC236}">
                <a16:creationId xmlns:a16="http://schemas.microsoft.com/office/drawing/2014/main" id="{B5F8D2EE-8C55-D247-A84C-F580A2BDFFF4}"/>
              </a:ext>
            </a:extLst>
          </p:cNvPr>
          <p:cNvSpPr>
            <a:spLocks noGrp="1"/>
          </p:cNvSpPr>
          <p:nvPr>
            <p:ph sz="quarter" idx="10"/>
          </p:nvPr>
        </p:nvSpPr>
        <p:spPr/>
        <p:txBody>
          <a:bodyPr vert="horz" lIns="91440" tIns="45720" rIns="91440" bIns="45720" rtlCol="0">
            <a:normAutofit/>
          </a:bodyPr>
          <a:lstStyle/>
          <a:p>
            <a:r>
              <a:rPr lang="en-US" sz="2400" dirty="0"/>
              <a:t>Properties of a component that can change over time.</a:t>
            </a:r>
          </a:p>
        </p:txBody>
      </p:sp>
    </p:spTree>
    <p:extLst>
      <p:ext uri="{BB962C8B-B14F-4D97-AF65-F5344CB8AC3E}">
        <p14:creationId xmlns:p14="http://schemas.microsoft.com/office/powerpoint/2010/main" val="361901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A3AB-0091-E546-A99D-530579AAEA7D}"/>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What Not to Put in State</a:t>
            </a:r>
          </a:p>
        </p:txBody>
      </p:sp>
      <p:sp>
        <p:nvSpPr>
          <p:cNvPr id="3" name="Text Placeholder 2">
            <a:extLst>
              <a:ext uri="{FF2B5EF4-FFF2-40B4-BE49-F238E27FC236}">
                <a16:creationId xmlns:a16="http://schemas.microsoft.com/office/drawing/2014/main" id="{6D2A705A-4F70-CC47-8ABD-43AC77C814B8}"/>
              </a:ext>
            </a:extLst>
          </p:cNvPr>
          <p:cNvSpPr>
            <a:spLocks noGrp="1"/>
          </p:cNvSpPr>
          <p:nvPr>
            <p:ph sz="quarter" idx="10"/>
          </p:nvPr>
        </p:nvSpPr>
        <p:spPr/>
        <p:txBody>
          <a:bodyPr vert="horz" lIns="91440" tIns="45720" rIns="91440" bIns="45720" rtlCol="0">
            <a:normAutofit/>
          </a:bodyPr>
          <a:lstStyle/>
          <a:p>
            <a:r>
              <a:rPr lang="en-US" sz="2400" dirty="0"/>
              <a:t>Anything that can be calculated.</a:t>
            </a:r>
          </a:p>
          <a:p>
            <a:r>
              <a:rPr lang="en-US" sz="2400" dirty="0"/>
              <a:t>Anything passed down from a parent component.</a:t>
            </a:r>
          </a:p>
        </p:txBody>
      </p:sp>
    </p:spTree>
    <p:extLst>
      <p:ext uri="{BB962C8B-B14F-4D97-AF65-F5344CB8AC3E}">
        <p14:creationId xmlns:p14="http://schemas.microsoft.com/office/powerpoint/2010/main" val="1006029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2250281167"/>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pPr lvl="0"/>
            <a:r>
              <a:rPr lang="en-US" sz="2400" b="1" dirty="0"/>
              <a:t>Step 4: </a:t>
            </a:r>
          </a:p>
          <a:p>
            <a:pPr lvl="0"/>
            <a:r>
              <a:rPr lang="en-US" sz="2400" b="1" dirty="0"/>
              <a:t>Identify Where Your State Should Live</a:t>
            </a:r>
            <a:endParaRPr lang="en-US" sz="2400" dirty="0"/>
          </a:p>
        </p:txBody>
      </p:sp>
    </p:spTree>
    <p:extLst>
      <p:ext uri="{BB962C8B-B14F-4D97-AF65-F5344CB8AC3E}">
        <p14:creationId xmlns:p14="http://schemas.microsoft.com/office/powerpoint/2010/main" val="109276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ormAutofit/>
          </a:bodyPr>
          <a:lstStyle/>
          <a:p>
            <a:pPr algn="l"/>
            <a:r>
              <a:rPr lang="en-US" sz="5700" kern="1200" dirty="0">
                <a:latin typeface="+mj-lt"/>
                <a:ea typeface="+mj-ea"/>
                <a:cs typeface="+mj-cs"/>
              </a:rPr>
              <a:t>React Quick Start</a:t>
            </a:r>
          </a:p>
        </p:txBody>
      </p:sp>
      <p:sp>
        <p:nvSpPr>
          <p:cNvPr id="4" name="Subtitle 3"/>
          <p:cNvSpPr>
            <a:spLocks noGrp="1"/>
          </p:cNvSpPr>
          <p:nvPr>
            <p:ph type="subTitle" idx="1"/>
          </p:nvPr>
        </p:nvSpPr>
        <p:spPr/>
        <p:txBody>
          <a:bodyPr vert="horz" lIns="91440" tIns="45720" rIns="91440" bIns="45720" rtlCol="0" anchor="b">
            <a:normAutofit/>
          </a:bodyPr>
          <a:lstStyle/>
          <a:p>
            <a:pPr indent="-228600" algn="l">
              <a:buFont typeface="Arial" panose="020B0604020202020204" pitchFamily="34" charset="0"/>
              <a:buChar char="•"/>
            </a:pPr>
            <a:r>
              <a:rPr lang="en-US" sz="2000" dirty="0">
                <a:solidFill>
                  <a:srgbClr val="FFFFFF"/>
                </a:solidFill>
              </a:rPr>
              <a:t>Objectives</a:t>
            </a:r>
          </a:p>
          <a:p>
            <a:pPr marL="342900" indent="-228600" algn="l">
              <a:buFont typeface="Arial" panose="020B0604020202020204" pitchFamily="34" charset="0"/>
              <a:buChar char="•"/>
            </a:pPr>
            <a:r>
              <a:rPr lang="en-US" sz="2000" dirty="0">
                <a:solidFill>
                  <a:srgbClr val="FFFFFF"/>
                </a:solidFill>
              </a:rPr>
              <a:t>Create a React App with Vite</a:t>
            </a:r>
          </a:p>
          <a:p>
            <a:pPr marL="342900" indent="-228600" algn="l">
              <a:buFont typeface="Arial" panose="020B0604020202020204" pitchFamily="34" charset="0"/>
              <a:buChar char="•"/>
            </a:pPr>
            <a:r>
              <a:rPr lang="en-US" sz="2000" dirty="0">
                <a:solidFill>
                  <a:srgbClr val="FFFFFF"/>
                </a:solidFill>
              </a:rPr>
              <a:t>Test and Run a React App</a:t>
            </a:r>
          </a:p>
        </p:txBody>
      </p:sp>
    </p:spTree>
    <p:extLst>
      <p:ext uri="{BB962C8B-B14F-4D97-AF65-F5344CB8AC3E}">
        <p14:creationId xmlns:p14="http://schemas.microsoft.com/office/powerpoint/2010/main" val="26333872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Where Should Your State Live?</a:t>
            </a:r>
          </a:p>
        </p:txBody>
      </p:sp>
      <p:sp>
        <p:nvSpPr>
          <p:cNvPr id="3" name="Text Placeholder 2"/>
          <p:cNvSpPr>
            <a:spLocks noGrp="1"/>
          </p:cNvSpPr>
          <p:nvPr>
            <p:ph sz="quarter" idx="10"/>
          </p:nvPr>
        </p:nvSpPr>
        <p:spPr/>
        <p:txBody>
          <a:bodyPr vert="horz" lIns="91440" tIns="45720" rIns="91440" bIns="45720" rtlCol="0" anchor="t">
            <a:normAutofit/>
          </a:bodyPr>
          <a:lstStyle/>
          <a:p>
            <a:r>
              <a:rPr lang="en-US" dirty="0"/>
              <a:t>For each piece of state:</a:t>
            </a:r>
          </a:p>
          <a:p>
            <a:pPr lvl="1"/>
            <a:r>
              <a:rPr lang="en-US" sz="2800" dirty="0"/>
              <a:t>Identify every component that renders something based on that state.</a:t>
            </a:r>
          </a:p>
          <a:p>
            <a:pPr lvl="2"/>
            <a:r>
              <a:rPr lang="en-US" sz="2800" dirty="0"/>
              <a:t>Find a common owner component</a:t>
            </a:r>
          </a:p>
          <a:p>
            <a:pPr lvl="2"/>
            <a:r>
              <a:rPr lang="en-US" sz="2800" dirty="0"/>
              <a:t>The common owner or a component higher in the hierarchy should own the state.</a:t>
            </a:r>
          </a:p>
          <a:p>
            <a:pPr lvl="2"/>
            <a:r>
              <a:rPr lang="en-US" sz="2800" dirty="0"/>
              <a:t>If you can't find a common owner, create a new component higher up in the hierarchy just for holding the state.</a:t>
            </a:r>
          </a:p>
        </p:txBody>
      </p:sp>
    </p:spTree>
    <p:extLst>
      <p:ext uri="{BB962C8B-B14F-4D97-AF65-F5344CB8AC3E}">
        <p14:creationId xmlns:p14="http://schemas.microsoft.com/office/powerpoint/2010/main" val="19789168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703ACC-8A8D-5E42-ADE6-1815B42D7514}"/>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482DFA4A-3480-B940-9ACA-066245173E22}"/>
              </a:ext>
            </a:extLst>
          </p:cNvPr>
          <p:cNvSpPr>
            <a:spLocks noGrp="1"/>
          </p:cNvSpPr>
          <p:nvPr>
            <p:ph type="body" sz="quarter" idx="10"/>
          </p:nvPr>
        </p:nvSpPr>
        <p:spPr/>
        <p:txBody>
          <a:bodyPr/>
          <a:lstStyle/>
          <a:p>
            <a:r>
              <a:rPr lang="en-US" dirty="0"/>
              <a:t>Lab 08: Adding State</a:t>
            </a:r>
          </a:p>
        </p:txBody>
      </p:sp>
      <p:sp>
        <p:nvSpPr>
          <p:cNvPr id="7" name="Content Placeholder 6">
            <a:extLst>
              <a:ext uri="{FF2B5EF4-FFF2-40B4-BE49-F238E27FC236}">
                <a16:creationId xmlns:a16="http://schemas.microsoft.com/office/drawing/2014/main" id="{422235E7-EC5A-7C42-A2A6-75E8B1C396B3}"/>
              </a:ext>
            </a:extLst>
          </p:cNvPr>
          <p:cNvSpPr>
            <a:spLocks noGrp="1"/>
          </p:cNvSpPr>
          <p:nvPr>
            <p:ph sz="quarter" idx="11"/>
          </p:nvPr>
        </p:nvSpPr>
        <p:spPr/>
        <p:txBody>
          <a:bodyPr/>
          <a:lstStyle/>
          <a:p>
            <a:endParaRPr lang="en-US"/>
          </a:p>
        </p:txBody>
      </p:sp>
      <p:pic>
        <p:nvPicPr>
          <p:cNvPr id="6" name="Picture 5">
            <a:extLst>
              <a:ext uri="{FF2B5EF4-FFF2-40B4-BE49-F238E27FC236}">
                <a16:creationId xmlns:a16="http://schemas.microsoft.com/office/drawing/2014/main" id="{0E9D89D0-F056-FC44-91E2-77369305A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96" y="1536931"/>
            <a:ext cx="4514498" cy="3780891"/>
          </a:xfrm>
          <a:prstGeom prst="rect">
            <a:avLst/>
          </a:prstGeom>
          <a:effectLst/>
        </p:spPr>
      </p:pic>
    </p:spTree>
    <p:extLst>
      <p:ext uri="{BB962C8B-B14F-4D97-AF65-F5344CB8AC3E}">
        <p14:creationId xmlns:p14="http://schemas.microsoft.com/office/powerpoint/2010/main" val="4184817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348E48-E919-8A45-BDD5-DC3F0EA33203}"/>
              </a:ext>
            </a:extLst>
          </p:cNvPr>
          <p:cNvSpPr>
            <a:spLocks noGrp="1"/>
          </p:cNvSpPr>
          <p:nvPr>
            <p:ph type="ctrTitle"/>
          </p:nvPr>
        </p:nvSpPr>
        <p:spPr/>
        <p:txBody>
          <a:bodyPr anchor="b">
            <a:normAutofit/>
          </a:bodyPr>
          <a:lstStyle/>
          <a:p>
            <a:pPr algn="l"/>
            <a:r>
              <a:rPr lang="en-US" sz="5700" dirty="0"/>
              <a:t>Events</a:t>
            </a:r>
          </a:p>
        </p:txBody>
      </p:sp>
      <p:sp>
        <p:nvSpPr>
          <p:cNvPr id="2" name="Subtitle 1">
            <a:extLst>
              <a:ext uri="{FF2B5EF4-FFF2-40B4-BE49-F238E27FC236}">
                <a16:creationId xmlns:a16="http://schemas.microsoft.com/office/drawing/2014/main" id="{22A36AE8-A999-3A40-A469-8E9072CE7F5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11233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lvl="0"/>
            <a:r>
              <a:rPr lang="en-US" sz="4700" kern="1200" dirty="0" err="1">
                <a:solidFill>
                  <a:schemeClr val="tx1"/>
                </a:solidFill>
                <a:latin typeface="+mj-lt"/>
                <a:ea typeface="+mj-ea"/>
                <a:cs typeface="+mj-cs"/>
              </a:rPr>
              <a:t>SyntheticEvent</a:t>
            </a:r>
            <a:endParaRPr lang="en-US" sz="4700" kern="1200" dirty="0">
              <a:solidFill>
                <a:schemeClr val="tx1"/>
              </a:solidFill>
              <a:latin typeface="+mj-lt"/>
              <a:ea typeface="+mj-ea"/>
              <a:cs typeface="+mj-cs"/>
            </a:endParaRPr>
          </a:p>
        </p:txBody>
      </p:sp>
      <p:sp>
        <p:nvSpPr>
          <p:cNvPr id="3" name="Text Placeholder 2"/>
          <p:cNvSpPr>
            <a:spLocks noGrp="1"/>
          </p:cNvSpPr>
          <p:nvPr>
            <p:ph sz="quarter" idx="10"/>
          </p:nvPr>
        </p:nvSpPr>
        <p:spPr/>
        <p:txBody>
          <a:bodyPr vert="horz" lIns="91440" tIns="45720" rIns="91440" bIns="45720" rtlCol="0">
            <a:normAutofit/>
          </a:bodyPr>
          <a:lstStyle/>
          <a:p>
            <a:endParaRPr lang="en-US" sz="1500" dirty="0"/>
          </a:p>
          <a:p>
            <a:r>
              <a:rPr lang="en-US" sz="2400" dirty="0"/>
              <a:t>A cross-browser wrapper around the browser's native event</a:t>
            </a:r>
          </a:p>
          <a:p>
            <a:r>
              <a:rPr lang="en-US" sz="2400" dirty="0"/>
              <a:t>Hides the implementation details of how React events translate to DOM events</a:t>
            </a:r>
          </a:p>
          <a:p>
            <a:r>
              <a:rPr lang="en-US" sz="2400" dirty="0"/>
              <a:t>Contains the same properties as native events, along with some React-specific ones.</a:t>
            </a:r>
          </a:p>
          <a:p>
            <a:endParaRPr lang="en-US" sz="1500" dirty="0"/>
          </a:p>
        </p:txBody>
      </p:sp>
    </p:spTree>
    <p:extLst>
      <p:ext uri="{BB962C8B-B14F-4D97-AF65-F5344CB8AC3E}">
        <p14:creationId xmlns:p14="http://schemas.microsoft.com/office/powerpoint/2010/main" val="14174292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A33D-7298-4548-BF40-117A46499A92}"/>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Event Listener Attributes</a:t>
            </a:r>
          </a:p>
        </p:txBody>
      </p:sp>
      <p:sp>
        <p:nvSpPr>
          <p:cNvPr id="3" name="Text Placeholder 2">
            <a:extLst>
              <a:ext uri="{FF2B5EF4-FFF2-40B4-BE49-F238E27FC236}">
                <a16:creationId xmlns:a16="http://schemas.microsoft.com/office/drawing/2014/main" id="{41387FCD-4312-C746-B710-C814840C3737}"/>
              </a:ext>
            </a:extLst>
          </p:cNvPr>
          <p:cNvSpPr>
            <a:spLocks noGrp="1"/>
          </p:cNvSpPr>
          <p:nvPr>
            <p:ph sz="quarter" idx="10"/>
          </p:nvPr>
        </p:nvSpPr>
        <p:spPr/>
        <p:txBody>
          <a:bodyPr vert="horz" lIns="91440" tIns="45720" rIns="91440" bIns="45720" rtlCol="0">
            <a:normAutofit/>
          </a:bodyPr>
          <a:lstStyle/>
          <a:p>
            <a:r>
              <a:rPr lang="en-US" dirty="0" err="1"/>
              <a:t>React's</a:t>
            </a:r>
            <a:r>
              <a:rPr lang="en-US" dirty="0"/>
              <a:t> built-in components support HTML-style event listener attributes.</a:t>
            </a:r>
          </a:p>
          <a:p>
            <a:r>
              <a:rPr lang="en-US" dirty="0"/>
              <a:t>There are some differences between how to use these in React and how they're used in HTML</a:t>
            </a:r>
          </a:p>
          <a:p>
            <a:r>
              <a:rPr lang="en-US" dirty="0"/>
              <a:t>React event listener attributes use camelCase</a:t>
            </a:r>
          </a:p>
          <a:p>
            <a:pPr lvl="1"/>
            <a:r>
              <a:rPr lang="en-US" sz="2000" dirty="0" err="1"/>
              <a:t>onSubmit</a:t>
            </a:r>
            <a:endParaRPr lang="en-US" sz="2000" dirty="0"/>
          </a:p>
          <a:p>
            <a:pPr lvl="1"/>
            <a:r>
              <a:rPr lang="en-US" sz="2000" dirty="0" err="1"/>
              <a:t>onClick</a:t>
            </a:r>
            <a:endParaRPr lang="en-US" sz="2000" dirty="0"/>
          </a:p>
          <a:p>
            <a:pPr lvl="1"/>
            <a:r>
              <a:rPr lang="en-US" sz="2000" dirty="0" err="1"/>
              <a:t>onChange</a:t>
            </a:r>
            <a:endParaRPr lang="en-US" sz="2000" dirty="0"/>
          </a:p>
        </p:txBody>
      </p:sp>
    </p:spTree>
    <p:extLst>
      <p:ext uri="{BB962C8B-B14F-4D97-AF65-F5344CB8AC3E}">
        <p14:creationId xmlns:p14="http://schemas.microsoft.com/office/powerpoint/2010/main" val="17810951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C6BC-10F9-FA44-93DC-4EDC5E0B6A9F}"/>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The Event Object</a:t>
            </a:r>
          </a:p>
        </p:txBody>
      </p:sp>
      <p:sp>
        <p:nvSpPr>
          <p:cNvPr id="3" name="Text Placeholder 2">
            <a:extLst>
              <a:ext uri="{FF2B5EF4-FFF2-40B4-BE49-F238E27FC236}">
                <a16:creationId xmlns:a16="http://schemas.microsoft.com/office/drawing/2014/main" id="{224EAB25-0A12-3C47-A9BF-25EC3825ECED}"/>
              </a:ext>
            </a:extLst>
          </p:cNvPr>
          <p:cNvSpPr>
            <a:spLocks noGrp="1"/>
          </p:cNvSpPr>
          <p:nvPr>
            <p:ph sz="quarter" idx="10"/>
          </p:nvPr>
        </p:nvSpPr>
        <p:spPr/>
        <p:txBody>
          <a:bodyPr vert="horz" lIns="91440" tIns="45720" rIns="91440" bIns="45720" rtlCol="0">
            <a:normAutofit/>
          </a:bodyPr>
          <a:lstStyle/>
          <a:p>
            <a:r>
              <a:rPr lang="en-US" dirty="0"/>
              <a:t>React events create a </a:t>
            </a:r>
            <a:r>
              <a:rPr lang="en-US" dirty="0" err="1"/>
              <a:t>SytheticBaseEvent</a:t>
            </a:r>
            <a:r>
              <a:rPr lang="en-US" dirty="0"/>
              <a:t> object</a:t>
            </a:r>
          </a:p>
          <a:p>
            <a:r>
              <a:rPr lang="en-US" dirty="0" err="1"/>
              <a:t>SyntheticBaseEvent</a:t>
            </a:r>
            <a:r>
              <a:rPr lang="en-US" dirty="0"/>
              <a:t> has a property called </a:t>
            </a:r>
            <a:r>
              <a:rPr lang="en-US" dirty="0" err="1"/>
              <a:t>NativeEvent</a:t>
            </a:r>
            <a:r>
              <a:rPr lang="en-US" dirty="0"/>
              <a:t>, which contains the properties of the native DOM event.</a:t>
            </a:r>
          </a:p>
          <a:p>
            <a:r>
              <a:rPr lang="en-US" dirty="0"/>
              <a:t>You can use </a:t>
            </a:r>
            <a:r>
              <a:rPr lang="en-US" dirty="0" err="1"/>
              <a:t>SyntheticBaseEvent</a:t>
            </a:r>
            <a:r>
              <a:rPr lang="en-US" dirty="0"/>
              <a:t> the same as you the native Event object in JavaScript without React.</a:t>
            </a:r>
          </a:p>
          <a:p>
            <a:r>
              <a:rPr lang="en-US" dirty="0" err="1"/>
              <a:t>SyntheticBaseEvent</a:t>
            </a:r>
            <a:r>
              <a:rPr lang="en-US" dirty="0"/>
              <a:t> is passed to the callback function when an event happens.</a:t>
            </a:r>
          </a:p>
          <a:p>
            <a:endParaRPr lang="en-US" sz="1900" dirty="0"/>
          </a:p>
        </p:txBody>
      </p:sp>
    </p:spTree>
    <p:extLst>
      <p:ext uri="{BB962C8B-B14F-4D97-AF65-F5344CB8AC3E}">
        <p14:creationId xmlns:p14="http://schemas.microsoft.com/office/powerpoint/2010/main" val="38554450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DDE4-971B-2842-A2F2-BAAE762AD896}"/>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Event Handler Functions</a:t>
            </a:r>
          </a:p>
        </p:txBody>
      </p:sp>
      <p:sp>
        <p:nvSpPr>
          <p:cNvPr id="3" name="Text Placeholder 2">
            <a:extLst>
              <a:ext uri="{FF2B5EF4-FFF2-40B4-BE49-F238E27FC236}">
                <a16:creationId xmlns:a16="http://schemas.microsoft.com/office/drawing/2014/main" id="{2C200FC6-37B7-ED40-951B-83070C30F4E4}"/>
              </a:ext>
            </a:extLst>
          </p:cNvPr>
          <p:cNvSpPr>
            <a:spLocks noGrp="1"/>
          </p:cNvSpPr>
          <p:nvPr>
            <p:ph sz="quarter" idx="10"/>
          </p:nvPr>
        </p:nvSpPr>
        <p:spPr/>
        <p:txBody>
          <a:bodyPr vert="horz" lIns="91440" tIns="45720" rIns="91440" bIns="45720" rtlCol="0">
            <a:normAutofit/>
          </a:bodyPr>
          <a:lstStyle/>
          <a:p>
            <a:r>
              <a:rPr lang="en-US" sz="2000" dirty="0"/>
              <a:t>Unlike HTML event listeners, which take a function call, React event handlers take a function name or a function.</a:t>
            </a:r>
          </a:p>
          <a:p>
            <a:r>
              <a:rPr lang="en-US" sz="2000" dirty="0"/>
              <a:t>HTML</a:t>
            </a:r>
          </a:p>
          <a:p>
            <a:pPr lvl="1"/>
            <a:r>
              <a:rPr lang="en-US" sz="1500" dirty="0"/>
              <a:t>&lt;button onclick="</a:t>
            </a:r>
            <a:r>
              <a:rPr lang="en-US" sz="1500" dirty="0" err="1"/>
              <a:t>handleChange</a:t>
            </a:r>
            <a:r>
              <a:rPr lang="en-US" sz="1500" dirty="0"/>
              <a:t>()"&gt;Click Me&lt;/button&gt;</a:t>
            </a:r>
          </a:p>
          <a:p>
            <a:r>
              <a:rPr lang="en-US" sz="1900" dirty="0"/>
              <a:t>React (JSX)</a:t>
            </a:r>
          </a:p>
          <a:p>
            <a:pPr lvl="1"/>
            <a:r>
              <a:rPr lang="en-US" sz="1500" dirty="0"/>
              <a:t>&lt;button </a:t>
            </a:r>
            <a:r>
              <a:rPr lang="en-US" sz="1500" dirty="0" err="1"/>
              <a:t>onClick</a:t>
            </a:r>
            <a:r>
              <a:rPr lang="en-US" sz="1500" dirty="0"/>
              <a:t>={</a:t>
            </a:r>
            <a:r>
              <a:rPr lang="en-US" sz="1500" dirty="0" err="1"/>
              <a:t>handlechange</a:t>
            </a:r>
            <a:r>
              <a:rPr lang="en-US" sz="1500" dirty="0"/>
              <a:t>}&gt;Click Me&lt;/button&gt;</a:t>
            </a:r>
          </a:p>
          <a:p>
            <a:r>
              <a:rPr lang="en-US" sz="1900" dirty="0"/>
              <a:t>The function will be called, and the Synthetic Event will be passed to it, when the event happens.</a:t>
            </a:r>
          </a:p>
        </p:txBody>
      </p:sp>
    </p:spTree>
    <p:extLst>
      <p:ext uri="{BB962C8B-B14F-4D97-AF65-F5344CB8AC3E}">
        <p14:creationId xmlns:p14="http://schemas.microsoft.com/office/powerpoint/2010/main" val="6764898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C4722-7275-7C43-A7B7-501C4B2CE154}"/>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Binding Event Handlers</a:t>
            </a:r>
          </a:p>
        </p:txBody>
      </p:sp>
      <p:sp>
        <p:nvSpPr>
          <p:cNvPr id="3" name="Text Placeholder 2">
            <a:extLst>
              <a:ext uri="{FF2B5EF4-FFF2-40B4-BE49-F238E27FC236}">
                <a16:creationId xmlns:a16="http://schemas.microsoft.com/office/drawing/2014/main" id="{02BAFFF3-1CFC-4B4A-9545-7D97FEC1CD48}"/>
              </a:ext>
            </a:extLst>
          </p:cNvPr>
          <p:cNvSpPr>
            <a:spLocks noGrp="1"/>
          </p:cNvSpPr>
          <p:nvPr>
            <p:ph sz="quarter" idx="10"/>
          </p:nvPr>
        </p:nvSpPr>
        <p:spPr/>
        <p:txBody>
          <a:bodyPr vert="horz" lIns="91440" tIns="45720" rIns="91440" bIns="45720" rtlCol="0">
            <a:normAutofit/>
          </a:bodyPr>
          <a:lstStyle/>
          <a:p>
            <a:r>
              <a:rPr lang="en-US" sz="1900" dirty="0"/>
              <a:t>When you pass a function from a class component to another component, you need to bind the function to the parent class to provide the correct context for the </a:t>
            </a:r>
            <a:r>
              <a:rPr lang="en-US" sz="1900" i="1" dirty="0">
                <a:latin typeface="Courier New" panose="02070309020205020404" pitchFamily="49" charset="0"/>
                <a:cs typeface="Courier New" panose="02070309020205020404" pitchFamily="49" charset="0"/>
              </a:rPr>
              <a:t>this</a:t>
            </a:r>
            <a:r>
              <a:rPr lang="en-US" sz="1900" dirty="0"/>
              <a:t> keyword.</a:t>
            </a:r>
          </a:p>
          <a:p>
            <a:r>
              <a:rPr lang="en-US" sz="1900" dirty="0"/>
              <a:t>Only necessary when using method notation or the function keyword in class components.</a:t>
            </a:r>
          </a:p>
          <a:p>
            <a:r>
              <a:rPr lang="en-US" sz="1900" dirty="0"/>
              <a:t>Arrow functions are automatically bound to the object where they're created.</a:t>
            </a:r>
          </a:p>
          <a:p>
            <a:r>
              <a:rPr lang="en-US" sz="1900" dirty="0"/>
              <a:t>Function components don't have an instance (no </a:t>
            </a:r>
            <a:r>
              <a:rPr lang="en-US" sz="1900" dirty="0">
                <a:latin typeface="Courier New" panose="02070309020205020404" pitchFamily="49" charset="0"/>
                <a:cs typeface="Courier New" panose="02070309020205020404" pitchFamily="49" charset="0"/>
              </a:rPr>
              <a:t>this</a:t>
            </a:r>
            <a:r>
              <a:rPr lang="en-US" sz="1900" dirty="0"/>
              <a:t>), so no binding inner functions.</a:t>
            </a:r>
          </a:p>
        </p:txBody>
      </p:sp>
    </p:spTree>
    <p:extLst>
      <p:ext uri="{BB962C8B-B14F-4D97-AF65-F5344CB8AC3E}">
        <p14:creationId xmlns:p14="http://schemas.microsoft.com/office/powerpoint/2010/main" val="3389736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D40A2-9D9E-214A-9536-3744EAFD19DF}"/>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Passing Data to Event Handlers</a:t>
            </a:r>
          </a:p>
        </p:txBody>
      </p:sp>
      <p:sp>
        <p:nvSpPr>
          <p:cNvPr id="3" name="Text Placeholder 2">
            <a:extLst>
              <a:ext uri="{FF2B5EF4-FFF2-40B4-BE49-F238E27FC236}">
                <a16:creationId xmlns:a16="http://schemas.microsoft.com/office/drawing/2014/main" id="{D2218A00-B146-A840-A39A-56A28DBC8B73}"/>
              </a:ext>
            </a:extLst>
          </p:cNvPr>
          <p:cNvSpPr>
            <a:spLocks noGrp="1"/>
          </p:cNvSpPr>
          <p:nvPr>
            <p:ph sz="quarter" idx="10"/>
          </p:nvPr>
        </p:nvSpPr>
        <p:spPr/>
        <p:txBody>
          <a:bodyPr vert="horz" lIns="91440" tIns="45720" rIns="91440" bIns="45720" rtlCol="0">
            <a:normAutofit/>
          </a:bodyPr>
          <a:lstStyle/>
          <a:p>
            <a:r>
              <a:rPr lang="en-US" sz="1900" dirty="0"/>
              <a:t>Many times, the event object contains all the data you need for the event handler function, so there's no need to explicitly pass arguments.</a:t>
            </a:r>
          </a:p>
          <a:p>
            <a:pPr marL="0" indent="0">
              <a:buNone/>
            </a:pPr>
            <a:r>
              <a:rPr lang="en-US" sz="1900" dirty="0" err="1">
                <a:latin typeface="Courier New" panose="02070309020205020404" pitchFamily="49" charset="0"/>
                <a:cs typeface="Courier New" panose="02070309020205020404" pitchFamily="49" charset="0"/>
              </a:rPr>
              <a:t>handleEvent</a:t>
            </a:r>
            <a:r>
              <a:rPr lang="en-US" sz="1900" dirty="0">
                <a:latin typeface="Courier New" panose="02070309020205020404" pitchFamily="49" charset="0"/>
                <a:cs typeface="Courier New" panose="02070309020205020404" pitchFamily="49" charset="0"/>
              </a:rPr>
              <a:t>(e){</a:t>
            </a:r>
          </a:p>
          <a:p>
            <a:pPr marL="0" indent="0">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this.setState</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firstName:e.target.value</a:t>
            </a:r>
            <a:r>
              <a:rPr lang="en-US" sz="1900" dirty="0">
                <a:latin typeface="Courier New" panose="02070309020205020404" pitchFamily="49" charset="0"/>
                <a:cs typeface="Courier New" panose="02070309020205020404" pitchFamily="49" charset="0"/>
              </a:rPr>
              <a:t>});</a:t>
            </a:r>
          </a:p>
          <a:p>
            <a:pPr marL="0" indent="0">
              <a:buNone/>
            </a:pPr>
            <a:r>
              <a:rPr lang="en-US" sz="1900" dirty="0">
                <a:latin typeface="Courier New" panose="02070309020205020404" pitchFamily="49" charset="0"/>
                <a:cs typeface="Courier New" panose="02070309020205020404" pitchFamily="49" charset="0"/>
              </a:rPr>
              <a:t>}</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&lt;input type="text" </a:t>
            </a:r>
            <a:r>
              <a:rPr lang="en-US" sz="1900" dirty="0" err="1">
                <a:latin typeface="Courier New" panose="02070309020205020404" pitchFamily="49" charset="0"/>
                <a:cs typeface="Courier New" panose="02070309020205020404" pitchFamily="49" charset="0"/>
              </a:rPr>
              <a:t>onChange</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handleEvent</a:t>
            </a:r>
            <a:r>
              <a:rPr lang="en-US" sz="1900" dirty="0">
                <a:latin typeface="Courier New" panose="02070309020205020404" pitchFamily="49" charset="0"/>
                <a:cs typeface="Courier New" panose="02070309020205020404" pitchFamily="49" charset="0"/>
              </a:rPr>
              <a:t>} /&gt;</a:t>
            </a:r>
          </a:p>
          <a:p>
            <a:r>
              <a:rPr lang="en-US" sz="1900" dirty="0">
                <a:latin typeface="+mj-lt"/>
                <a:cs typeface="Courier New" panose="02070309020205020404" pitchFamily="49" charset="0"/>
              </a:rPr>
              <a:t>If you want to pass data to an event handler, one way is to use an arrow function as the value of the listener.</a:t>
            </a:r>
          </a:p>
          <a:p>
            <a:pPr marL="0" indent="0">
              <a:buNone/>
            </a:pPr>
            <a:r>
              <a:rPr lang="en-US" sz="1900" dirty="0">
                <a:latin typeface="Courier New" panose="02070309020205020404" pitchFamily="49" charset="0"/>
                <a:cs typeface="Courier New" panose="02070309020205020404" pitchFamily="49" charset="0"/>
              </a:rPr>
              <a:t>&lt;input type="text"   </a:t>
            </a:r>
          </a:p>
          <a:p>
            <a:pPr marL="0" indent="0">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onChange</a:t>
            </a:r>
            <a:r>
              <a:rPr lang="en-US" sz="1900" dirty="0">
                <a:latin typeface="Courier New" panose="02070309020205020404" pitchFamily="49" charset="0"/>
                <a:cs typeface="Courier New" panose="02070309020205020404" pitchFamily="49" charset="0"/>
              </a:rPr>
              <a:t>={(e)=&gt;</a:t>
            </a:r>
            <a:r>
              <a:rPr lang="en-US" sz="1900" dirty="0" err="1">
                <a:latin typeface="Courier New" panose="02070309020205020404" pitchFamily="49" charset="0"/>
                <a:cs typeface="Courier New" panose="02070309020205020404" pitchFamily="49" charset="0"/>
              </a:rPr>
              <a:t>updateName</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e.target.value</a:t>
            </a:r>
            <a:r>
              <a:rPr lang="en-US" sz="1900" dirty="0">
                <a:latin typeface="Courier New" panose="02070309020205020404" pitchFamily="49" charset="0"/>
                <a:cs typeface="Courier New" panose="02070309020205020404" pitchFamily="49" charset="0"/>
              </a:rPr>
              <a:t>)} /&gt;</a:t>
            </a:r>
          </a:p>
        </p:txBody>
      </p:sp>
    </p:spTree>
    <p:extLst>
      <p:ext uri="{BB962C8B-B14F-4D97-AF65-F5344CB8AC3E}">
        <p14:creationId xmlns:p14="http://schemas.microsoft.com/office/powerpoint/2010/main" val="11841026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25C0-76C8-3640-B93D-82B5990FE1FE}"/>
              </a:ext>
            </a:extLst>
          </p:cNvPr>
          <p:cNvSpPr>
            <a:spLocks noGrp="1"/>
          </p:cNvSpPr>
          <p:nvPr>
            <p:ph type="title"/>
          </p:nvPr>
        </p:nvSpPr>
        <p:spPr/>
        <p:txBody>
          <a:bodyPr/>
          <a:lstStyle/>
          <a:p>
            <a:r>
              <a:rPr lang="en-US" dirty="0"/>
              <a:t>Important Event Properties</a:t>
            </a:r>
          </a:p>
        </p:txBody>
      </p:sp>
      <p:sp>
        <p:nvSpPr>
          <p:cNvPr id="3" name="Content Placeholder 2">
            <a:extLst>
              <a:ext uri="{FF2B5EF4-FFF2-40B4-BE49-F238E27FC236}">
                <a16:creationId xmlns:a16="http://schemas.microsoft.com/office/drawing/2014/main" id="{5063B42B-CBCF-1D47-9F33-BCBE1CDA78E3}"/>
              </a:ext>
            </a:extLst>
          </p:cNvPr>
          <p:cNvSpPr>
            <a:spLocks noGrp="1"/>
          </p:cNvSpPr>
          <p:nvPr>
            <p:ph sz="quarter" idx="10"/>
          </p:nvPr>
        </p:nvSpPr>
        <p:spPr/>
        <p:txBody>
          <a:bodyPr>
            <a:normAutofit/>
          </a:bodyPr>
          <a:lstStyle/>
          <a:p>
            <a:pPr lvl="0"/>
            <a:r>
              <a:rPr lang="en-US" dirty="0" err="1"/>
              <a:t>Event.cancelable</a:t>
            </a:r>
            <a:r>
              <a:rPr lang="en-US" dirty="0"/>
              <a:t> indicates whether an event can be canceled. </a:t>
            </a:r>
          </a:p>
          <a:p>
            <a:pPr lvl="0"/>
            <a:r>
              <a:rPr lang="en-US" dirty="0" err="1"/>
              <a:t>Event.target</a:t>
            </a:r>
            <a:r>
              <a:rPr lang="en-US" dirty="0"/>
              <a:t> references the object onto which the event was originally dispatched (such as an element that was clicked or a form input that was typed into).</a:t>
            </a:r>
          </a:p>
          <a:p>
            <a:pPr lvl="0"/>
            <a:r>
              <a:rPr lang="en-US" dirty="0" err="1"/>
              <a:t>Event.type</a:t>
            </a:r>
            <a:r>
              <a:rPr lang="en-US" dirty="0"/>
              <a:t> contains the name of the event, such as click, change, load, mouseover, and so forth.</a:t>
            </a:r>
          </a:p>
          <a:p>
            <a:pPr lvl="0"/>
            <a:r>
              <a:rPr lang="en-US" dirty="0" err="1"/>
              <a:t>Event.preventDefault</a:t>
            </a:r>
            <a:r>
              <a:rPr lang="en-US" dirty="0"/>
              <a:t> cancels an event if it’s cancelable.</a:t>
            </a:r>
          </a:p>
          <a:p>
            <a:endParaRPr lang="en-US" dirty="0"/>
          </a:p>
        </p:txBody>
      </p:sp>
    </p:spTree>
    <p:extLst>
      <p:ext uri="{BB962C8B-B14F-4D97-AF65-F5344CB8AC3E}">
        <p14:creationId xmlns:p14="http://schemas.microsoft.com/office/powerpoint/2010/main" val="2497658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5A4E19-20E0-3B48-BAA9-C1542DB7A1B6}"/>
              </a:ext>
            </a:extLst>
          </p:cNvPr>
          <p:cNvSpPr>
            <a:spLocks noGrp="1"/>
          </p:cNvSpPr>
          <p:nvPr>
            <p:ph type="title"/>
          </p:nvPr>
        </p:nvSpPr>
        <p:spPr>
          <a:xfrm>
            <a:off x="476250" y="640823"/>
            <a:ext cx="2563994" cy="5583148"/>
          </a:xfrm>
        </p:spPr>
        <p:txBody>
          <a:bodyPr anchor="ctr">
            <a:normAutofit/>
          </a:bodyPr>
          <a:lstStyle/>
          <a:p>
            <a:r>
              <a:rPr lang="en-US" sz="4700" dirty="0"/>
              <a:t>React with a Toolchain</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5">
            <a:extLst>
              <a:ext uri="{FF2B5EF4-FFF2-40B4-BE49-F238E27FC236}">
                <a16:creationId xmlns:a16="http://schemas.microsoft.com/office/drawing/2014/main" id="{632F995D-DE58-4EE2-BB6C-2C3A4173EE54}"/>
              </a:ext>
            </a:extLst>
          </p:cNvPr>
          <p:cNvGraphicFramePr>
            <a:graphicFrameLocks noGrp="1"/>
          </p:cNvGraphicFramePr>
          <p:nvPr>
            <p:ph idx="1"/>
            <p:extLst>
              <p:ext uri="{D42A27DB-BD31-4B8C-83A1-F6EECF244321}">
                <p14:modId xmlns:p14="http://schemas.microsoft.com/office/powerpoint/2010/main" val="516922043"/>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91725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lvl="0" algn="l" rtl="0"/>
            <a:r>
              <a:rPr lang="en-US" sz="5700" dirty="0"/>
              <a:t>Forms</a:t>
            </a:r>
          </a:p>
        </p:txBody>
      </p:sp>
      <p:sp>
        <p:nvSpPr>
          <p:cNvPr id="5" name="Subtitle 4"/>
          <p:cNvSpPr>
            <a:spLocks noGrp="1"/>
          </p:cNvSpPr>
          <p:nvPr>
            <p:ph type="subTitle" idx="1"/>
          </p:nvPr>
        </p:nvSpPr>
        <p:spPr/>
        <p:txBody>
          <a:bodyPr anchor="b">
            <a:normAutofit/>
          </a:bodyPr>
          <a:lstStyle/>
          <a:p>
            <a:pPr algn="l"/>
            <a:r>
              <a:rPr lang="en-US" sz="2000" dirty="0"/>
              <a:t>Objectives</a:t>
            </a:r>
          </a:p>
          <a:p>
            <a:pPr marL="342900" indent="-342900" algn="l">
              <a:buFont typeface="Arial"/>
              <a:buChar char="•"/>
            </a:pPr>
            <a:r>
              <a:rPr lang="en-US" sz="2000" dirty="0"/>
              <a:t>Use Controlled Components</a:t>
            </a:r>
          </a:p>
          <a:p>
            <a:pPr marL="342900" indent="-342900" algn="l">
              <a:buFont typeface="Arial"/>
              <a:buChar char="•"/>
            </a:pPr>
            <a:r>
              <a:rPr lang="en-US" sz="2000" dirty="0"/>
              <a:t>Use Uncontrolled Components</a:t>
            </a:r>
          </a:p>
        </p:txBody>
      </p:sp>
    </p:spTree>
    <p:extLst>
      <p:ext uri="{BB962C8B-B14F-4D97-AF65-F5344CB8AC3E}">
        <p14:creationId xmlns:p14="http://schemas.microsoft.com/office/powerpoint/2010/main" val="8676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700"/>
                                        <p:tgtEl>
                                          <p:spTgt spid="5">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7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7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151718572"/>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pPr lvl="0"/>
            <a:r>
              <a:rPr lang="en-US" sz="2400" b="1" dirty="0"/>
              <a:t>Step 5:</a:t>
            </a:r>
          </a:p>
          <a:p>
            <a:pPr lvl="0"/>
            <a:r>
              <a:rPr lang="en-US" sz="2400" b="1" dirty="0"/>
              <a:t>Add Inverse Data Flow</a:t>
            </a:r>
            <a:endParaRPr lang="en-US" sz="2400" dirty="0"/>
          </a:p>
        </p:txBody>
      </p:sp>
    </p:spTree>
    <p:extLst>
      <p:ext uri="{BB962C8B-B14F-4D97-AF65-F5344CB8AC3E}">
        <p14:creationId xmlns:p14="http://schemas.microsoft.com/office/powerpoint/2010/main" val="1338934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"Inverse Data Flow"?</a:t>
            </a:r>
          </a:p>
        </p:txBody>
      </p:sp>
      <p:sp>
        <p:nvSpPr>
          <p:cNvPr id="3" name="Text Placeholder 2"/>
          <p:cNvSpPr>
            <a:spLocks noGrp="1"/>
          </p:cNvSpPr>
          <p:nvPr>
            <p:ph sz="quarter" idx="10"/>
          </p:nvPr>
        </p:nvSpPr>
        <p:spPr/>
        <p:txBody>
          <a:bodyPr/>
          <a:lstStyle/>
          <a:p>
            <a:r>
              <a:rPr lang="en-US" dirty="0"/>
              <a:t>Use a function to update state in components higher up in the hierarchy.</a:t>
            </a:r>
          </a:p>
        </p:txBody>
      </p:sp>
    </p:spTree>
    <p:extLst>
      <p:ext uri="{BB962C8B-B14F-4D97-AF65-F5344CB8AC3E}">
        <p14:creationId xmlns:p14="http://schemas.microsoft.com/office/powerpoint/2010/main" val="2362676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Have State</a:t>
            </a:r>
          </a:p>
        </p:txBody>
      </p:sp>
      <p:sp>
        <p:nvSpPr>
          <p:cNvPr id="3" name="Text Placeholder 2"/>
          <p:cNvSpPr>
            <a:spLocks noGrp="1"/>
          </p:cNvSpPr>
          <p:nvPr>
            <p:ph sz="quarter" idx="10"/>
          </p:nvPr>
        </p:nvSpPr>
        <p:spPr/>
        <p:txBody>
          <a:bodyPr>
            <a:normAutofit fontScale="92500" lnSpcReduction="10000"/>
          </a:bodyPr>
          <a:lstStyle/>
          <a:p>
            <a:r>
              <a:rPr lang="en-US" dirty="0"/>
              <a:t>They are different from other native components because they can be mutated based on user interactions.</a:t>
            </a:r>
          </a:p>
          <a:p>
            <a:r>
              <a:rPr lang="en-US" dirty="0"/>
              <a:t>Properties of Form components</a:t>
            </a:r>
          </a:p>
          <a:p>
            <a:pPr lvl="1"/>
            <a:r>
              <a:rPr lang="en-US" dirty="0"/>
              <a:t>value</a:t>
            </a:r>
          </a:p>
          <a:p>
            <a:pPr lvl="2"/>
            <a:r>
              <a:rPr lang="en-US" dirty="0"/>
              <a:t>supported by </a:t>
            </a:r>
            <a:r>
              <a:rPr lang="en-US" dirty="0">
                <a:latin typeface="Courier New"/>
                <a:cs typeface="Courier New"/>
              </a:rPr>
              <a:t>&lt;input&gt; </a:t>
            </a:r>
            <a:r>
              <a:rPr lang="en-US" dirty="0"/>
              <a:t>and </a:t>
            </a:r>
            <a:r>
              <a:rPr lang="en-US" dirty="0">
                <a:latin typeface="Courier New"/>
                <a:cs typeface="Courier New"/>
              </a:rPr>
              <a:t>&lt;textarea&gt;</a:t>
            </a:r>
          </a:p>
          <a:p>
            <a:pPr lvl="1"/>
            <a:r>
              <a:rPr lang="en-US" dirty="0"/>
              <a:t>checked</a:t>
            </a:r>
          </a:p>
          <a:p>
            <a:pPr lvl="2"/>
            <a:r>
              <a:rPr lang="en-US" dirty="0"/>
              <a:t>supported by </a:t>
            </a:r>
            <a:r>
              <a:rPr lang="en-US" dirty="0">
                <a:latin typeface="Courier New"/>
                <a:cs typeface="Courier New"/>
              </a:rPr>
              <a:t>&lt;input type="checkbox | radio" /&gt;</a:t>
            </a:r>
          </a:p>
          <a:p>
            <a:pPr lvl="1"/>
            <a:r>
              <a:rPr lang="en-US" dirty="0"/>
              <a:t>selected</a:t>
            </a:r>
          </a:p>
          <a:p>
            <a:pPr lvl="2"/>
            <a:r>
              <a:rPr lang="en-US" dirty="0"/>
              <a:t>supported by </a:t>
            </a:r>
            <a:r>
              <a:rPr lang="en-US" dirty="0">
                <a:latin typeface="Courier New"/>
                <a:cs typeface="Courier New"/>
              </a:rPr>
              <a:t>&lt;option&gt;</a:t>
            </a:r>
          </a:p>
          <a:p>
            <a:r>
              <a:rPr lang="en-US" dirty="0">
                <a:latin typeface="Courier New"/>
                <a:cs typeface="Courier New"/>
              </a:rPr>
              <a:t>&lt;textarea&gt; </a:t>
            </a:r>
            <a:r>
              <a:rPr lang="en-US" dirty="0"/>
              <a:t>should be set with value attribute, rather than children in React</a:t>
            </a:r>
          </a:p>
        </p:txBody>
      </p:sp>
    </p:spTree>
    <p:extLst>
      <p:ext uri="{BB962C8B-B14F-4D97-AF65-F5344CB8AC3E}">
        <p14:creationId xmlns:p14="http://schemas.microsoft.com/office/powerpoint/2010/main" val="3174196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Events</a:t>
            </a:r>
          </a:p>
        </p:txBody>
      </p:sp>
      <p:sp>
        <p:nvSpPr>
          <p:cNvPr id="3" name="Text Placeholder 2"/>
          <p:cNvSpPr>
            <a:spLocks noGrp="1"/>
          </p:cNvSpPr>
          <p:nvPr>
            <p:ph sz="quarter" idx="10"/>
          </p:nvPr>
        </p:nvSpPr>
        <p:spPr/>
        <p:txBody>
          <a:bodyPr/>
          <a:lstStyle/>
          <a:p>
            <a:r>
              <a:rPr lang="en-US" dirty="0"/>
              <a:t>Form components allow listening for changes using onChange</a:t>
            </a:r>
          </a:p>
          <a:p>
            <a:r>
              <a:rPr lang="en-US" dirty="0"/>
              <a:t>The onChange prop fires when:</a:t>
            </a:r>
          </a:p>
          <a:p>
            <a:pPr lvl="1"/>
            <a:r>
              <a:rPr lang="en-US" dirty="0"/>
              <a:t>The value of </a:t>
            </a:r>
            <a:r>
              <a:rPr lang="en-US" dirty="0">
                <a:latin typeface="Courier New"/>
                <a:cs typeface="Courier New"/>
              </a:rPr>
              <a:t>&lt;input&gt; </a:t>
            </a:r>
            <a:r>
              <a:rPr lang="en-US" dirty="0"/>
              <a:t>or </a:t>
            </a:r>
            <a:r>
              <a:rPr lang="en-US" dirty="0">
                <a:latin typeface="Courier New"/>
                <a:cs typeface="Courier New"/>
              </a:rPr>
              <a:t>&lt;textarea&gt;</a:t>
            </a:r>
            <a:r>
              <a:rPr lang="en-US" dirty="0"/>
              <a:t> changes.</a:t>
            </a:r>
          </a:p>
          <a:p>
            <a:pPr lvl="1"/>
            <a:r>
              <a:rPr lang="en-US" dirty="0"/>
              <a:t>The checked state of </a:t>
            </a:r>
            <a:r>
              <a:rPr lang="en-US" dirty="0">
                <a:latin typeface="Courier New"/>
                <a:cs typeface="Courier New"/>
              </a:rPr>
              <a:t>&lt;input&gt; </a:t>
            </a:r>
            <a:r>
              <a:rPr lang="en-US" dirty="0"/>
              <a:t>changes.</a:t>
            </a:r>
          </a:p>
          <a:p>
            <a:pPr lvl="1"/>
            <a:r>
              <a:rPr lang="en-US" dirty="0"/>
              <a:t>The selected state of </a:t>
            </a:r>
            <a:r>
              <a:rPr lang="en-US" dirty="0">
                <a:latin typeface="Courier New"/>
                <a:cs typeface="Courier New"/>
              </a:rPr>
              <a:t>&lt;option&gt; </a:t>
            </a:r>
            <a:r>
              <a:rPr lang="en-US" dirty="0"/>
              <a:t>changes.</a:t>
            </a:r>
          </a:p>
        </p:txBody>
      </p:sp>
    </p:spTree>
    <p:extLst>
      <p:ext uri="{BB962C8B-B14F-4D97-AF65-F5344CB8AC3E}">
        <p14:creationId xmlns:p14="http://schemas.microsoft.com/office/powerpoint/2010/main" val="29408127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Controlled Inputs</a:t>
            </a:r>
          </a:p>
        </p:txBody>
      </p:sp>
      <p:sp>
        <p:nvSpPr>
          <p:cNvPr id="3" name="Text Placeholder 2"/>
          <p:cNvSpPr>
            <a:spLocks noGrp="1"/>
          </p:cNvSpPr>
          <p:nvPr>
            <p:ph sz="quarter" idx="10"/>
          </p:nvPr>
        </p:nvSpPr>
        <p:spPr/>
        <p:txBody>
          <a:bodyPr/>
          <a:lstStyle/>
          <a:p>
            <a:r>
              <a:rPr lang="en-US" dirty="0"/>
              <a:t>A controlled </a:t>
            </a:r>
            <a:r>
              <a:rPr lang="en-US" dirty="0">
                <a:latin typeface="Courier New"/>
                <a:cs typeface="Courier New"/>
              </a:rPr>
              <a:t>&lt;input&gt; </a:t>
            </a:r>
            <a:r>
              <a:rPr lang="en-US" dirty="0"/>
              <a:t>is one with a value prop.</a:t>
            </a:r>
          </a:p>
          <a:p>
            <a:r>
              <a:rPr lang="en-US" dirty="0"/>
              <a:t>User input has no effect on the rendered element.</a:t>
            </a:r>
          </a:p>
          <a:p>
            <a:r>
              <a:rPr lang="en-US" dirty="0"/>
              <a:t>To update the value in response to user input, you can use the onChange event.</a:t>
            </a:r>
          </a:p>
          <a:p>
            <a:r>
              <a:rPr lang="en-US" dirty="0"/>
              <a:t>Controlled vs. Uncontrolled Demo:</a:t>
            </a:r>
          </a:p>
          <a:p>
            <a:pPr lvl="1"/>
            <a:r>
              <a:rPr lang="en-US" dirty="0">
                <a:hlinkClick r:id="rId3"/>
              </a:rPr>
              <a:t>https://</a:t>
            </a:r>
            <a:r>
              <a:rPr lang="en-US" dirty="0" err="1">
                <a:hlinkClick r:id="rId3"/>
              </a:rPr>
              <a:t>codesandbox.io</a:t>
            </a:r>
            <a:r>
              <a:rPr lang="en-US" dirty="0">
                <a:hlinkClick r:id="rId3"/>
              </a:rPr>
              <a:t>/s/controlled-vs-uncontrolled-0f1esu</a:t>
            </a:r>
            <a:endParaRPr lang="en-US" dirty="0"/>
          </a:p>
        </p:txBody>
      </p:sp>
    </p:spTree>
    <p:extLst>
      <p:ext uri="{BB962C8B-B14F-4D97-AF65-F5344CB8AC3E}">
        <p14:creationId xmlns:p14="http://schemas.microsoft.com/office/powerpoint/2010/main" val="31844683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Uncontrolled Components</a:t>
            </a:r>
          </a:p>
        </p:txBody>
      </p:sp>
      <p:sp>
        <p:nvSpPr>
          <p:cNvPr id="3" name="Text Placeholder 2"/>
          <p:cNvSpPr>
            <a:spLocks noGrp="1"/>
          </p:cNvSpPr>
          <p:nvPr>
            <p:ph sz="quarter" idx="10"/>
          </p:nvPr>
        </p:nvSpPr>
        <p:spPr/>
        <p:txBody>
          <a:bodyPr>
            <a:normAutofit fontScale="92500" lnSpcReduction="10000"/>
          </a:bodyPr>
          <a:lstStyle/>
          <a:p>
            <a:r>
              <a:rPr lang="en-US" dirty="0"/>
              <a:t>An </a:t>
            </a:r>
            <a:r>
              <a:rPr lang="en-US" dirty="0">
                <a:latin typeface="Courier New"/>
                <a:cs typeface="Courier New"/>
              </a:rPr>
              <a:t>&lt;input&gt; </a:t>
            </a:r>
            <a:r>
              <a:rPr lang="en-US" dirty="0"/>
              <a:t>without a value property is an uncontrolled component.</a:t>
            </a:r>
          </a:p>
          <a:p>
            <a:pPr marL="0" indent="0">
              <a:buNone/>
            </a:pPr>
            <a:endParaRPr lang="en-US" dirty="0"/>
          </a:p>
          <a:p>
            <a:pPr marL="0" indent="0">
              <a:buNone/>
            </a:pPr>
            <a:r>
              <a:rPr lang="en-US" dirty="0">
                <a:latin typeface="Courier New"/>
                <a:cs typeface="Courier New"/>
              </a:rPr>
              <a:t>render() {</a:t>
            </a:r>
          </a:p>
          <a:p>
            <a:pPr marL="0" indent="0">
              <a:buNone/>
            </a:pPr>
            <a:r>
              <a:rPr lang="en-US" dirty="0">
                <a:latin typeface="Courier New"/>
                <a:cs typeface="Courier New"/>
              </a:rPr>
              <a:t>  return &lt;input type="text" /&gt;;</a:t>
            </a:r>
          </a:p>
          <a:p>
            <a:pPr marL="0" indent="0">
              <a:buNone/>
            </a:pPr>
            <a:r>
              <a:rPr lang="en-US" dirty="0">
                <a:latin typeface="Courier New"/>
                <a:cs typeface="Courier New"/>
              </a:rPr>
              <a:t>}</a:t>
            </a:r>
          </a:p>
          <a:p>
            <a:pPr marL="0" indent="0">
              <a:buNone/>
            </a:pPr>
            <a:endParaRPr lang="en-US" dirty="0"/>
          </a:p>
          <a:p>
            <a:r>
              <a:rPr lang="en-US" dirty="0"/>
              <a:t>User input will be reflected immediately by the rendered element.</a:t>
            </a:r>
          </a:p>
          <a:p>
            <a:r>
              <a:rPr lang="en-US" dirty="0"/>
              <a:t>Maintains its own internal state</a:t>
            </a:r>
          </a:p>
        </p:txBody>
      </p:sp>
    </p:spTree>
    <p:extLst>
      <p:ext uri="{BB962C8B-B14F-4D97-AF65-F5344CB8AC3E}">
        <p14:creationId xmlns:p14="http://schemas.microsoft.com/office/powerpoint/2010/main" val="41406820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B71D-6642-8D4F-A6B8-A8F74781342C}"/>
              </a:ext>
            </a:extLst>
          </p:cNvPr>
          <p:cNvSpPr>
            <a:spLocks noGrp="1"/>
          </p:cNvSpPr>
          <p:nvPr>
            <p:ph type="title"/>
          </p:nvPr>
        </p:nvSpPr>
        <p:spPr/>
        <p:txBody>
          <a:bodyPr/>
          <a:lstStyle/>
          <a:p>
            <a:r>
              <a:rPr lang="en-US" dirty="0"/>
              <a:t>Preventing Default Actions</a:t>
            </a:r>
          </a:p>
        </p:txBody>
      </p:sp>
      <p:sp>
        <p:nvSpPr>
          <p:cNvPr id="4" name="Content Placeholder 3">
            <a:extLst>
              <a:ext uri="{FF2B5EF4-FFF2-40B4-BE49-F238E27FC236}">
                <a16:creationId xmlns:a16="http://schemas.microsoft.com/office/drawing/2014/main" id="{4719BA45-D76A-FD45-99AE-299982585626}"/>
              </a:ext>
            </a:extLst>
          </p:cNvPr>
          <p:cNvSpPr>
            <a:spLocks noGrp="1"/>
          </p:cNvSpPr>
          <p:nvPr>
            <p:ph sz="quarter" idx="10"/>
          </p:nvPr>
        </p:nvSpPr>
        <p:spPr/>
        <p:txBody>
          <a:bodyPr/>
          <a:lstStyle/>
          <a:p>
            <a:r>
              <a:rPr lang="en-US" dirty="0"/>
              <a:t>Use </a:t>
            </a:r>
            <a:r>
              <a:rPr lang="en-US" dirty="0" err="1"/>
              <a:t>Event.preventDefault</a:t>
            </a:r>
            <a:r>
              <a:rPr lang="en-US" dirty="0"/>
              <a:t> to prevent an element's default action from happening.</a:t>
            </a:r>
          </a:p>
          <a:p>
            <a:r>
              <a:rPr lang="en-US" dirty="0"/>
              <a:t>Commonly used with forms to prevent submitting from trying to load a separate page.</a:t>
            </a:r>
          </a:p>
          <a:p>
            <a:pPr marL="0" indent="0">
              <a:buNone/>
            </a:pP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handleSubmit</a:t>
            </a:r>
            <a:r>
              <a:rPr lang="en-US" dirty="0">
                <a:latin typeface="Courier New" panose="02070309020205020404" pitchFamily="49" charset="0"/>
                <a:cs typeface="Courier New" panose="02070309020205020404" pitchFamily="49" charset="0"/>
              </a:rPr>
              <a:t>(e){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e.preventDefault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 do something here</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706984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8-03-08 at 8.27.36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85304" y="1424272"/>
            <a:ext cx="4489940" cy="4062128"/>
          </a:xfrm>
        </p:spPr>
      </p:pic>
      <p:sp>
        <p:nvSpPr>
          <p:cNvPr id="3" name="Text Placeholder 2">
            <a:extLst>
              <a:ext uri="{FF2B5EF4-FFF2-40B4-BE49-F238E27FC236}">
                <a16:creationId xmlns:a16="http://schemas.microsoft.com/office/drawing/2014/main" id="{4E9E25C2-0580-4649-AA2D-ABD9063FDC57}"/>
              </a:ext>
            </a:extLst>
          </p:cNvPr>
          <p:cNvSpPr>
            <a:spLocks noGrp="1"/>
          </p:cNvSpPr>
          <p:nvPr>
            <p:ph type="body" sz="quarter" idx="10"/>
          </p:nvPr>
        </p:nvSpPr>
        <p:spPr/>
        <p:txBody>
          <a:bodyPr/>
          <a:lstStyle/>
          <a:p>
            <a:r>
              <a:rPr lang="en-US" dirty="0"/>
              <a:t>Lab 09: Interactions, Events, Callbacks</a:t>
            </a:r>
          </a:p>
        </p:txBody>
      </p:sp>
      <p:sp>
        <p:nvSpPr>
          <p:cNvPr id="5" name="Content Placeholder 4">
            <a:extLst>
              <a:ext uri="{FF2B5EF4-FFF2-40B4-BE49-F238E27FC236}">
                <a16:creationId xmlns:a16="http://schemas.microsoft.com/office/drawing/2014/main" id="{BFB945D6-14B1-D24D-A40C-43613FD130AC}"/>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7376741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lvl="0"/>
            <a:r>
              <a:rPr lang="en-US" sz="4000" kern="1200" dirty="0">
                <a:solidFill>
                  <a:schemeClr val="tx1"/>
                </a:solidFill>
                <a:latin typeface="+mj-lt"/>
                <a:ea typeface="+mj-ea"/>
                <a:cs typeface="+mj-cs"/>
              </a:rPr>
              <a:t>Component Life-Cycle Events</a:t>
            </a:r>
          </a:p>
        </p:txBody>
      </p:sp>
      <p:sp>
        <p:nvSpPr>
          <p:cNvPr id="3" name="Text Placeholder 2"/>
          <p:cNvSpPr>
            <a:spLocks noGrp="1"/>
          </p:cNvSpPr>
          <p:nvPr>
            <p:ph sz="quarter" idx="10"/>
          </p:nvPr>
        </p:nvSpPr>
        <p:spPr/>
        <p:txBody>
          <a:bodyPr vert="horz" lIns="91440" tIns="45720" rIns="91440" bIns="45720" rtlCol="0" anchor="t">
            <a:normAutofit/>
          </a:bodyPr>
          <a:lstStyle/>
          <a:p>
            <a:r>
              <a:rPr lang="en-US" dirty="0"/>
              <a:t>Categories</a:t>
            </a:r>
          </a:p>
          <a:p>
            <a:pPr lvl="1"/>
            <a:r>
              <a:rPr lang="en-US" sz="2800" dirty="0"/>
              <a:t>Mount</a:t>
            </a:r>
          </a:p>
          <a:p>
            <a:pPr lvl="1"/>
            <a:r>
              <a:rPr lang="en-US" sz="2800" dirty="0"/>
              <a:t>Updating</a:t>
            </a:r>
          </a:p>
          <a:p>
            <a:pPr lvl="1"/>
            <a:r>
              <a:rPr lang="en-US" sz="2800" dirty="0"/>
              <a:t>Unmounting</a:t>
            </a:r>
          </a:p>
          <a:p>
            <a:pPr lvl="1"/>
            <a:r>
              <a:rPr lang="en-US" sz="2800" dirty="0"/>
              <a:t>Error handling</a:t>
            </a:r>
          </a:p>
        </p:txBody>
      </p:sp>
    </p:spTree>
    <p:extLst>
      <p:ext uri="{BB962C8B-B14F-4D97-AF65-F5344CB8AC3E}">
        <p14:creationId xmlns:p14="http://schemas.microsoft.com/office/powerpoint/2010/main" val="259504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700" dirty="0"/>
              <a:t>What is </a:t>
            </a:r>
            <a:r>
              <a:rPr lang="en-US" sz="4700" dirty="0" err="1"/>
              <a:t>Vite</a:t>
            </a:r>
            <a:r>
              <a:rPr lang="en-US" sz="4700" dirty="0"/>
              <a:t>?</a:t>
            </a:r>
          </a:p>
        </p:txBody>
      </p:sp>
      <p:sp>
        <p:nvSpPr>
          <p:cNvPr id="3" name="Content Placeholder 2"/>
          <p:cNvSpPr>
            <a:spLocks noGrp="1"/>
          </p:cNvSpPr>
          <p:nvPr>
            <p:ph sz="quarter" idx="10"/>
          </p:nvPr>
        </p:nvSpPr>
        <p:spPr/>
        <p:txBody>
          <a:bodyPr>
            <a:normAutofit/>
          </a:bodyPr>
          <a:lstStyle/>
          <a:p>
            <a:r>
              <a:rPr lang="en-US" sz="3200" dirty="0"/>
              <a:t>Creates JavaScript apps with no build configuration</a:t>
            </a:r>
          </a:p>
          <a:p>
            <a:r>
              <a:rPr lang="en-US" sz="3200" dirty="0"/>
              <a:t>Supports multiple libraries / frameworks</a:t>
            </a:r>
          </a:p>
          <a:p>
            <a:r>
              <a:rPr lang="en-US" sz="3200" dirty="0"/>
              <a:t>Simplifies setup of toolchain</a:t>
            </a:r>
          </a:p>
        </p:txBody>
      </p:sp>
    </p:spTree>
    <p:extLst>
      <p:ext uri="{BB962C8B-B14F-4D97-AF65-F5344CB8AC3E}">
        <p14:creationId xmlns:p14="http://schemas.microsoft.com/office/powerpoint/2010/main" val="8254287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Life-Cycle Methods</a:t>
            </a:r>
          </a:p>
        </p:txBody>
      </p:sp>
      <p:sp>
        <p:nvSpPr>
          <p:cNvPr id="3" name="Text Placeholder 2"/>
          <p:cNvSpPr>
            <a:spLocks noGrp="1"/>
          </p:cNvSpPr>
          <p:nvPr>
            <p:ph sz="quarter" idx="10"/>
          </p:nvPr>
        </p:nvSpPr>
        <p:spPr/>
        <p:txBody>
          <a:bodyPr vert="horz" lIns="91440" tIns="45720" rIns="91440" bIns="45720" rtlCol="0">
            <a:normAutofit/>
          </a:bodyPr>
          <a:lstStyle/>
          <a:p>
            <a:r>
              <a:rPr lang="en-US" sz="1900" dirty="0"/>
              <a:t>Methods of components that allow you to hook into views when specific conditions happen.</a:t>
            </a:r>
          </a:p>
        </p:txBody>
      </p:sp>
      <p:sp>
        <p:nvSpPr>
          <p:cNvPr id="4" name="Slide Number Placeholder 3"/>
          <p:cNvSpPr>
            <a:spLocks noGrp="1"/>
          </p:cNvSpPr>
          <p:nvPr>
            <p:ph type="sldNum" sz="quarter" idx="13"/>
          </p:nvPr>
        </p:nvSpPr>
        <p:spPr>
          <a:xfrm>
            <a:off x="7086600" y="6356350"/>
            <a:ext cx="2057400"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spcAft>
                <a:spcPts val="600"/>
              </a:spcAft>
            </a:pPr>
            <a:fld id="{A839F4A7-500C-EC42-AE23-BEE4487EA55E}" type="slidenum">
              <a:rPr lang="en-US" smtClean="0"/>
              <a:pPr defTabSz="914400">
                <a:spcAft>
                  <a:spcPts val="600"/>
                </a:spcAft>
              </a:pPr>
              <a:t>150</a:t>
            </a:fld>
            <a:endParaRPr lang="en-US"/>
          </a:p>
        </p:txBody>
      </p:sp>
    </p:spTree>
    <p:extLst>
      <p:ext uri="{BB962C8B-B14F-4D97-AF65-F5344CB8AC3E}">
        <p14:creationId xmlns:p14="http://schemas.microsoft.com/office/powerpoint/2010/main" val="109715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Mount/Unmount</a:t>
            </a:r>
          </a:p>
        </p:txBody>
      </p:sp>
      <p:sp>
        <p:nvSpPr>
          <p:cNvPr id="3" name="Text Placeholder 2"/>
          <p:cNvSpPr>
            <a:spLocks noGrp="1"/>
          </p:cNvSpPr>
          <p:nvPr>
            <p:ph sz="quarter" idx="10"/>
          </p:nvPr>
        </p:nvSpPr>
        <p:spPr/>
        <p:txBody>
          <a:bodyPr>
            <a:normAutofit lnSpcReduction="10000"/>
          </a:bodyPr>
          <a:lstStyle/>
          <a:p>
            <a:r>
              <a:rPr lang="en-US" dirty="0"/>
              <a:t>Mount and unmount methods are called when components are added to the DOM (Mount) and removed from the DOM (Unmount).</a:t>
            </a:r>
          </a:p>
          <a:p>
            <a:r>
              <a:rPr lang="en-US" dirty="0"/>
              <a:t>Each is invoked only once in the lifecycle of the component</a:t>
            </a:r>
          </a:p>
          <a:p>
            <a:r>
              <a:rPr lang="en-US" dirty="0"/>
              <a:t>Used for:</a:t>
            </a:r>
          </a:p>
          <a:p>
            <a:pPr lvl="1"/>
            <a:r>
              <a:rPr lang="en-US" dirty="0"/>
              <a:t>establish default props</a:t>
            </a:r>
          </a:p>
          <a:p>
            <a:pPr lvl="1"/>
            <a:r>
              <a:rPr lang="en-US" dirty="0"/>
              <a:t>set initial state</a:t>
            </a:r>
          </a:p>
          <a:p>
            <a:pPr lvl="1"/>
            <a:r>
              <a:rPr lang="en-US" dirty="0"/>
              <a:t>make AJAX request to fetch data for component</a:t>
            </a:r>
          </a:p>
          <a:p>
            <a:pPr lvl="1"/>
            <a:r>
              <a:rPr lang="en-US" dirty="0"/>
              <a:t>set up listeners</a:t>
            </a:r>
          </a:p>
          <a:p>
            <a:pPr lvl="1"/>
            <a:r>
              <a:rPr lang="en-US" dirty="0"/>
              <a:t>remove listeners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151</a:t>
            </a:fld>
            <a:endParaRPr lang="en-US" dirty="0"/>
          </a:p>
        </p:txBody>
      </p:sp>
    </p:spTree>
    <p:extLst>
      <p:ext uri="{BB962C8B-B14F-4D97-AF65-F5344CB8AC3E}">
        <p14:creationId xmlns:p14="http://schemas.microsoft.com/office/powerpoint/2010/main" val="5644802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Mount/Unmount Lifecycle Methods</a:t>
            </a:r>
          </a:p>
        </p:txBody>
      </p:sp>
      <p:sp>
        <p:nvSpPr>
          <p:cNvPr id="3" name="Text Placeholder 2"/>
          <p:cNvSpPr>
            <a:spLocks noGrp="1"/>
          </p:cNvSpPr>
          <p:nvPr>
            <p:ph sz="quarter" idx="10"/>
          </p:nvPr>
        </p:nvSpPr>
        <p:spPr/>
        <p:txBody>
          <a:bodyPr/>
          <a:lstStyle/>
          <a:p>
            <a:r>
              <a:rPr lang="en-US" dirty="0">
                <a:latin typeface="Courier New"/>
                <a:cs typeface="Courier New"/>
              </a:rPr>
              <a:t>constructor</a:t>
            </a:r>
          </a:p>
          <a:p>
            <a:r>
              <a:rPr lang="en-US" dirty="0">
                <a:latin typeface="Courier New"/>
                <a:cs typeface="Courier New"/>
              </a:rPr>
              <a:t>static </a:t>
            </a:r>
            <a:r>
              <a:rPr lang="en-US" dirty="0" err="1">
                <a:latin typeface="Courier New"/>
                <a:cs typeface="Courier New"/>
              </a:rPr>
              <a:t>getDerivedStateFromProps</a:t>
            </a:r>
            <a:endParaRPr lang="en-US" dirty="0">
              <a:latin typeface="Courier New"/>
              <a:cs typeface="Courier New"/>
            </a:endParaRPr>
          </a:p>
          <a:p>
            <a:pPr lvl="1"/>
            <a:r>
              <a:rPr lang="en-US" dirty="0">
                <a:latin typeface="Courier New"/>
                <a:cs typeface="Courier New"/>
              </a:rPr>
              <a:t>checks whether props have changed and uses new props to update state</a:t>
            </a:r>
          </a:p>
          <a:p>
            <a:r>
              <a:rPr lang="en-US" dirty="0">
                <a:latin typeface="Courier New"/>
                <a:cs typeface="Courier New"/>
              </a:rPr>
              <a:t>render</a:t>
            </a:r>
          </a:p>
          <a:p>
            <a:r>
              <a:rPr lang="en-US" dirty="0">
                <a:latin typeface="Courier New"/>
                <a:cs typeface="Courier New"/>
              </a:rPr>
              <a:t>componentDidMount</a:t>
            </a:r>
          </a:p>
          <a:p>
            <a:r>
              <a:rPr lang="en-US" dirty="0">
                <a:latin typeface="Courier New"/>
                <a:cs typeface="Courier New"/>
              </a:rPr>
              <a:t>componentWillUnmount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152</a:t>
            </a:fld>
            <a:endParaRPr lang="en-US" dirty="0"/>
          </a:p>
        </p:txBody>
      </p:sp>
    </p:spTree>
    <p:extLst>
      <p:ext uri="{BB962C8B-B14F-4D97-AF65-F5344CB8AC3E}">
        <p14:creationId xmlns:p14="http://schemas.microsoft.com/office/powerpoint/2010/main" val="25519896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1F53C-832F-E547-8711-48C663854210}"/>
              </a:ext>
            </a:extLst>
          </p:cNvPr>
          <p:cNvSpPr>
            <a:spLocks noGrp="1"/>
          </p:cNvSpPr>
          <p:nvPr>
            <p:ph type="title"/>
          </p:nvPr>
        </p:nvSpPr>
        <p:spPr/>
        <p:txBody>
          <a:bodyPr/>
          <a:lstStyle/>
          <a:p>
            <a:r>
              <a:rPr lang="en-US" dirty="0"/>
              <a:t>Updating Lifecycle Methods</a:t>
            </a:r>
          </a:p>
        </p:txBody>
      </p:sp>
      <p:sp>
        <p:nvSpPr>
          <p:cNvPr id="3" name="Content Placeholder 2">
            <a:extLst>
              <a:ext uri="{FF2B5EF4-FFF2-40B4-BE49-F238E27FC236}">
                <a16:creationId xmlns:a16="http://schemas.microsoft.com/office/drawing/2014/main" id="{F42931A7-18E0-0E46-B077-086CC1C82C62}"/>
              </a:ext>
            </a:extLst>
          </p:cNvPr>
          <p:cNvSpPr>
            <a:spLocks noGrp="1"/>
          </p:cNvSpPr>
          <p:nvPr>
            <p:ph sz="quarter" idx="10"/>
          </p:nvPr>
        </p:nvSpPr>
        <p:spPr/>
        <p:txBody>
          <a:bodyPr/>
          <a:lstStyle/>
          <a:p>
            <a:r>
              <a:rPr lang="en-US" dirty="0"/>
              <a:t>static </a:t>
            </a:r>
            <a:r>
              <a:rPr lang="en-US" dirty="0" err="1"/>
              <a:t>getDerivedStateFromProps</a:t>
            </a:r>
            <a:endParaRPr lang="en-US" dirty="0"/>
          </a:p>
          <a:p>
            <a:r>
              <a:rPr lang="en-US" dirty="0" err="1"/>
              <a:t>shouldComponentUpdate</a:t>
            </a:r>
            <a:endParaRPr lang="en-US" dirty="0"/>
          </a:p>
          <a:p>
            <a:pPr lvl="1"/>
            <a:r>
              <a:rPr lang="en-US" dirty="0"/>
              <a:t>returns a Boolean, which determines whether updating will happen.</a:t>
            </a:r>
          </a:p>
          <a:p>
            <a:r>
              <a:rPr lang="en-US" dirty="0" err="1"/>
              <a:t>getSnapshotBeforeUpdate</a:t>
            </a:r>
            <a:endParaRPr lang="en-US" dirty="0"/>
          </a:p>
          <a:p>
            <a:pPr lvl="1"/>
            <a:r>
              <a:rPr lang="en-US" dirty="0"/>
              <a:t>use for capturing information about the state before updating</a:t>
            </a:r>
          </a:p>
          <a:p>
            <a:r>
              <a:rPr lang="en-US" dirty="0"/>
              <a:t>render</a:t>
            </a:r>
          </a:p>
          <a:p>
            <a:r>
              <a:rPr lang="en-US" dirty="0" err="1"/>
              <a:t>componentDidUpdate</a:t>
            </a:r>
            <a:endParaRPr lang="en-US" dirty="0"/>
          </a:p>
        </p:txBody>
      </p:sp>
    </p:spTree>
    <p:extLst>
      <p:ext uri="{BB962C8B-B14F-4D97-AF65-F5344CB8AC3E}">
        <p14:creationId xmlns:p14="http://schemas.microsoft.com/office/powerpoint/2010/main" val="27672814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9339-91B1-CC40-A744-91CAB445EA07}"/>
              </a:ext>
            </a:extLst>
          </p:cNvPr>
          <p:cNvSpPr>
            <a:spLocks noGrp="1"/>
          </p:cNvSpPr>
          <p:nvPr>
            <p:ph type="title"/>
          </p:nvPr>
        </p:nvSpPr>
        <p:spPr/>
        <p:txBody>
          <a:bodyPr/>
          <a:lstStyle/>
          <a:p>
            <a:r>
              <a:rPr lang="en-US" dirty="0"/>
              <a:t>Error Handling Methods</a:t>
            </a:r>
          </a:p>
        </p:txBody>
      </p:sp>
      <p:sp>
        <p:nvSpPr>
          <p:cNvPr id="3" name="Content Placeholder 2">
            <a:extLst>
              <a:ext uri="{FF2B5EF4-FFF2-40B4-BE49-F238E27FC236}">
                <a16:creationId xmlns:a16="http://schemas.microsoft.com/office/drawing/2014/main" id="{446CEF10-C0ED-554A-9C74-EE5EE1018B1F}"/>
              </a:ext>
            </a:extLst>
          </p:cNvPr>
          <p:cNvSpPr>
            <a:spLocks noGrp="1"/>
          </p:cNvSpPr>
          <p:nvPr>
            <p:ph sz="quarter" idx="10"/>
          </p:nvPr>
        </p:nvSpPr>
        <p:spPr/>
        <p:txBody>
          <a:bodyPr/>
          <a:lstStyle/>
          <a:p>
            <a:r>
              <a:rPr lang="en-US" dirty="0" err="1"/>
              <a:t>getDerivedStateFromError</a:t>
            </a:r>
            <a:endParaRPr lang="en-US" dirty="0"/>
          </a:p>
          <a:p>
            <a:pPr lvl="1"/>
            <a:r>
              <a:rPr lang="en-US" dirty="0"/>
              <a:t>Runs when an error happens in a descendant component.</a:t>
            </a:r>
          </a:p>
          <a:p>
            <a:pPr lvl="1"/>
            <a:r>
              <a:rPr lang="en-US" dirty="0"/>
              <a:t>Receives the error that occurred and can return an object for updating the state.</a:t>
            </a:r>
          </a:p>
          <a:p>
            <a:r>
              <a:rPr lang="en-US" dirty="0" err="1"/>
              <a:t>componentDidCatch</a:t>
            </a:r>
            <a:endParaRPr lang="en-US" dirty="0"/>
          </a:p>
          <a:p>
            <a:pPr lvl="1"/>
            <a:r>
              <a:rPr lang="en-US" dirty="0"/>
              <a:t>Runs after a descendant component throws an error.</a:t>
            </a:r>
          </a:p>
          <a:p>
            <a:pPr lvl="1"/>
            <a:r>
              <a:rPr lang="en-US" dirty="0"/>
              <a:t>Useful for logging errors.</a:t>
            </a:r>
          </a:p>
        </p:txBody>
      </p:sp>
    </p:spTree>
    <p:extLst>
      <p:ext uri="{BB962C8B-B14F-4D97-AF65-F5344CB8AC3E}">
        <p14:creationId xmlns:p14="http://schemas.microsoft.com/office/powerpoint/2010/main" val="34182427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6398-5C52-F44D-8733-F1DFE564543D}"/>
              </a:ext>
            </a:extLst>
          </p:cNvPr>
          <p:cNvSpPr>
            <a:spLocks noGrp="1"/>
          </p:cNvSpPr>
          <p:nvPr>
            <p:ph type="title"/>
          </p:nvPr>
        </p:nvSpPr>
        <p:spPr/>
        <p:txBody>
          <a:bodyPr/>
          <a:lstStyle/>
          <a:p>
            <a:r>
              <a:rPr lang="en-US" dirty="0"/>
              <a:t>What is an error boundary?</a:t>
            </a:r>
          </a:p>
        </p:txBody>
      </p:sp>
      <p:sp>
        <p:nvSpPr>
          <p:cNvPr id="4" name="Content Placeholder 3">
            <a:extLst>
              <a:ext uri="{FF2B5EF4-FFF2-40B4-BE49-F238E27FC236}">
                <a16:creationId xmlns:a16="http://schemas.microsoft.com/office/drawing/2014/main" id="{40AE1813-E3EE-FF4E-8DB2-D2E00EA29ACD}"/>
              </a:ext>
            </a:extLst>
          </p:cNvPr>
          <p:cNvSpPr>
            <a:spLocks noGrp="1"/>
          </p:cNvSpPr>
          <p:nvPr>
            <p:ph sz="quarter" idx="10"/>
          </p:nvPr>
        </p:nvSpPr>
        <p:spPr/>
        <p:txBody>
          <a:bodyPr/>
          <a:lstStyle/>
          <a:p>
            <a:r>
              <a:rPr lang="en-US" dirty="0"/>
              <a:t>Error boundaries use the </a:t>
            </a:r>
            <a:r>
              <a:rPr lang="en-US" dirty="0" err="1"/>
              <a:t>getDerivedStateFromError</a:t>
            </a:r>
            <a:r>
              <a:rPr lang="en-US" dirty="0"/>
              <a:t> and/or </a:t>
            </a:r>
            <a:r>
              <a:rPr lang="en-US" dirty="0" err="1"/>
              <a:t>componentDidCatch</a:t>
            </a:r>
            <a:r>
              <a:rPr lang="en-US" dirty="0"/>
              <a:t> lifecycle methods to catch and handle errors in a component’s children.</a:t>
            </a:r>
          </a:p>
          <a:p>
            <a:r>
              <a:rPr lang="en-US" dirty="0"/>
              <a:t>Can be used to keep an error in a child component from crashing the entire UI</a:t>
            </a:r>
          </a:p>
          <a:p>
            <a:r>
              <a:rPr lang="en-US" dirty="0"/>
              <a:t>Can also be used for logging the error</a:t>
            </a:r>
          </a:p>
        </p:txBody>
      </p:sp>
    </p:spTree>
    <p:extLst>
      <p:ext uri="{BB962C8B-B14F-4D97-AF65-F5344CB8AC3E}">
        <p14:creationId xmlns:p14="http://schemas.microsoft.com/office/powerpoint/2010/main" val="16129720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99573-4A36-1948-9A06-8EEE027CE2EF}"/>
              </a:ext>
            </a:extLst>
          </p:cNvPr>
          <p:cNvSpPr>
            <a:spLocks noGrp="1"/>
          </p:cNvSpPr>
          <p:nvPr>
            <p:ph type="title"/>
          </p:nvPr>
        </p:nvSpPr>
        <p:spPr/>
        <p:txBody>
          <a:bodyPr/>
          <a:lstStyle/>
          <a:p>
            <a:r>
              <a:rPr lang="en-US" dirty="0"/>
              <a:t>Implementing Error Boundaries</a:t>
            </a:r>
          </a:p>
        </p:txBody>
      </p:sp>
      <p:sp>
        <p:nvSpPr>
          <p:cNvPr id="4" name="Content Placeholder 3">
            <a:extLst>
              <a:ext uri="{FF2B5EF4-FFF2-40B4-BE49-F238E27FC236}">
                <a16:creationId xmlns:a16="http://schemas.microsoft.com/office/drawing/2014/main" id="{6A047070-6DA8-FA47-BA03-65F6414EE3C8}"/>
              </a:ext>
            </a:extLst>
          </p:cNvPr>
          <p:cNvSpPr>
            <a:spLocks noGrp="1"/>
          </p:cNvSpPr>
          <p:nvPr>
            <p:ph type="body" sz="quarter" idx="13"/>
          </p:nvPr>
        </p:nvSpPr>
        <p:spPr/>
        <p:txBody>
          <a:bodyPr>
            <a:normAutofit fontScale="55000" lnSpcReduction="20000"/>
          </a:bodyPr>
          <a:lstStyle/>
          <a:p>
            <a:r>
              <a:rPr lang="en-US" dirty="0"/>
              <a:t>class </a:t>
            </a:r>
            <a:r>
              <a:rPr lang="en-US" dirty="0" err="1"/>
              <a:t>ErrorBoundary</a:t>
            </a:r>
            <a:r>
              <a:rPr lang="en-US" dirty="0"/>
              <a:t> extends </a:t>
            </a:r>
            <a:r>
              <a:rPr lang="en-US" dirty="0" err="1"/>
              <a:t>React.Component</a:t>
            </a:r>
            <a:r>
              <a:rPr lang="en-US" dirty="0"/>
              <a:t> {   </a:t>
            </a:r>
            <a:br>
              <a:rPr lang="en-US" dirty="0"/>
            </a:br>
            <a:r>
              <a:rPr lang="en-US" dirty="0"/>
              <a:t>  constructor(props) { </a:t>
            </a:r>
            <a:br>
              <a:rPr lang="en-US" dirty="0"/>
            </a:br>
            <a:r>
              <a:rPr lang="en-US" dirty="0"/>
              <a:t>  super(props); </a:t>
            </a:r>
            <a:br>
              <a:rPr lang="en-US" dirty="0"/>
            </a:br>
            <a:r>
              <a:rPr lang="en-US" dirty="0"/>
              <a:t>  </a:t>
            </a:r>
            <a:r>
              <a:rPr lang="en-US" dirty="0" err="1"/>
              <a:t>this.state</a:t>
            </a:r>
            <a:r>
              <a:rPr lang="en-US" dirty="0"/>
              <a:t> = { </a:t>
            </a:r>
            <a:r>
              <a:rPr lang="en-US" dirty="0" err="1"/>
              <a:t>hasError</a:t>
            </a:r>
            <a:r>
              <a:rPr lang="en-US" dirty="0"/>
              <a:t>: false }; } </a:t>
            </a:r>
            <a:br>
              <a:rPr lang="en-US" dirty="0"/>
            </a:br>
            <a:br>
              <a:rPr lang="en-US" dirty="0"/>
            </a:br>
            <a:r>
              <a:rPr lang="en-US" dirty="0"/>
              <a:t>  static </a:t>
            </a:r>
            <a:r>
              <a:rPr lang="en-US" dirty="0" err="1"/>
              <a:t>getDerivedStateFromError</a:t>
            </a:r>
            <a:r>
              <a:rPr lang="en-US" dirty="0"/>
              <a:t>(error) { </a:t>
            </a:r>
            <a:br>
              <a:rPr lang="en-US" dirty="0"/>
            </a:br>
            <a:r>
              <a:rPr lang="en-US" dirty="0"/>
              <a:t>    return { </a:t>
            </a:r>
            <a:r>
              <a:rPr lang="en-US" dirty="0" err="1"/>
              <a:t>hasError</a:t>
            </a:r>
            <a:r>
              <a:rPr lang="en-US" dirty="0"/>
              <a:t>: true }; </a:t>
            </a:r>
            <a:br>
              <a:rPr lang="en-US" dirty="0"/>
            </a:br>
            <a:r>
              <a:rPr lang="en-US" dirty="0"/>
              <a:t>  } </a:t>
            </a:r>
            <a:br>
              <a:rPr lang="en-US" dirty="0"/>
            </a:br>
            <a:endParaRPr lang="en-US" dirty="0"/>
          </a:p>
          <a:p>
            <a:r>
              <a:rPr lang="en-US" dirty="0"/>
              <a:t>  </a:t>
            </a:r>
            <a:r>
              <a:rPr lang="en-US" dirty="0" err="1"/>
              <a:t>componentDidCatch</a:t>
            </a:r>
            <a:r>
              <a:rPr lang="en-US" dirty="0"/>
              <a:t>(error, </a:t>
            </a:r>
            <a:r>
              <a:rPr lang="en-US" dirty="0" err="1"/>
              <a:t>errorInfo</a:t>
            </a:r>
            <a:r>
              <a:rPr lang="en-US" dirty="0"/>
              <a:t>) {</a:t>
            </a:r>
          </a:p>
          <a:p>
            <a:r>
              <a:rPr lang="en-US" dirty="0"/>
              <a:t>    </a:t>
            </a:r>
            <a:r>
              <a:rPr lang="en-US" dirty="0" err="1"/>
              <a:t>logErrorToMyService</a:t>
            </a:r>
            <a:r>
              <a:rPr lang="en-US" dirty="0"/>
              <a:t>(error, </a:t>
            </a:r>
            <a:r>
              <a:rPr lang="en-US" dirty="0" err="1"/>
              <a:t>errorInfo</a:t>
            </a:r>
            <a:r>
              <a:rPr lang="en-US" dirty="0"/>
              <a:t>); </a:t>
            </a:r>
          </a:p>
          <a:p>
            <a:r>
              <a:rPr lang="en-US" dirty="0"/>
              <a:t>  } </a:t>
            </a:r>
          </a:p>
          <a:p>
            <a:r>
              <a:rPr lang="en-US" dirty="0"/>
              <a:t>  render() { </a:t>
            </a:r>
          </a:p>
          <a:p>
            <a:r>
              <a:rPr lang="en-US" dirty="0"/>
              <a:t>    if (</a:t>
            </a:r>
            <a:r>
              <a:rPr lang="en-US" dirty="0" err="1"/>
              <a:t>this.state.hasError</a:t>
            </a:r>
            <a:r>
              <a:rPr lang="en-US" dirty="0"/>
              <a:t>) { </a:t>
            </a:r>
          </a:p>
          <a:p>
            <a:r>
              <a:rPr lang="en-US" dirty="0"/>
              <a:t>    return &lt;h1&gt;Something went wrong.&lt;/h1&gt;;</a:t>
            </a:r>
          </a:p>
          <a:p>
            <a:r>
              <a:rPr lang="en-US" dirty="0"/>
              <a:t>  } </a:t>
            </a:r>
          </a:p>
          <a:p>
            <a:r>
              <a:rPr lang="en-US" dirty="0"/>
              <a:t>  return </a:t>
            </a:r>
            <a:r>
              <a:rPr lang="en-US" dirty="0" err="1"/>
              <a:t>this.props.children</a:t>
            </a:r>
            <a:r>
              <a:rPr lang="en-US" dirty="0"/>
              <a:t>; } </a:t>
            </a:r>
          </a:p>
          <a:p>
            <a:r>
              <a:rPr lang="en-US" dirty="0"/>
              <a:t>}</a:t>
            </a:r>
          </a:p>
        </p:txBody>
      </p:sp>
    </p:spTree>
    <p:extLst>
      <p:ext uri="{BB962C8B-B14F-4D97-AF65-F5344CB8AC3E}">
        <p14:creationId xmlns:p14="http://schemas.microsoft.com/office/powerpoint/2010/main" val="23302918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Life Cycle</a:t>
            </a:r>
          </a:p>
        </p:txBody>
      </p:sp>
      <p:pic>
        <p:nvPicPr>
          <p:cNvPr id="6" name="Content Placeholder 5"/>
          <p:cNvPicPr>
            <a:picLocks noGrp="1" noChangeAspect="1"/>
          </p:cNvPicPr>
          <p:nvPr>
            <p:ph idx="1"/>
          </p:nvPr>
        </p:nvPicPr>
        <p:blipFill>
          <a:blip r:embed="rId3"/>
          <a:stretch>
            <a:fillRect/>
          </a:stretch>
        </p:blipFill>
        <p:spPr>
          <a:xfrm>
            <a:off x="335665" y="1303111"/>
            <a:ext cx="8793357" cy="4811657"/>
          </a:xfrm>
        </p:spPr>
      </p:pic>
      <p:sp>
        <p:nvSpPr>
          <p:cNvPr id="4" name="Slide Number Placeholder 3"/>
          <p:cNvSpPr>
            <a:spLocks noGrp="1"/>
          </p:cNvSpPr>
          <p:nvPr>
            <p:ph type="sldNum" sz="quarter" idx="12"/>
          </p:nvPr>
        </p:nvSpPr>
        <p:spPr/>
        <p:txBody>
          <a:bodyPr/>
          <a:lstStyle/>
          <a:p>
            <a:fld id="{A839F4A7-500C-EC42-AE23-BEE4487EA55E}" type="slidenum">
              <a:rPr lang="en-US" smtClean="0"/>
              <a:t>157</a:t>
            </a:fld>
            <a:endParaRPr lang="en-US" dirty="0"/>
          </a:p>
        </p:txBody>
      </p:sp>
    </p:spTree>
    <p:extLst>
      <p:ext uri="{BB962C8B-B14F-4D97-AF65-F5344CB8AC3E}">
        <p14:creationId xmlns:p14="http://schemas.microsoft.com/office/powerpoint/2010/main" val="304485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b">
            <a:normAutofit/>
          </a:bodyPr>
          <a:lstStyle/>
          <a:p>
            <a:pPr lvl="0" algn="l"/>
            <a:r>
              <a:rPr lang="en-US" sz="4700" kern="1200" dirty="0">
                <a:latin typeface="+mj-lt"/>
                <a:ea typeface="+mj-ea"/>
                <a:cs typeface="+mj-cs"/>
              </a:rPr>
              <a:t>React Components </a:t>
            </a:r>
          </a:p>
        </p:txBody>
      </p:sp>
      <p:sp>
        <p:nvSpPr>
          <p:cNvPr id="5" name="Subtitle 4"/>
          <p:cNvSpPr>
            <a:spLocks noGrp="1"/>
          </p:cNvSpPr>
          <p:nvPr>
            <p:ph type="subTitle" idx="1"/>
          </p:nvPr>
        </p:nvSpPr>
        <p:spPr/>
        <p:txBody>
          <a:bodyPr vert="horz" lIns="91440" tIns="45720" rIns="91440" bIns="45720" rtlCol="0">
            <a:normAutofit fontScale="77500" lnSpcReduction="20000"/>
          </a:bodyPr>
          <a:lstStyle/>
          <a:p>
            <a:pPr indent="-228600" algn="l">
              <a:buFont typeface="Arial" panose="020B0604020202020204" pitchFamily="34" charset="0"/>
              <a:buChar char="•"/>
            </a:pPr>
            <a:r>
              <a:rPr lang="en-US" dirty="0"/>
              <a:t>Objectives</a:t>
            </a:r>
          </a:p>
          <a:p>
            <a:pPr lvl="1" indent="-228600" algn="l">
              <a:buFont typeface="Arial" panose="020B0604020202020204" pitchFamily="34" charset="0"/>
              <a:buChar char="•"/>
            </a:pPr>
            <a:r>
              <a:rPr lang="en-US" dirty="0"/>
              <a:t>Understanding components and elements</a:t>
            </a:r>
          </a:p>
          <a:p>
            <a:pPr lvl="1" indent="-228600" algn="l">
              <a:buFont typeface="Arial" panose="020B0604020202020204" pitchFamily="34" charset="0"/>
              <a:buChar char="•"/>
            </a:pPr>
            <a:r>
              <a:rPr lang="en-US" dirty="0"/>
              <a:t>Understand how to write components</a:t>
            </a:r>
          </a:p>
          <a:p>
            <a:pPr lvl="1" indent="-228600" algn="l">
              <a:buFont typeface="Arial" panose="020B0604020202020204" pitchFamily="34" charset="0"/>
              <a:buChar char="•"/>
            </a:pPr>
            <a:r>
              <a:rPr lang="en-US" dirty="0"/>
              <a:t>Understand component life-cycle</a:t>
            </a:r>
          </a:p>
          <a:p>
            <a:pPr lvl="1" indent="-228600" algn="l">
              <a:buFont typeface="Arial" panose="020B0604020202020204" pitchFamily="34" charset="0"/>
              <a:buChar char="•"/>
            </a:pPr>
            <a:r>
              <a:rPr lang="en-US" dirty="0"/>
              <a:t>Use events and event handlers</a:t>
            </a:r>
          </a:p>
          <a:p>
            <a:pPr lvl="1" indent="-228600" algn="l">
              <a:buFont typeface="Arial" panose="020B0604020202020204" pitchFamily="34" charset="0"/>
              <a:buChar char="•"/>
            </a:pPr>
            <a:r>
              <a:rPr lang="en-US" dirty="0"/>
              <a:t>Communicate between components</a:t>
            </a:r>
          </a:p>
        </p:txBody>
      </p:sp>
    </p:spTree>
    <p:extLst>
      <p:ext uri="{BB962C8B-B14F-4D97-AF65-F5344CB8AC3E}">
        <p14:creationId xmlns:p14="http://schemas.microsoft.com/office/powerpoint/2010/main" val="26465121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4567-DD7E-7649-AC8C-BC093BDC1F2D}"/>
              </a:ext>
            </a:extLst>
          </p:cNvPr>
          <p:cNvSpPr>
            <a:spLocks noGrp="1"/>
          </p:cNvSpPr>
          <p:nvPr>
            <p:ph type="title"/>
          </p:nvPr>
        </p:nvSpPr>
        <p:spPr>
          <a:xfrm>
            <a:off x="480060" y="325369"/>
            <a:ext cx="3276451" cy="1956841"/>
          </a:xfrm>
        </p:spPr>
        <p:txBody>
          <a:bodyPr anchor="b">
            <a:normAutofit/>
          </a:bodyPr>
          <a:lstStyle/>
          <a:p>
            <a:r>
              <a:rPr lang="en-US" sz="4300" dirty="0"/>
              <a:t>What are components?</a:t>
            </a:r>
          </a:p>
        </p:txBody>
      </p:sp>
      <p:sp>
        <p:nvSpPr>
          <p:cNvPr id="3" name="Content Placeholder 2">
            <a:extLst>
              <a:ext uri="{FF2B5EF4-FFF2-40B4-BE49-F238E27FC236}">
                <a16:creationId xmlns:a16="http://schemas.microsoft.com/office/drawing/2014/main" id="{2572E455-4FD9-DD40-A8D4-0E310D863FFD}"/>
              </a:ext>
            </a:extLst>
          </p:cNvPr>
          <p:cNvSpPr>
            <a:spLocks noGrp="1"/>
          </p:cNvSpPr>
          <p:nvPr>
            <p:ph idx="1"/>
          </p:nvPr>
        </p:nvSpPr>
        <p:spPr>
          <a:xfrm>
            <a:off x="480060" y="2872899"/>
            <a:ext cx="3182691" cy="3320668"/>
          </a:xfrm>
        </p:spPr>
        <p:txBody>
          <a:bodyPr>
            <a:normAutofit/>
          </a:bodyPr>
          <a:lstStyle/>
          <a:p>
            <a:r>
              <a:rPr lang="en-US" dirty="0"/>
              <a:t>React components define React Elements</a:t>
            </a:r>
          </a:p>
          <a:p>
            <a:r>
              <a:rPr lang="en-US" dirty="0"/>
              <a:t>Elements are composed to create UI</a:t>
            </a:r>
          </a:p>
        </p:txBody>
      </p:sp>
      <p:pic>
        <p:nvPicPr>
          <p:cNvPr id="5" name="Picture 4" descr="Molecules">
            <a:extLst>
              <a:ext uri="{FF2B5EF4-FFF2-40B4-BE49-F238E27FC236}">
                <a16:creationId xmlns:a16="http://schemas.microsoft.com/office/drawing/2014/main" id="{6045D3FB-CA3A-4CA6-8B2A-DF828700110B}"/>
              </a:ext>
            </a:extLst>
          </p:cNvPr>
          <p:cNvPicPr>
            <a:picLocks noChangeAspect="1"/>
          </p:cNvPicPr>
          <p:nvPr/>
        </p:nvPicPr>
        <p:blipFill rotWithShape="1">
          <a:blip r:embed="rId3"/>
          <a:srcRect l="33426" r="16359" b="-1"/>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64981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3FF5C-21A9-0C8F-72E5-12061F2B0EE3}"/>
              </a:ext>
            </a:extLst>
          </p:cNvPr>
          <p:cNvSpPr>
            <a:spLocks noGrp="1"/>
          </p:cNvSpPr>
          <p:nvPr>
            <p:ph type="title"/>
          </p:nvPr>
        </p:nvSpPr>
        <p:spPr/>
        <p:txBody>
          <a:bodyPr/>
          <a:lstStyle/>
          <a:p>
            <a:r>
              <a:rPr lang="en-US" dirty="0"/>
              <a:t>Alternatives to Bootstrapping with </a:t>
            </a:r>
            <a:r>
              <a:rPr lang="en-US" dirty="0" err="1"/>
              <a:t>Vite</a:t>
            </a:r>
            <a:endParaRPr lang="en-US" dirty="0"/>
          </a:p>
        </p:txBody>
      </p:sp>
      <p:sp>
        <p:nvSpPr>
          <p:cNvPr id="3" name="Content Placeholder 2">
            <a:extLst>
              <a:ext uri="{FF2B5EF4-FFF2-40B4-BE49-F238E27FC236}">
                <a16:creationId xmlns:a16="http://schemas.microsoft.com/office/drawing/2014/main" id="{7883EB40-0AF5-4D68-49A7-42C1CA5C7E88}"/>
              </a:ext>
            </a:extLst>
          </p:cNvPr>
          <p:cNvSpPr>
            <a:spLocks noGrp="1"/>
          </p:cNvSpPr>
          <p:nvPr>
            <p:ph sz="quarter" idx="10"/>
          </p:nvPr>
        </p:nvSpPr>
        <p:spPr/>
        <p:txBody>
          <a:bodyPr/>
          <a:lstStyle/>
          <a:p>
            <a:r>
              <a:rPr lang="en-US" dirty="0"/>
              <a:t>Build your own toolchain</a:t>
            </a:r>
          </a:p>
          <a:p>
            <a:pPr lvl="1"/>
            <a:r>
              <a:rPr lang="en-US" dirty="0"/>
              <a:t>Install and configure a module bundler or compiler such as Webpack, </a:t>
            </a:r>
            <a:r>
              <a:rPr lang="en-US" dirty="0" err="1"/>
              <a:t>ESbuild</a:t>
            </a:r>
            <a:r>
              <a:rPr lang="en-US" dirty="0"/>
              <a:t>, or Parcel</a:t>
            </a:r>
          </a:p>
          <a:p>
            <a:r>
              <a:rPr lang="en-US" dirty="0"/>
              <a:t>Create React App</a:t>
            </a:r>
          </a:p>
          <a:p>
            <a:pPr lvl="1"/>
            <a:r>
              <a:rPr lang="en-US" dirty="0"/>
              <a:t>deprecated, but still works.</a:t>
            </a:r>
          </a:p>
          <a:p>
            <a:r>
              <a:rPr lang="en-US" dirty="0"/>
              <a:t>Next JS</a:t>
            </a:r>
          </a:p>
          <a:p>
            <a:pPr lvl="1"/>
            <a:r>
              <a:rPr lang="en-US" dirty="0"/>
              <a:t>a framework for full-stack React applications</a:t>
            </a:r>
          </a:p>
          <a:p>
            <a:endParaRPr lang="en-US" dirty="0"/>
          </a:p>
        </p:txBody>
      </p:sp>
    </p:spTree>
    <p:extLst>
      <p:ext uri="{BB962C8B-B14F-4D97-AF65-F5344CB8AC3E}">
        <p14:creationId xmlns:p14="http://schemas.microsoft.com/office/powerpoint/2010/main" val="20791523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Creating Components</a:t>
            </a:r>
          </a:p>
        </p:txBody>
      </p:sp>
      <p:sp>
        <p:nvSpPr>
          <p:cNvPr id="3" name="Text Placeholder 2"/>
          <p:cNvSpPr>
            <a:spLocks noGrp="1"/>
          </p:cNvSpPr>
          <p:nvPr>
            <p:ph sz="quarter" idx="10"/>
          </p:nvPr>
        </p:nvSpPr>
        <p:spPr/>
        <p:txBody>
          <a:bodyPr vert="horz" lIns="91440" tIns="45720" rIns="91440" bIns="45720" rtlCol="0">
            <a:normAutofit/>
          </a:bodyPr>
          <a:lstStyle/>
          <a:p>
            <a:r>
              <a:rPr lang="en-US" sz="3600" dirty="0"/>
              <a:t>Two techniques</a:t>
            </a:r>
          </a:p>
          <a:p>
            <a:pPr lvl="1"/>
            <a:r>
              <a:rPr lang="en-US" sz="3600" dirty="0"/>
              <a:t>Extend </a:t>
            </a:r>
            <a:r>
              <a:rPr lang="en-US" sz="3600" dirty="0" err="1"/>
              <a:t>React.Component</a:t>
            </a:r>
            <a:endParaRPr lang="en-US" sz="3600" dirty="0"/>
          </a:p>
          <a:p>
            <a:pPr lvl="1"/>
            <a:r>
              <a:rPr lang="en-US" sz="3600" dirty="0"/>
              <a:t>Function Component</a:t>
            </a:r>
          </a:p>
        </p:txBody>
      </p:sp>
    </p:spTree>
    <p:extLst>
      <p:ext uri="{BB962C8B-B14F-4D97-AF65-F5344CB8AC3E}">
        <p14:creationId xmlns:p14="http://schemas.microsoft.com/office/powerpoint/2010/main" val="25236715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Class Definition</a:t>
            </a:r>
          </a:p>
        </p:txBody>
      </p:sp>
      <p:sp>
        <p:nvSpPr>
          <p:cNvPr id="5" name="Text Placeholder 4"/>
          <p:cNvSpPr>
            <a:spLocks noGrp="1"/>
          </p:cNvSpPr>
          <p:nvPr>
            <p:ph sz="quarter" idx="10"/>
          </p:nvPr>
        </p:nvSpPr>
        <p:spPr/>
        <p:txBody>
          <a:bodyPr/>
          <a:lstStyle/>
          <a:p>
            <a:r>
              <a:rPr lang="en-US" dirty="0"/>
              <a:t>ES6 introduces more OOP-style classes</a:t>
            </a:r>
          </a:p>
          <a:p>
            <a:r>
              <a:rPr lang="en-US" dirty="0"/>
              <a:t>Can be created with Class declaration or Class expression</a:t>
            </a:r>
          </a:p>
          <a:p>
            <a:pPr marL="0" indent="0">
              <a:buNone/>
            </a:pPr>
            <a:endParaRPr lang="en-US" dirty="0"/>
          </a:p>
        </p:txBody>
      </p:sp>
    </p:spTree>
    <p:extLst>
      <p:ext uri="{BB962C8B-B14F-4D97-AF65-F5344CB8AC3E}">
        <p14:creationId xmlns:p14="http://schemas.microsoft.com/office/powerpoint/2010/main" val="28158438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Declaration</a:t>
            </a:r>
          </a:p>
        </p:txBody>
      </p:sp>
      <p:sp>
        <p:nvSpPr>
          <p:cNvPr id="3" name="Text Placeholder 2"/>
          <p:cNvSpPr>
            <a:spLocks noGrp="1"/>
          </p:cNvSpPr>
          <p:nvPr>
            <p:ph sz="quarter" idx="10"/>
          </p:nvPr>
        </p:nvSpPr>
        <p:spPr/>
        <p:txBody>
          <a:bodyPr/>
          <a:lstStyle/>
          <a:p>
            <a:pPr marL="457200" lvl="1" indent="0">
              <a:buNone/>
            </a:pPr>
            <a:endParaRPr lang="en-US" dirty="0">
              <a:latin typeface="Courier New"/>
              <a:cs typeface="Courier New"/>
            </a:endParaRPr>
          </a:p>
          <a:p>
            <a:pPr marL="457200" lvl="1" indent="0">
              <a:buNone/>
            </a:pPr>
            <a:r>
              <a:rPr lang="en-US" dirty="0">
                <a:latin typeface="Courier New"/>
                <a:cs typeface="Courier New"/>
              </a:rPr>
              <a:t>class Square {</a:t>
            </a:r>
          </a:p>
          <a:p>
            <a:pPr marL="457200" lvl="1" indent="0">
              <a:buNone/>
            </a:pPr>
            <a:r>
              <a:rPr lang="en-US" dirty="0">
                <a:latin typeface="Courier New"/>
                <a:cs typeface="Courier New"/>
              </a:rPr>
              <a:t>  constructor (height, width) {</a:t>
            </a:r>
          </a:p>
          <a:p>
            <a:pPr marL="457200" lvl="1" indent="0">
              <a:buNone/>
            </a:pPr>
            <a:r>
              <a:rPr lang="en-US" dirty="0">
                <a:latin typeface="Courier New"/>
                <a:cs typeface="Courier New"/>
              </a:rPr>
              <a:t>    this.height = height;</a:t>
            </a:r>
          </a:p>
          <a:p>
            <a:pPr marL="457200" lvl="1" indent="0">
              <a:buNone/>
            </a:pPr>
            <a:r>
              <a:rPr lang="en-US" dirty="0">
                <a:latin typeface="Courier New"/>
                <a:cs typeface="Courier New"/>
              </a:rPr>
              <a:t>    this.width = width;</a:t>
            </a:r>
          </a:p>
          <a:p>
            <a:pPr marL="457200" lvl="1" indent="0">
              <a:buNone/>
            </a:pPr>
            <a:r>
              <a:rPr lang="en-US" dirty="0">
                <a:latin typeface="Courier New"/>
                <a:cs typeface="Courier New"/>
              </a:rPr>
              <a:t>    }</a:t>
            </a:r>
          </a:p>
          <a:p>
            <a:pPr marL="457200" lvl="1" indent="0">
              <a:buNone/>
            </a:pPr>
            <a:r>
              <a:rPr lang="en-US" dirty="0">
                <a:latin typeface="Courier New"/>
                <a:cs typeface="Courier New"/>
              </a:rPr>
              <a:t>}</a:t>
            </a:r>
          </a:p>
          <a:p>
            <a:pPr marL="0" indent="0">
              <a:buNone/>
            </a:pPr>
            <a:endParaRPr lang="en-US" dirty="0">
              <a:latin typeface="Courier New"/>
              <a:cs typeface="Courier New"/>
            </a:endParaRPr>
          </a:p>
        </p:txBody>
      </p:sp>
    </p:spTree>
    <p:extLst>
      <p:ext uri="{BB962C8B-B14F-4D97-AF65-F5344CB8AC3E}">
        <p14:creationId xmlns:p14="http://schemas.microsoft.com/office/powerpoint/2010/main" val="38441987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Expressions</a:t>
            </a:r>
          </a:p>
        </p:txBody>
      </p:sp>
      <p:sp>
        <p:nvSpPr>
          <p:cNvPr id="3" name="Text Placeholder 2"/>
          <p:cNvSpPr>
            <a:spLocks noGrp="1"/>
          </p:cNvSpPr>
          <p:nvPr>
            <p:ph sz="quarter" idx="10"/>
          </p:nvPr>
        </p:nvSpPr>
        <p:spPr/>
        <p:txBody>
          <a:bodyPr>
            <a:normAutofit fontScale="92500" lnSpcReduction="20000"/>
          </a:bodyPr>
          <a:lstStyle/>
          <a:p>
            <a:r>
              <a:rPr lang="en-US" dirty="0">
                <a:cs typeface="Courier New"/>
              </a:rPr>
              <a:t>Can be unnamed</a:t>
            </a:r>
          </a:p>
          <a:p>
            <a:pPr marL="0" indent="0">
              <a:buNone/>
            </a:pPr>
            <a:r>
              <a:rPr lang="en-US" sz="1800" dirty="0">
                <a:latin typeface="Courier New"/>
                <a:cs typeface="Courier New"/>
              </a:rPr>
              <a:t>	const Square = class {</a:t>
            </a:r>
          </a:p>
          <a:p>
            <a:pPr marL="0" indent="0">
              <a:buNone/>
            </a:pPr>
            <a:r>
              <a:rPr lang="en-US" sz="1800" dirty="0">
                <a:latin typeface="Courier New"/>
                <a:cs typeface="Courier New"/>
              </a:rPr>
              <a:t>	  constructor(height,width) {</a:t>
            </a:r>
          </a:p>
          <a:p>
            <a:pPr marL="0" indent="0">
              <a:buNone/>
            </a:pPr>
            <a:r>
              <a:rPr lang="en-US" sz="1800" dirty="0">
                <a:latin typeface="Courier New"/>
                <a:cs typeface="Courier New"/>
              </a:rPr>
              <a:t>	    this.height = height;</a:t>
            </a:r>
          </a:p>
          <a:p>
            <a:pPr marL="0" indent="0">
              <a:buNone/>
            </a:pPr>
            <a:r>
              <a:rPr lang="en-US" sz="1800" dirty="0">
                <a:latin typeface="Courier New"/>
                <a:cs typeface="Courier New"/>
              </a:rPr>
              <a:t>	    this.width = width;</a:t>
            </a:r>
          </a:p>
          <a:p>
            <a:pPr marL="0" indent="0">
              <a:buNone/>
            </a:pPr>
            <a:r>
              <a:rPr lang="en-US" sz="1800" dirty="0">
                <a:latin typeface="Courier New"/>
                <a:cs typeface="Courier New"/>
              </a:rPr>
              <a:t>	  }</a:t>
            </a:r>
          </a:p>
          <a:p>
            <a:pPr marL="0" indent="0">
              <a:buNone/>
            </a:pPr>
            <a:r>
              <a:rPr lang="en-US" sz="1800" dirty="0">
                <a:latin typeface="Courier New"/>
                <a:cs typeface="Courier New"/>
              </a:rPr>
              <a:t>	};</a:t>
            </a:r>
          </a:p>
          <a:p>
            <a:r>
              <a:rPr lang="en-US" dirty="0">
                <a:cs typeface="Courier New"/>
              </a:rPr>
              <a:t>Or named</a:t>
            </a:r>
          </a:p>
          <a:p>
            <a:pPr marL="457200" lvl="1" indent="0">
              <a:buNone/>
            </a:pPr>
            <a:r>
              <a:rPr lang="en-US" sz="1800" dirty="0">
                <a:latin typeface="Courier New"/>
                <a:cs typeface="Courier New"/>
              </a:rPr>
              <a:t>class Square {</a:t>
            </a:r>
          </a:p>
          <a:p>
            <a:pPr marL="457200" lvl="1" indent="0">
              <a:buNone/>
            </a:pPr>
            <a:r>
              <a:rPr lang="en-US" sz="1800" dirty="0">
                <a:latin typeface="Courier New"/>
                <a:cs typeface="Courier New"/>
              </a:rPr>
              <a:t>  constructor(height, width) {</a:t>
            </a:r>
          </a:p>
          <a:p>
            <a:pPr marL="457200" lvl="1" indent="0">
              <a:buNone/>
            </a:pPr>
            <a:r>
              <a:rPr lang="en-US" sz="1800" dirty="0">
                <a:latin typeface="Courier New"/>
                <a:cs typeface="Courier New"/>
              </a:rPr>
              <a:t>    this.height = height;</a:t>
            </a:r>
          </a:p>
          <a:p>
            <a:pPr marL="457200" lvl="1" indent="0">
              <a:buNone/>
            </a:pPr>
            <a:r>
              <a:rPr lang="en-US" sz="1800" dirty="0">
                <a:latin typeface="Courier New"/>
                <a:cs typeface="Courier New"/>
              </a:rPr>
              <a:t>    this.width = width; </a:t>
            </a:r>
          </a:p>
          <a:p>
            <a:pPr marL="457200" lvl="1" indent="0">
              <a:buNone/>
            </a:pPr>
            <a:r>
              <a:rPr lang="en-US" sz="1800" dirty="0">
                <a:latin typeface="Courier New"/>
                <a:cs typeface="Courier New"/>
              </a:rPr>
              <a:t>  }</a:t>
            </a:r>
          </a:p>
          <a:p>
            <a:pPr marL="457200" lvl="1" indent="0">
              <a:buNone/>
            </a:pPr>
            <a:r>
              <a:rPr lang="en-US" sz="1800" dirty="0">
                <a:latin typeface="Courier New"/>
                <a:cs typeface="Courier New"/>
              </a:rPr>
              <a:t>};</a:t>
            </a:r>
          </a:p>
        </p:txBody>
      </p:sp>
    </p:spTree>
    <p:extLst>
      <p:ext uri="{BB962C8B-B14F-4D97-AF65-F5344CB8AC3E}">
        <p14:creationId xmlns:p14="http://schemas.microsoft.com/office/powerpoint/2010/main" val="12293004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Inheritance</a:t>
            </a:r>
          </a:p>
        </p:txBody>
      </p:sp>
      <p:sp>
        <p:nvSpPr>
          <p:cNvPr id="3" name="Text Placeholder 2"/>
          <p:cNvSpPr>
            <a:spLocks noGrp="1"/>
          </p:cNvSpPr>
          <p:nvPr>
            <p:ph sz="quarter" idx="10"/>
          </p:nvPr>
        </p:nvSpPr>
        <p:spPr/>
        <p:txBody>
          <a:bodyPr>
            <a:normAutofit fontScale="92500" lnSpcReduction="20000"/>
          </a:bodyPr>
          <a:lstStyle/>
          <a:p>
            <a:pPr marL="0" indent="0">
              <a:buNone/>
            </a:pPr>
            <a:r>
              <a:rPr lang="en-US" sz="1800" dirty="0">
                <a:latin typeface="Courier New"/>
                <a:cs typeface="Courier New"/>
              </a:rPr>
              <a:t>class Rectangle extends Shape {</a:t>
            </a:r>
          </a:p>
          <a:p>
            <a:pPr marL="0" indent="0">
              <a:buNone/>
            </a:pPr>
            <a:r>
              <a:rPr lang="en-US" sz="1800" dirty="0">
                <a:latin typeface="Courier New"/>
                <a:cs typeface="Courier New"/>
              </a:rPr>
              <a:t>	constructor (id, x, y, width, height) {</a:t>
            </a:r>
          </a:p>
          <a:p>
            <a:pPr marL="0" indent="0">
              <a:buNone/>
            </a:pPr>
            <a:r>
              <a:rPr lang="en-US" sz="1800" dirty="0">
                <a:latin typeface="Courier New"/>
                <a:cs typeface="Courier New"/>
              </a:rPr>
              <a:t>   	  super (id, x, y);</a:t>
            </a:r>
          </a:p>
          <a:p>
            <a:pPr marL="0" indent="0">
              <a:buNone/>
            </a:pPr>
            <a:r>
              <a:rPr lang="en-US" sz="1800" dirty="0">
                <a:latin typeface="Courier New"/>
                <a:cs typeface="Courier New"/>
              </a:rPr>
              <a:t>   	  this.width = width;</a:t>
            </a:r>
          </a:p>
          <a:p>
            <a:pPr marL="0" indent="0">
              <a:buNone/>
            </a:pPr>
            <a:r>
              <a:rPr lang="en-US" sz="1800" dirty="0">
                <a:latin typeface="Courier New"/>
                <a:cs typeface="Courier New"/>
              </a:rPr>
              <a:t>  	  this.height = height;</a:t>
            </a:r>
          </a:p>
          <a:p>
            <a:pPr marL="0" indent="0">
              <a:buNone/>
            </a:pPr>
            <a:r>
              <a:rPr lang="en-US" sz="1800" dirty="0">
                <a:latin typeface="Courier New"/>
                <a:cs typeface="Courier New"/>
              </a:rPr>
              <a:t>  	}</a:t>
            </a:r>
          </a:p>
          <a:p>
            <a:pPr marL="0" indent="0">
              <a:buNone/>
            </a:pPr>
            <a:r>
              <a:rPr lang="en-US" sz="1800" dirty="0">
                <a:latin typeface="Courier New"/>
                <a:cs typeface="Courier New"/>
              </a:rPr>
              <a:t>}</a:t>
            </a:r>
          </a:p>
          <a:p>
            <a:pPr marL="0" indent="0">
              <a:buNone/>
            </a:pPr>
            <a:r>
              <a:rPr lang="en-US" sz="1800" dirty="0">
                <a:latin typeface="Courier New"/>
                <a:cs typeface="Courier New"/>
              </a:rPr>
              <a:t>class Circle extends Shape {</a:t>
            </a:r>
          </a:p>
          <a:p>
            <a:pPr marL="0" indent="0">
              <a:buNone/>
            </a:pPr>
            <a:r>
              <a:rPr lang="en-US" sz="1800" dirty="0">
                <a:latin typeface="Courier New"/>
                <a:cs typeface="Courier New"/>
              </a:rPr>
              <a:t>	constructor (id, x, y, radius) {</a:t>
            </a:r>
          </a:p>
          <a:p>
            <a:pPr marL="0" indent="0">
              <a:buNone/>
            </a:pPr>
            <a:r>
              <a:rPr lang="en-US" sz="1800" dirty="0">
                <a:latin typeface="Courier New"/>
                <a:cs typeface="Courier New"/>
              </a:rPr>
              <a:t>	  super (id, x, y);</a:t>
            </a:r>
          </a:p>
          <a:p>
            <a:pPr marL="0" indent="0">
              <a:buNone/>
            </a:pPr>
            <a:r>
              <a:rPr lang="en-US" sz="1800" dirty="0">
                <a:latin typeface="Courier New"/>
                <a:cs typeface="Courier New"/>
              </a:rPr>
              <a:t>	  this.radius = radius;</a:t>
            </a:r>
          </a:p>
          <a:p>
            <a:pPr marL="0" indent="0">
              <a:buNone/>
            </a:pPr>
            <a:r>
              <a:rPr lang="en-US" sz="1800" dirty="0">
                <a:latin typeface="Courier New"/>
                <a:cs typeface="Courier New"/>
              </a:rPr>
              <a:t>	}</a:t>
            </a:r>
          </a:p>
          <a:p>
            <a:pPr marL="0" indent="0">
              <a:buNone/>
            </a:pPr>
            <a:r>
              <a:rPr lang="en-US" sz="1800" dirty="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20659440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A9F96-3A80-2686-4B6B-0E0626947D6F}"/>
              </a:ext>
            </a:extLst>
          </p:cNvPr>
          <p:cNvSpPr>
            <a:spLocks noGrp="1"/>
          </p:cNvSpPr>
          <p:nvPr>
            <p:ph type="title"/>
          </p:nvPr>
        </p:nvSpPr>
        <p:spPr/>
        <p:txBody>
          <a:bodyPr/>
          <a:lstStyle/>
          <a:p>
            <a:r>
              <a:rPr lang="en-US" dirty="0"/>
              <a:t>Private Methods</a:t>
            </a:r>
          </a:p>
        </p:txBody>
      </p:sp>
      <p:sp>
        <p:nvSpPr>
          <p:cNvPr id="3" name="Content Placeholder 2">
            <a:extLst>
              <a:ext uri="{FF2B5EF4-FFF2-40B4-BE49-F238E27FC236}">
                <a16:creationId xmlns:a16="http://schemas.microsoft.com/office/drawing/2014/main" id="{EFB49236-6B9A-74C3-BFDB-F8543AC375EB}"/>
              </a:ext>
            </a:extLst>
          </p:cNvPr>
          <p:cNvSpPr>
            <a:spLocks noGrp="1"/>
          </p:cNvSpPr>
          <p:nvPr>
            <p:ph sz="quarter" idx="10"/>
          </p:nvPr>
        </p:nvSpPr>
        <p:spPr/>
        <p:txBody>
          <a:bodyPr>
            <a:normAutofit fontScale="92500" lnSpcReduction="20000"/>
          </a:bodyPr>
          <a:lstStyle/>
          <a:p>
            <a:r>
              <a:rPr lang="en-US" dirty="0"/>
              <a:t>Methods of an object can be private to that object.</a:t>
            </a:r>
          </a:p>
          <a:p>
            <a:r>
              <a:rPr lang="en-US" dirty="0"/>
              <a:t>Private methods can only be used within the object.</a:t>
            </a:r>
          </a:p>
          <a:p>
            <a:r>
              <a:rPr lang="en-US" dirty="0"/>
              <a:t>To define private methods in classes or objects, preface the name of the object with #.</a:t>
            </a:r>
          </a:p>
          <a:p>
            <a:pPr marL="0" indent="0">
              <a:buNone/>
            </a:pPr>
            <a:r>
              <a:rPr lang="en-US" sz="2200" dirty="0">
                <a:latin typeface="Courier New" panose="02070309020205020404" pitchFamily="49" charset="0"/>
                <a:cs typeface="Courier New" panose="02070309020205020404" pitchFamily="49" charset="0"/>
              </a:rPr>
              <a:t>class Customer {</a:t>
            </a:r>
          </a:p>
          <a:p>
            <a:pPr marL="0" indent="0">
              <a:buNone/>
            </a:pP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getFullName</a:t>
            </a:r>
            <a:r>
              <a:rPr lang="en-US" sz="2200" dirty="0">
                <a:latin typeface="Courier New" panose="02070309020205020404" pitchFamily="49" charset="0"/>
                <a:cs typeface="Courier New" panose="02070309020205020404" pitchFamily="49" charset="0"/>
              </a:rPr>
              <a:t>() { </a:t>
            </a:r>
          </a:p>
          <a:p>
            <a:pPr marL="0" indent="0">
              <a:buNone/>
            </a:pPr>
            <a:r>
              <a:rPr lang="en-US" sz="2200" dirty="0">
                <a:latin typeface="Courier New" panose="02070309020205020404" pitchFamily="49" charset="0"/>
                <a:cs typeface="Courier New" panose="02070309020205020404" pitchFamily="49" charset="0"/>
              </a:rPr>
              <a:t>    return `${</a:t>
            </a:r>
            <a:r>
              <a:rPr lang="en-US" sz="2200" dirty="0" err="1">
                <a:latin typeface="Courier New" panose="02070309020205020404" pitchFamily="49" charset="0"/>
                <a:cs typeface="Courier New" panose="02070309020205020404" pitchFamily="49" charset="0"/>
              </a:rPr>
              <a:t>this.fname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this.lname</a:t>
            </a:r>
            <a:r>
              <a:rPr lang="en-US" sz="2200" dirty="0">
                <a:latin typeface="Courier New" panose="02070309020205020404" pitchFamily="49" charset="0"/>
                <a:cs typeface="Courier New" panose="02070309020205020404" pitchFamily="49" charset="0"/>
              </a:rPr>
              <a:t>}`</a:t>
            </a:r>
          </a:p>
          <a:p>
            <a:pPr marL="0" indent="0">
              <a:buNone/>
            </a:pPr>
            <a:r>
              <a:rPr lang="en-US" sz="2200" dirty="0">
                <a:latin typeface="Courier New" panose="02070309020205020404" pitchFamily="49" charset="0"/>
                <a:cs typeface="Courier New" panose="02070309020205020404" pitchFamily="49" charset="0"/>
              </a:rPr>
              <a:t>  }</a:t>
            </a:r>
          </a:p>
          <a:p>
            <a:pPr marL="0" indent="0">
              <a:buNone/>
            </a:pP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greetCustomer</a:t>
            </a:r>
            <a:r>
              <a:rPr lang="en-US" sz="2200" dirty="0">
                <a:latin typeface="Courier New" panose="02070309020205020404" pitchFamily="49" charset="0"/>
                <a:cs typeface="Courier New" panose="02070309020205020404" pitchFamily="49" charset="0"/>
              </a:rPr>
              <a:t>() {</a:t>
            </a:r>
          </a:p>
          <a:p>
            <a:pPr marL="0" indent="0">
              <a:buNone/>
            </a:pPr>
            <a:r>
              <a:rPr lang="en-US" sz="2200" dirty="0">
                <a:latin typeface="Courier New" panose="02070309020205020404" pitchFamily="49" charset="0"/>
                <a:cs typeface="Courier New" panose="02070309020205020404" pitchFamily="49" charset="0"/>
              </a:rPr>
              <a:t>    return `Welcome, ${#</a:t>
            </a:r>
            <a:r>
              <a:rPr lang="en-US" sz="2200" dirty="0" err="1">
                <a:latin typeface="Courier New" panose="02070309020205020404" pitchFamily="49" charset="0"/>
                <a:cs typeface="Courier New" panose="02070309020205020404" pitchFamily="49" charset="0"/>
              </a:rPr>
              <a:t>getFullName</a:t>
            </a:r>
            <a:r>
              <a:rPr lang="en-US" sz="2200" dirty="0">
                <a:latin typeface="Courier New" panose="02070309020205020404" pitchFamily="49" charset="0"/>
                <a:cs typeface="Courier New" panose="02070309020205020404" pitchFamily="49" charset="0"/>
              </a:rPr>
              <a:t>()}`;</a:t>
            </a:r>
          </a:p>
          <a:p>
            <a:pPr marL="0" indent="0">
              <a:buNone/>
            </a:pPr>
            <a:r>
              <a:rPr lang="en-US" sz="2200" dirty="0">
                <a:latin typeface="Courier New" panose="02070309020205020404" pitchFamily="49" charset="0"/>
                <a:cs typeface="Courier New" panose="02070309020205020404" pitchFamily="49" charset="0"/>
              </a:rPr>
              <a:t>  }</a:t>
            </a:r>
          </a:p>
          <a:p>
            <a:pPr marL="0" indent="0">
              <a:buNone/>
            </a:pPr>
            <a:r>
              <a:rPr lang="en-US" sz="2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929336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B956-4780-AF2A-8DC3-6B30FF54348F}"/>
              </a:ext>
            </a:extLst>
          </p:cNvPr>
          <p:cNvSpPr>
            <a:spLocks noGrp="1"/>
          </p:cNvSpPr>
          <p:nvPr>
            <p:ph type="title"/>
          </p:nvPr>
        </p:nvSpPr>
        <p:spPr/>
        <p:txBody>
          <a:bodyPr/>
          <a:lstStyle/>
          <a:p>
            <a:r>
              <a:rPr lang="en-US" dirty="0"/>
              <a:t>Static methods</a:t>
            </a:r>
          </a:p>
        </p:txBody>
      </p:sp>
      <p:sp>
        <p:nvSpPr>
          <p:cNvPr id="3" name="Content Placeholder 2">
            <a:extLst>
              <a:ext uri="{FF2B5EF4-FFF2-40B4-BE49-F238E27FC236}">
                <a16:creationId xmlns:a16="http://schemas.microsoft.com/office/drawing/2014/main" id="{D89DC0C2-0622-55EA-4365-462E3644FD70}"/>
              </a:ext>
            </a:extLst>
          </p:cNvPr>
          <p:cNvSpPr>
            <a:spLocks noGrp="1"/>
          </p:cNvSpPr>
          <p:nvPr>
            <p:ph sz="quarter" idx="10"/>
          </p:nvPr>
        </p:nvSpPr>
        <p:spPr/>
        <p:txBody>
          <a:bodyPr>
            <a:normAutofit lnSpcReduction="10000"/>
          </a:bodyPr>
          <a:lstStyle/>
          <a:p>
            <a:r>
              <a:rPr lang="en-US" dirty="0"/>
              <a:t>Static methods are methods that are called on the class, rather than on an instance of the class.</a:t>
            </a:r>
          </a:p>
          <a:p>
            <a:r>
              <a:rPr lang="en-US" dirty="0"/>
              <a:t>Generally used for utilities.</a:t>
            </a:r>
          </a:p>
          <a:p>
            <a:pPr marL="0" indent="0">
              <a:buNone/>
            </a:pPr>
            <a:r>
              <a:rPr lang="en-US" sz="2800" dirty="0">
                <a:latin typeface="Courier New" panose="02070309020205020404" pitchFamily="49" charset="0"/>
                <a:cs typeface="Courier New" panose="02070309020205020404" pitchFamily="49" charset="0"/>
              </a:rPr>
              <a:t>class Customer {</a:t>
            </a:r>
          </a:p>
          <a:p>
            <a:pPr marL="0" indent="0">
              <a:buNone/>
            </a:pPr>
            <a:r>
              <a:rPr lang="en-US" sz="2800" dirty="0">
                <a:latin typeface="Courier New" panose="02070309020205020404" pitchFamily="49" charset="0"/>
                <a:cs typeface="Courier New" panose="02070309020205020404" pitchFamily="49" charset="0"/>
              </a:rPr>
              <a:t>  static </a:t>
            </a:r>
            <a:r>
              <a:rPr lang="en-US" dirty="0" err="1">
                <a:latin typeface="Courier New" panose="02070309020205020404" pitchFamily="49" charset="0"/>
                <a:cs typeface="Courier New" panose="02070309020205020404" pitchFamily="49" charset="0"/>
              </a:rPr>
              <a:t>get</a:t>
            </a:r>
            <a:r>
              <a:rPr lang="en-US" sz="2800" dirty="0" err="1">
                <a:latin typeface="Courier New" panose="02070309020205020404" pitchFamily="49" charset="0"/>
                <a:cs typeface="Courier New" panose="02070309020205020404" pitchFamily="49" charset="0"/>
              </a:rPr>
              <a:t>ActiveCustomers</a:t>
            </a:r>
            <a:r>
              <a:rPr lang="en-US" sz="2800"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 return active customers </a:t>
            </a:r>
          </a:p>
          <a:p>
            <a:pPr marL="0" indent="0">
              <a:buNone/>
            </a:pPr>
            <a:r>
              <a:rPr lang="en-US" sz="2800"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sz="2800" dirty="0" err="1">
                <a:latin typeface="Courier New" panose="02070309020205020404" pitchFamily="49" charset="0"/>
                <a:cs typeface="Courier New" panose="02070309020205020404" pitchFamily="49" charset="0"/>
              </a:rPr>
              <a:t>Customer.getActiveCustomers</a:t>
            </a:r>
            <a:r>
              <a:rPr lang="en-US" sz="2800"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263681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a:t>
            </a:r>
            <a:r>
              <a:rPr lang="en-US" dirty="0">
                <a:latin typeface="Courier New"/>
                <a:cs typeface="Courier New"/>
              </a:rPr>
              <a:t>this</a:t>
            </a:r>
          </a:p>
        </p:txBody>
      </p:sp>
      <p:sp>
        <p:nvSpPr>
          <p:cNvPr id="3" name="Text Placeholder 2"/>
          <p:cNvSpPr>
            <a:spLocks noGrp="1"/>
          </p:cNvSpPr>
          <p:nvPr>
            <p:ph sz="quarter" idx="10"/>
          </p:nvPr>
        </p:nvSpPr>
        <p:spPr/>
        <p:txBody>
          <a:bodyPr/>
          <a:lstStyle/>
          <a:p>
            <a:r>
              <a:rPr lang="en-US" dirty="0"/>
              <a:t>Allows functions to be reused with different context.</a:t>
            </a:r>
          </a:p>
          <a:p>
            <a:r>
              <a:rPr lang="en-US" dirty="0"/>
              <a:t>Which object should be focal when invoking a function.</a:t>
            </a:r>
          </a:p>
        </p:txBody>
      </p:sp>
    </p:spTree>
    <p:extLst>
      <p:ext uri="{BB962C8B-B14F-4D97-AF65-F5344CB8AC3E}">
        <p14:creationId xmlns:p14="http://schemas.microsoft.com/office/powerpoint/2010/main" val="1052670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Rules of </a:t>
            </a:r>
            <a:r>
              <a:rPr lang="en-US" dirty="0">
                <a:latin typeface="Courier New"/>
                <a:cs typeface="Courier New"/>
              </a:rPr>
              <a:t>this</a:t>
            </a:r>
          </a:p>
        </p:txBody>
      </p:sp>
      <p:sp>
        <p:nvSpPr>
          <p:cNvPr id="3" name="Text Placeholder 2"/>
          <p:cNvSpPr>
            <a:spLocks noGrp="1"/>
          </p:cNvSpPr>
          <p:nvPr>
            <p:ph sz="quarter" idx="10"/>
          </p:nvPr>
        </p:nvSpPr>
        <p:spPr/>
        <p:txBody>
          <a:bodyPr/>
          <a:lstStyle/>
          <a:p>
            <a:r>
              <a:rPr lang="en-US" dirty="0"/>
              <a:t>Implicit Binding</a:t>
            </a:r>
          </a:p>
          <a:p>
            <a:r>
              <a:rPr lang="en-US" dirty="0"/>
              <a:t>Explicit Binding</a:t>
            </a:r>
          </a:p>
          <a:p>
            <a:r>
              <a:rPr lang="en-US" dirty="0"/>
              <a:t>New Binding</a:t>
            </a:r>
          </a:p>
          <a:p>
            <a:r>
              <a:rPr lang="en-US" dirty="0"/>
              <a:t>Window Binding</a:t>
            </a:r>
          </a:p>
        </p:txBody>
      </p:sp>
    </p:spTree>
    <p:extLst>
      <p:ext uri="{BB962C8B-B14F-4D97-AF65-F5344CB8AC3E}">
        <p14:creationId xmlns:p14="http://schemas.microsoft.com/office/powerpoint/2010/main" val="35782893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a:latin typeface="Courier New"/>
                <a:cs typeface="Courier New"/>
              </a:rPr>
              <a:t>this</a:t>
            </a:r>
            <a:r>
              <a:rPr lang="en-US" dirty="0"/>
              <a:t>?</a:t>
            </a:r>
          </a:p>
        </p:txBody>
      </p:sp>
      <p:sp>
        <p:nvSpPr>
          <p:cNvPr id="3" name="Text Placeholder 2"/>
          <p:cNvSpPr>
            <a:spLocks noGrp="1"/>
          </p:cNvSpPr>
          <p:nvPr>
            <p:ph sz="quarter" idx="10"/>
          </p:nvPr>
        </p:nvSpPr>
        <p:spPr/>
        <p:txBody>
          <a:bodyPr/>
          <a:lstStyle/>
          <a:p>
            <a:r>
              <a:rPr lang="en-US" dirty="0"/>
              <a:t>When was function invoked?</a:t>
            </a:r>
          </a:p>
          <a:p>
            <a:r>
              <a:rPr lang="en-US" dirty="0"/>
              <a:t>We don't know what </a:t>
            </a:r>
            <a:r>
              <a:rPr lang="en-US" dirty="0">
                <a:latin typeface="Courier New"/>
                <a:cs typeface="Courier New"/>
              </a:rPr>
              <a:t>this</a:t>
            </a:r>
            <a:r>
              <a:rPr lang="en-US" dirty="0"/>
              <a:t> is until the function is invoked.</a:t>
            </a:r>
          </a:p>
          <a:p>
            <a:endParaRPr lang="en-US" dirty="0"/>
          </a:p>
        </p:txBody>
      </p:sp>
    </p:spTree>
    <p:extLst>
      <p:ext uri="{BB962C8B-B14F-4D97-AF65-F5344CB8AC3E}">
        <p14:creationId xmlns:p14="http://schemas.microsoft.com/office/powerpoint/2010/main" val="2634101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Graphical user interface, text&#10;&#10;Description automatically generated">
            <a:extLst>
              <a:ext uri="{FF2B5EF4-FFF2-40B4-BE49-F238E27FC236}">
                <a16:creationId xmlns:a16="http://schemas.microsoft.com/office/drawing/2014/main" id="{88F49156-5846-C22E-2861-D69E56EFC761}"/>
              </a:ext>
            </a:extLst>
          </p:cNvPr>
          <p:cNvPicPr>
            <a:picLocks noGrp="1" noChangeAspect="1"/>
          </p:cNvPicPr>
          <p:nvPr>
            <p:ph sz="quarter" idx="11"/>
          </p:nvPr>
        </p:nvPicPr>
        <p:blipFill>
          <a:blip r:embed="rId3"/>
          <a:stretch>
            <a:fillRect/>
          </a:stretch>
        </p:blipFill>
        <p:spPr>
          <a:xfrm>
            <a:off x="3843338" y="1871986"/>
            <a:ext cx="4937125" cy="3110853"/>
          </a:xfrm>
        </p:spPr>
      </p:pic>
      <p:sp>
        <p:nvSpPr>
          <p:cNvPr id="3" name="Text Placeholder 2">
            <a:extLst>
              <a:ext uri="{FF2B5EF4-FFF2-40B4-BE49-F238E27FC236}">
                <a16:creationId xmlns:a16="http://schemas.microsoft.com/office/drawing/2014/main" id="{D9152AEB-C2F4-5F4F-A49B-3F70EA63DC32}"/>
              </a:ext>
            </a:extLst>
          </p:cNvPr>
          <p:cNvSpPr>
            <a:spLocks noGrp="1"/>
          </p:cNvSpPr>
          <p:nvPr>
            <p:ph type="body" sz="quarter" idx="10"/>
          </p:nvPr>
        </p:nvSpPr>
        <p:spPr/>
        <p:txBody>
          <a:bodyPr/>
          <a:lstStyle/>
          <a:p>
            <a:r>
              <a:rPr lang="en-US" dirty="0"/>
              <a:t>Lab 01:</a:t>
            </a:r>
            <a:br>
              <a:rPr lang="en-US" dirty="0"/>
            </a:br>
            <a:r>
              <a:rPr lang="en-US" dirty="0"/>
              <a:t>Get Started with </a:t>
            </a:r>
            <a:r>
              <a:rPr lang="en-US" dirty="0" err="1"/>
              <a:t>Vite</a:t>
            </a:r>
            <a:r>
              <a:rPr lang="en-US" dirty="0"/>
              <a:t> </a:t>
            </a:r>
            <a:r>
              <a:rPr lang="en-US"/>
              <a:t>/ React</a:t>
            </a:r>
            <a:endParaRPr lang="en-US" dirty="0"/>
          </a:p>
        </p:txBody>
      </p:sp>
      <p:sp>
        <p:nvSpPr>
          <p:cNvPr id="4" name="Slide Number Placeholder 3"/>
          <p:cNvSpPr>
            <a:spLocks noGrp="1"/>
          </p:cNvSpPr>
          <p:nvPr>
            <p:ph type="sldNum" sz="quarter" idx="4294967295"/>
          </p:nvPr>
        </p:nvSpPr>
        <p:spPr>
          <a:xfrm>
            <a:off x="7086600" y="6356350"/>
            <a:ext cx="2057400" cy="365125"/>
          </a:xfrm>
        </p:spPr>
        <p:txBody>
          <a:bodyPr vert="horz" lIns="91440" tIns="45720" rIns="91440" bIns="45720" rtlCol="0" anchor="ctr">
            <a:normAutofit/>
          </a:bodyPr>
          <a:lstStyle/>
          <a:p>
            <a:pPr defTabSz="914400">
              <a:spcAft>
                <a:spcPts val="600"/>
              </a:spcAft>
            </a:pPr>
            <a:fld id="{6FFFF67E-EC6A-B940-8DC7-BF9A5925C934}" type="slidenum">
              <a:rPr lang="en-US"/>
              <a:pPr defTabSz="914400">
                <a:spcAft>
                  <a:spcPts val="600"/>
                </a:spcAft>
              </a:pPr>
              <a:t>17</a:t>
            </a:fld>
            <a:endParaRPr lang="en-US"/>
          </a:p>
        </p:txBody>
      </p:sp>
      <p:sp>
        <p:nvSpPr>
          <p:cNvPr id="8" name="Content Placeholder 7">
            <a:extLst>
              <a:ext uri="{FF2B5EF4-FFF2-40B4-BE49-F238E27FC236}">
                <a16:creationId xmlns:a16="http://schemas.microsoft.com/office/drawing/2014/main" id="{D96B2D44-4626-B716-DC8B-82376580CC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93887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Binding</a:t>
            </a:r>
          </a:p>
        </p:txBody>
      </p:sp>
      <p:sp>
        <p:nvSpPr>
          <p:cNvPr id="3" name="Text Placeholder 2"/>
          <p:cNvSpPr>
            <a:spLocks noGrp="1"/>
          </p:cNvSpPr>
          <p:nvPr>
            <p:ph sz="quarter" idx="10"/>
          </p:nvPr>
        </p:nvSpPr>
        <p:spPr/>
        <p:txBody>
          <a:bodyPr>
            <a:normAutofit fontScale="92500" lnSpcReduction="20000"/>
          </a:bodyPr>
          <a:lstStyle/>
          <a:p>
            <a:r>
              <a:rPr lang="en-US" dirty="0">
                <a:latin typeface="Courier New"/>
                <a:cs typeface="Courier New"/>
              </a:rPr>
              <a:t>this</a:t>
            </a:r>
            <a:r>
              <a:rPr lang="en-US" dirty="0"/>
              <a:t> refers to the object to the left of the dot.</a:t>
            </a:r>
          </a:p>
          <a:p>
            <a:pPr marL="0" indent="0">
              <a:buNone/>
            </a:pPr>
            <a:r>
              <a:rPr lang="en-US" dirty="0">
                <a:latin typeface="Courier New"/>
                <a:cs typeface="Courier New"/>
              </a:rPr>
              <a:t>const author = {</a:t>
            </a:r>
          </a:p>
          <a:p>
            <a:pPr marL="0" indent="0">
              <a:buNone/>
            </a:pPr>
            <a:r>
              <a:rPr lang="en-US" dirty="0">
                <a:latin typeface="Courier New"/>
                <a:cs typeface="Courier New"/>
              </a:rPr>
              <a:t>  name: 'Chris',</a:t>
            </a:r>
          </a:p>
          <a:p>
            <a:pPr marL="0" indent="0">
              <a:buNone/>
            </a:pPr>
            <a:r>
              <a:rPr lang="en-US" dirty="0">
                <a:latin typeface="Courier New"/>
                <a:cs typeface="Courier New"/>
              </a:rPr>
              <a:t>  homeTown: 'Detroit',</a:t>
            </a:r>
          </a:p>
          <a:p>
            <a:pPr marL="0" indent="0">
              <a:buNone/>
            </a:pPr>
            <a:r>
              <a:rPr lang="en-US" dirty="0">
                <a:latin typeface="Courier New"/>
                <a:cs typeface="Courier New"/>
              </a:rPr>
              <a:t>  logName: function() {</a:t>
            </a:r>
          </a:p>
          <a:p>
            <a:pPr marL="0" indent="0">
              <a:buNone/>
            </a:pPr>
            <a:r>
              <a:rPr lang="en-US" dirty="0">
                <a:latin typeface="Courier New"/>
                <a:cs typeface="Courier New"/>
              </a:rPr>
              <a:t>    console.log(this.name);</a:t>
            </a:r>
          </a:p>
          <a:p>
            <a:pPr marL="0" indent="0">
              <a:buNone/>
            </a:pPr>
            <a:r>
              <a:rPr lang="en-US" dirty="0">
                <a:latin typeface="Courier New"/>
                <a:cs typeface="Courier New"/>
              </a:rPr>
              <a:t>  }</a:t>
            </a:r>
          </a:p>
          <a:p>
            <a:pPr marL="0" indent="0">
              <a:buNone/>
            </a:pPr>
            <a:r>
              <a:rPr lang="en-US" dirty="0">
                <a:latin typeface="Courier New"/>
                <a:cs typeface="Courier New"/>
              </a:rPr>
              <a:t>});</a:t>
            </a:r>
          </a:p>
          <a:p>
            <a:pPr marL="0" indent="0">
              <a:buNone/>
            </a:pPr>
            <a:endParaRPr lang="en-US" dirty="0">
              <a:latin typeface="Courier New"/>
              <a:cs typeface="Courier New"/>
            </a:endParaRPr>
          </a:p>
          <a:p>
            <a:pPr marL="0" indent="0">
              <a:buNone/>
            </a:pPr>
            <a:r>
              <a:rPr lang="en-US" b="1" dirty="0">
                <a:latin typeface="Courier New"/>
                <a:cs typeface="Courier New"/>
              </a:rPr>
              <a:t>author</a:t>
            </a:r>
            <a:r>
              <a:rPr lang="en-US" dirty="0">
                <a:latin typeface="Courier New"/>
                <a:cs typeface="Courier New"/>
              </a:rPr>
              <a:t>.logName();</a:t>
            </a:r>
          </a:p>
        </p:txBody>
      </p:sp>
    </p:spTree>
    <p:extLst>
      <p:ext uri="{BB962C8B-B14F-4D97-AF65-F5344CB8AC3E}">
        <p14:creationId xmlns:p14="http://schemas.microsoft.com/office/powerpoint/2010/main" val="25335884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Binding</a:t>
            </a:r>
          </a:p>
        </p:txBody>
      </p:sp>
      <p:sp>
        <p:nvSpPr>
          <p:cNvPr id="3" name="Text Placeholder 2"/>
          <p:cNvSpPr>
            <a:spLocks noGrp="1"/>
          </p:cNvSpPr>
          <p:nvPr>
            <p:ph sz="quarter" idx="10"/>
          </p:nvPr>
        </p:nvSpPr>
        <p:spPr/>
        <p:txBody>
          <a:bodyPr>
            <a:normAutofit lnSpcReduction="10000"/>
          </a:bodyPr>
          <a:lstStyle/>
          <a:p>
            <a:r>
              <a:rPr lang="en-US" sz="3200" dirty="0"/>
              <a:t>.call, .apply, .bind</a:t>
            </a:r>
            <a:endParaRPr lang="en-US" sz="3200" dirty="0">
              <a:cs typeface="Courier New"/>
            </a:endParaRPr>
          </a:p>
          <a:p>
            <a:pPr marL="0" indent="0">
              <a:buNone/>
            </a:pPr>
            <a:endParaRPr lang="en-US" dirty="0">
              <a:latin typeface="Courier New"/>
              <a:cs typeface="Courier New"/>
            </a:endParaRPr>
          </a:p>
          <a:p>
            <a:pPr marL="0" indent="0">
              <a:buNone/>
            </a:pPr>
            <a:r>
              <a:rPr lang="en-US" sz="2000" dirty="0">
                <a:latin typeface="Courier New"/>
                <a:cs typeface="Courier New"/>
              </a:rPr>
              <a:t>let logName = function() {</a:t>
            </a:r>
          </a:p>
          <a:p>
            <a:pPr marL="0" indent="0">
              <a:buNone/>
            </a:pPr>
            <a:r>
              <a:rPr lang="en-US" sz="2000" dirty="0">
                <a:latin typeface="Courier New"/>
                <a:cs typeface="Courier New"/>
              </a:rPr>
              <a:t>  console.log(this.name);</a:t>
            </a:r>
          </a:p>
          <a:p>
            <a:pPr marL="0" indent="0">
              <a:buNone/>
            </a:pPr>
            <a:r>
              <a:rPr lang="en-US" sz="2000" dirty="0">
                <a:latin typeface="Courier New"/>
                <a:cs typeface="Courier New"/>
              </a:rPr>
              <a:t>}</a:t>
            </a:r>
          </a:p>
          <a:p>
            <a:pPr marL="0" indent="0">
              <a:buNone/>
            </a:pPr>
            <a:endParaRPr lang="en-US" sz="2000" dirty="0">
              <a:latin typeface="Courier New"/>
              <a:cs typeface="Courier New"/>
            </a:endParaRPr>
          </a:p>
          <a:p>
            <a:pPr marL="0" indent="0">
              <a:buNone/>
            </a:pPr>
            <a:r>
              <a:rPr lang="en-US" sz="2000" dirty="0">
                <a:latin typeface="Courier New"/>
                <a:cs typeface="Courier New"/>
              </a:rPr>
              <a:t>const author = {</a:t>
            </a:r>
          </a:p>
          <a:p>
            <a:pPr marL="0" indent="0">
              <a:buNone/>
            </a:pPr>
            <a:r>
              <a:rPr lang="en-US" sz="2000" dirty="0">
                <a:latin typeface="Courier New"/>
                <a:cs typeface="Courier New"/>
              </a:rPr>
              <a:t>  name: 'Chris',</a:t>
            </a:r>
          </a:p>
          <a:p>
            <a:pPr marL="0" indent="0">
              <a:buNone/>
            </a:pPr>
            <a:r>
              <a:rPr lang="en-US" sz="2000" dirty="0">
                <a:latin typeface="Courier New"/>
                <a:cs typeface="Courier New"/>
              </a:rPr>
              <a:t>  homeTown: 'Detroit"</a:t>
            </a:r>
          </a:p>
          <a:p>
            <a:pPr marL="0" indent="0">
              <a:buNone/>
            </a:pPr>
            <a:r>
              <a:rPr lang="en-US" sz="2000" dirty="0">
                <a:latin typeface="Courier New"/>
                <a:cs typeface="Courier New"/>
              </a:rPr>
              <a:t>}</a:t>
            </a:r>
          </a:p>
          <a:p>
            <a:pPr marL="0" indent="0">
              <a:buNone/>
            </a:pPr>
            <a:r>
              <a:rPr lang="en-US" sz="2000" dirty="0">
                <a:latin typeface="Courier New"/>
                <a:cs typeface="Courier New"/>
              </a:rPr>
              <a:t>logName.call(author);</a:t>
            </a:r>
          </a:p>
        </p:txBody>
      </p:sp>
    </p:spTree>
    <p:extLst>
      <p:ext uri="{BB962C8B-B14F-4D97-AF65-F5344CB8AC3E}">
        <p14:creationId xmlns:p14="http://schemas.microsoft.com/office/powerpoint/2010/main" val="2425724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Binding with .call</a:t>
            </a:r>
          </a:p>
        </p:txBody>
      </p:sp>
      <p:sp>
        <p:nvSpPr>
          <p:cNvPr id="3" name="Text Placeholder 2"/>
          <p:cNvSpPr>
            <a:spLocks noGrp="1"/>
          </p:cNvSpPr>
          <p:nvPr>
            <p:ph sz="quarter" idx="10"/>
          </p:nvPr>
        </p:nvSpPr>
        <p:spPr/>
        <p:txBody>
          <a:bodyPr>
            <a:normAutofit lnSpcReduction="10000"/>
          </a:bodyPr>
          <a:lstStyle/>
          <a:p>
            <a:r>
              <a:rPr lang="en-US" dirty="0"/>
              <a:t>Calls a function with a given </a:t>
            </a:r>
            <a:r>
              <a:rPr lang="en-US" dirty="0">
                <a:latin typeface="Courier New"/>
                <a:cs typeface="Courier New"/>
              </a:rPr>
              <a:t>this</a:t>
            </a:r>
            <a:r>
              <a:rPr lang="en-US" dirty="0"/>
              <a:t> value and the arguments given individually.</a:t>
            </a:r>
          </a:p>
          <a:p>
            <a:pPr marL="0" indent="0">
              <a:buNone/>
            </a:pPr>
            <a:r>
              <a:rPr lang="en-US" sz="2000" dirty="0">
                <a:latin typeface="Courier New"/>
                <a:cs typeface="Courier New"/>
              </a:rPr>
              <a:t>let logName = function(lang1) {</a:t>
            </a:r>
          </a:p>
          <a:p>
            <a:pPr marL="0" indent="0">
              <a:buNone/>
            </a:pPr>
            <a:r>
              <a:rPr lang="en-US" sz="2000" dirty="0">
                <a:latin typeface="Courier New"/>
                <a:cs typeface="Courier New"/>
              </a:rPr>
              <a:t>  console.log(this.fname + this.lname + lang1);</a:t>
            </a:r>
          </a:p>
          <a:p>
            <a:pPr marL="0" indent="0">
              <a:buNone/>
            </a:pPr>
            <a:r>
              <a:rPr lang="en-US" sz="2000" dirty="0">
                <a:latin typeface="Courier New"/>
                <a:cs typeface="Courier New"/>
              </a:rPr>
              <a:t>};</a:t>
            </a:r>
          </a:p>
          <a:p>
            <a:pPr marL="0" indent="0">
              <a:buNone/>
            </a:pPr>
            <a:r>
              <a:rPr lang="en-US" sz="2000" dirty="0">
                <a:latin typeface="Courier New"/>
                <a:cs typeface="Courier New"/>
              </a:rPr>
              <a:t>let author = {</a:t>
            </a:r>
          </a:p>
          <a:p>
            <a:pPr marL="0" indent="0">
              <a:buNone/>
            </a:pPr>
            <a:r>
              <a:rPr lang="en-US" sz="2000" dirty="0">
                <a:latin typeface="Courier New"/>
                <a:cs typeface="Courier New"/>
              </a:rPr>
              <a:t>  fname: "Chris",</a:t>
            </a:r>
          </a:p>
          <a:p>
            <a:pPr marL="0" indent="0">
              <a:buNone/>
            </a:pPr>
            <a:r>
              <a:rPr lang="en-US" sz="2000" dirty="0">
                <a:latin typeface="Courier New"/>
                <a:cs typeface="Courier New"/>
              </a:rPr>
              <a:t>  lname: "Minnick"</a:t>
            </a:r>
          </a:p>
          <a:p>
            <a:pPr marL="0" indent="0">
              <a:buNone/>
            </a:pPr>
            <a:r>
              <a:rPr lang="en-US" sz="2000" dirty="0">
                <a:latin typeface="Courier New"/>
                <a:cs typeface="Courier New"/>
              </a:rPr>
              <a:t>};</a:t>
            </a:r>
          </a:p>
          <a:p>
            <a:pPr marL="0" indent="0">
              <a:buNone/>
            </a:pPr>
            <a:r>
              <a:rPr lang="en-US" sz="2000" dirty="0">
                <a:latin typeface="Courier New"/>
                <a:cs typeface="Courier New"/>
              </a:rPr>
              <a:t>let language = “JavaScript”;</a:t>
            </a:r>
          </a:p>
          <a:p>
            <a:pPr marL="0" indent="0">
              <a:buNone/>
            </a:pPr>
            <a:r>
              <a:rPr lang="en-US" sz="2000" dirty="0">
                <a:latin typeface="Courier New"/>
                <a:cs typeface="Courier New"/>
              </a:rPr>
              <a:t>logName.call(</a:t>
            </a:r>
            <a:r>
              <a:rPr lang="en-US" sz="2000" dirty="0" err="1">
                <a:latin typeface="Courier New"/>
                <a:cs typeface="Courier New"/>
              </a:rPr>
              <a:t>author,language</a:t>
            </a:r>
            <a:r>
              <a:rPr lang="en-US" sz="2000" dirty="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41845900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binding with .apply</a:t>
            </a:r>
          </a:p>
        </p:txBody>
      </p:sp>
      <p:sp>
        <p:nvSpPr>
          <p:cNvPr id="3" name="Text Placeholder 2"/>
          <p:cNvSpPr>
            <a:spLocks noGrp="1"/>
          </p:cNvSpPr>
          <p:nvPr>
            <p:ph sz="quarter" idx="10"/>
          </p:nvPr>
        </p:nvSpPr>
        <p:spPr/>
        <p:txBody>
          <a:bodyPr>
            <a:normAutofit fontScale="77500" lnSpcReduction="20000"/>
          </a:bodyPr>
          <a:lstStyle/>
          <a:p>
            <a:r>
              <a:rPr lang="en-US" dirty="0"/>
              <a:t>Calls a function with a given </a:t>
            </a:r>
            <a:r>
              <a:rPr lang="en-US" dirty="0">
                <a:latin typeface="Courier New"/>
                <a:cs typeface="Courier New"/>
              </a:rPr>
              <a:t>this</a:t>
            </a:r>
            <a:r>
              <a:rPr lang="en-US" dirty="0"/>
              <a:t> value and the arguments given as an array</a:t>
            </a:r>
          </a:p>
          <a:p>
            <a:endParaRPr lang="en-US" dirty="0"/>
          </a:p>
          <a:p>
            <a:pPr marL="0" indent="0">
              <a:buNone/>
            </a:pPr>
            <a:r>
              <a:rPr lang="en-US" sz="1600" dirty="0">
                <a:latin typeface="Courier New"/>
                <a:cs typeface="Courier New"/>
              </a:rPr>
              <a:t>logName = function(food1,food2,food3) {</a:t>
            </a:r>
          </a:p>
          <a:p>
            <a:pPr marL="0" indent="0">
              <a:buNone/>
            </a:pPr>
            <a:r>
              <a:rPr lang="en-US" sz="1600" dirty="0">
                <a:latin typeface="Courier New"/>
                <a:cs typeface="Courier New"/>
              </a:rPr>
              <a:t>  console.log(this.fname + this.lname);</a:t>
            </a:r>
          </a:p>
          <a:p>
            <a:pPr marL="0" indent="0">
              <a:buNone/>
            </a:pPr>
            <a:r>
              <a:rPr lang="en-US" sz="1600" dirty="0">
                <a:latin typeface="Courier New"/>
                <a:cs typeface="Courier New"/>
              </a:rPr>
              <a:t>  console.log(food1, food2,</a:t>
            </a:r>
          </a:p>
          <a:p>
            <a:pPr marL="0" indent="0">
              <a:buNone/>
            </a:pPr>
            <a:r>
              <a:rPr lang="en-US" sz="1600" dirty="0">
                <a:latin typeface="Courier New"/>
                <a:cs typeface="Courier New"/>
              </a:rPr>
              <a:t>    food3);</a:t>
            </a:r>
          </a:p>
          <a:p>
            <a:pPr marL="0" indent="0">
              <a:buNone/>
            </a:pPr>
            <a:r>
              <a:rPr lang="en-US" sz="1600" dirty="0">
                <a:latin typeface="Courier New"/>
                <a:cs typeface="Courier New"/>
              </a:rPr>
              <a:t>};</a:t>
            </a:r>
          </a:p>
          <a:p>
            <a:pPr marL="0" indent="0">
              <a:buNone/>
            </a:pPr>
            <a:r>
              <a:rPr lang="en-US" sz="1600" dirty="0">
                <a:latin typeface="Courier New"/>
                <a:cs typeface="Courier New"/>
              </a:rPr>
              <a:t>let author = {</a:t>
            </a:r>
          </a:p>
          <a:p>
            <a:pPr marL="0" indent="0">
              <a:buNone/>
            </a:pPr>
            <a:r>
              <a:rPr lang="en-US" sz="1600" dirty="0">
                <a:latin typeface="Courier New"/>
                <a:cs typeface="Courier New"/>
              </a:rPr>
              <a:t>  fname: "Chris",</a:t>
            </a:r>
          </a:p>
          <a:p>
            <a:pPr marL="0" indent="0">
              <a:buNone/>
            </a:pPr>
            <a:r>
              <a:rPr lang="en-US" sz="1600" dirty="0">
                <a:latin typeface="Courier New"/>
                <a:cs typeface="Courier New"/>
              </a:rPr>
              <a:t>  lname: "Minnick"</a:t>
            </a:r>
          </a:p>
          <a:p>
            <a:pPr marL="0" indent="0">
              <a:buNone/>
            </a:pPr>
            <a:r>
              <a:rPr lang="en-US" sz="1600" dirty="0">
                <a:latin typeface="Courier New"/>
                <a:cs typeface="Courier New"/>
              </a:rPr>
              <a:t>};</a:t>
            </a:r>
          </a:p>
          <a:p>
            <a:pPr marL="0" indent="0">
              <a:buNone/>
            </a:pPr>
            <a:endParaRPr lang="en-US" sz="1600" dirty="0">
              <a:latin typeface="Courier New"/>
              <a:cs typeface="Courier New"/>
            </a:endParaRPr>
          </a:p>
          <a:p>
            <a:pPr marL="0" indent="0">
              <a:buNone/>
            </a:pPr>
            <a:r>
              <a:rPr lang="en-US" sz="1600" dirty="0">
                <a:latin typeface="Courier New"/>
                <a:cs typeface="Courier New"/>
              </a:rPr>
              <a:t>let favoriteFoods= ['Tacos','Soup','Sushi'];</a:t>
            </a:r>
          </a:p>
          <a:p>
            <a:pPr marL="0" indent="0">
              <a:buNone/>
            </a:pPr>
            <a:endParaRPr lang="en-US" sz="1600" dirty="0">
              <a:latin typeface="Courier New"/>
              <a:cs typeface="Courier New"/>
            </a:endParaRPr>
          </a:p>
          <a:p>
            <a:pPr marL="0" indent="0">
              <a:buNone/>
            </a:pPr>
            <a:r>
              <a:rPr lang="en-US" sz="1600" dirty="0">
                <a:latin typeface="Courier New"/>
                <a:cs typeface="Courier New"/>
              </a:rPr>
              <a:t>logName.apply(author, favoriteFoods);</a:t>
            </a:r>
            <a:endParaRPr lang="en-US" dirty="0">
              <a:latin typeface="Courier New"/>
              <a:cs typeface="Courier New"/>
            </a:endParaRPr>
          </a:p>
        </p:txBody>
      </p:sp>
    </p:spTree>
    <p:extLst>
      <p:ext uri="{BB962C8B-B14F-4D97-AF65-F5344CB8AC3E}">
        <p14:creationId xmlns:p14="http://schemas.microsoft.com/office/powerpoint/2010/main" val="32129551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Binding with .bind</a:t>
            </a:r>
          </a:p>
        </p:txBody>
      </p:sp>
      <p:sp>
        <p:nvSpPr>
          <p:cNvPr id="3" name="Text Placeholder 2"/>
          <p:cNvSpPr>
            <a:spLocks noGrp="1"/>
          </p:cNvSpPr>
          <p:nvPr>
            <p:ph sz="quarter" idx="10"/>
          </p:nvPr>
        </p:nvSpPr>
        <p:spPr/>
        <p:txBody>
          <a:bodyPr>
            <a:normAutofit fontScale="92500" lnSpcReduction="20000"/>
          </a:bodyPr>
          <a:lstStyle/>
          <a:p>
            <a:r>
              <a:rPr lang="en-US" dirty="0"/>
              <a:t>Works the same as .call, but returns  </a:t>
            </a:r>
            <a:r>
              <a:rPr lang="en-US" dirty="0">
                <a:latin typeface="Courier New"/>
                <a:cs typeface="Courier New"/>
              </a:rPr>
              <a:t>new </a:t>
            </a:r>
            <a:r>
              <a:rPr lang="en-US" dirty="0"/>
              <a:t>function rather than immediately invoking the function</a:t>
            </a:r>
          </a:p>
          <a:p>
            <a:pPr marL="0" indent="0">
              <a:buNone/>
            </a:pPr>
            <a:r>
              <a:rPr lang="en-US" sz="1600" dirty="0">
                <a:latin typeface="Courier New"/>
                <a:cs typeface="Courier New"/>
              </a:rPr>
              <a:t>let </a:t>
            </a:r>
            <a:r>
              <a:rPr lang="en-US" sz="1600" dirty="0" err="1">
                <a:latin typeface="Courier New"/>
                <a:cs typeface="Courier New"/>
              </a:rPr>
              <a:t>logName</a:t>
            </a:r>
            <a:r>
              <a:rPr lang="en-US" sz="1600" dirty="0">
                <a:latin typeface="Courier New"/>
                <a:cs typeface="Courier New"/>
              </a:rPr>
              <a:t> = function(food) {</a:t>
            </a:r>
          </a:p>
          <a:p>
            <a:pPr marL="0" indent="0">
              <a:buNone/>
            </a:pPr>
            <a:r>
              <a:rPr lang="en-US" sz="1600" dirty="0">
                <a:latin typeface="Courier New"/>
                <a:cs typeface="Courier New"/>
              </a:rPr>
              <a:t>  console.log(this.fname +" " + this.lname + </a:t>
            </a:r>
          </a:p>
          <a:p>
            <a:pPr marL="0" indent="0">
              <a:buNone/>
            </a:pPr>
            <a:r>
              <a:rPr lang="en-US" sz="1600" dirty="0">
                <a:latin typeface="Courier New"/>
                <a:cs typeface="Courier New"/>
              </a:rPr>
              <a:t>		"\'s Favorite Food was " + food);</a:t>
            </a:r>
          </a:p>
          <a:p>
            <a:pPr marL="0" indent="0">
              <a:buNone/>
            </a:pPr>
            <a:r>
              <a:rPr lang="en-US" sz="1600" dirty="0">
                <a:latin typeface="Courier New"/>
                <a:cs typeface="Courier New"/>
              </a:rPr>
              <a:t>};</a:t>
            </a:r>
          </a:p>
          <a:p>
            <a:pPr marL="0" indent="0">
              <a:buNone/>
            </a:pPr>
            <a:r>
              <a:rPr lang="en-US" sz="1600" dirty="0">
                <a:latin typeface="Courier New"/>
                <a:cs typeface="Courier New"/>
              </a:rPr>
              <a:t>const person = {</a:t>
            </a:r>
          </a:p>
          <a:p>
            <a:pPr marL="0" indent="0">
              <a:buNone/>
            </a:pPr>
            <a:r>
              <a:rPr lang="en-US" sz="1600" dirty="0">
                <a:latin typeface="Courier New"/>
                <a:cs typeface="Courier New"/>
              </a:rPr>
              <a:t>  fname: "George",</a:t>
            </a:r>
          </a:p>
          <a:p>
            <a:pPr marL="0" indent="0">
              <a:buNone/>
            </a:pPr>
            <a:r>
              <a:rPr lang="en-US" sz="1600" dirty="0">
                <a:latin typeface="Courier New"/>
                <a:cs typeface="Courier New"/>
              </a:rPr>
              <a:t>  lname: "Washington"</a:t>
            </a:r>
          </a:p>
          <a:p>
            <a:pPr marL="0" indent="0">
              <a:buNone/>
            </a:pPr>
            <a:r>
              <a:rPr lang="en-US" sz="1600" dirty="0">
                <a:latin typeface="Courier New"/>
                <a:cs typeface="Courier New"/>
              </a:rPr>
              <a:t>};</a:t>
            </a:r>
          </a:p>
          <a:p>
            <a:pPr marL="0" indent="0">
              <a:buNone/>
            </a:pPr>
            <a:r>
              <a:rPr lang="en-US" sz="1600" dirty="0">
                <a:latin typeface="Courier New"/>
                <a:cs typeface="Courier New"/>
              </a:rPr>
              <a:t>let logMe = logName.bind(person, "tacos");</a:t>
            </a:r>
          </a:p>
          <a:p>
            <a:pPr marL="0" indent="0">
              <a:buNone/>
            </a:pPr>
            <a:endParaRPr lang="en-US" sz="1600" dirty="0">
              <a:latin typeface="Courier New"/>
              <a:cs typeface="Courier New"/>
            </a:endParaRPr>
          </a:p>
          <a:p>
            <a:pPr marL="0" indent="0">
              <a:buNone/>
            </a:pPr>
            <a:r>
              <a:rPr lang="en-US" sz="1600" dirty="0" err="1">
                <a:latin typeface="Courier New"/>
                <a:cs typeface="Courier New"/>
              </a:rPr>
              <a:t>logMe</a:t>
            </a:r>
            <a:r>
              <a:rPr lang="en-US" sz="1600" dirty="0">
                <a:latin typeface="Courier New"/>
                <a:cs typeface="Courier New"/>
              </a:rPr>
              <a:t>();</a:t>
            </a:r>
          </a:p>
          <a:p>
            <a:r>
              <a:rPr lang="en-US" sz="1600" dirty="0">
                <a:latin typeface="Courier New"/>
                <a:cs typeface="Courier New"/>
                <a:hlinkClick r:id="rId3"/>
              </a:rPr>
              <a:t>http://jsbin.com/xikuzog/edit?js,console</a:t>
            </a:r>
            <a:endParaRPr lang="en-US" sz="1600" dirty="0">
              <a:latin typeface="Courier New"/>
              <a:cs typeface="Courier New"/>
            </a:endParaRPr>
          </a:p>
        </p:txBody>
      </p:sp>
    </p:spTree>
    <p:extLst>
      <p:ext uri="{BB962C8B-B14F-4D97-AF65-F5344CB8AC3E}">
        <p14:creationId xmlns:p14="http://schemas.microsoft.com/office/powerpoint/2010/main" val="33764371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new</a:t>
            </a:r>
            <a:r>
              <a:rPr lang="en-US" dirty="0"/>
              <a:t> Binding</a:t>
            </a:r>
          </a:p>
        </p:txBody>
      </p:sp>
      <p:sp>
        <p:nvSpPr>
          <p:cNvPr id="3" name="Text Placeholder 2"/>
          <p:cNvSpPr>
            <a:spLocks noGrp="1"/>
          </p:cNvSpPr>
          <p:nvPr>
            <p:ph sz="quarter" idx="10"/>
          </p:nvPr>
        </p:nvSpPr>
        <p:spPr/>
        <p:txBody>
          <a:bodyPr>
            <a:normAutofit fontScale="92500"/>
          </a:bodyPr>
          <a:lstStyle/>
          <a:p>
            <a:r>
              <a:rPr lang="en-US" sz="2800" dirty="0"/>
              <a:t>When a function is invoked with the </a:t>
            </a:r>
            <a:r>
              <a:rPr lang="en-US" sz="2800" dirty="0">
                <a:latin typeface="Courier New"/>
                <a:cs typeface="Courier New"/>
              </a:rPr>
              <a:t>new</a:t>
            </a:r>
            <a:r>
              <a:rPr lang="en-US" sz="2800" dirty="0"/>
              <a:t> keyword, then this keyword inside the object is bound to the  new object.</a:t>
            </a:r>
          </a:p>
          <a:p>
            <a:pPr marL="0" indent="0">
              <a:buNone/>
            </a:pPr>
            <a:r>
              <a:rPr lang="en-US" sz="2000" dirty="0">
                <a:latin typeface="Courier New"/>
                <a:cs typeface="Courier New"/>
              </a:rPr>
              <a:t>const City = function (lat,long,state,pop) {</a:t>
            </a:r>
          </a:p>
          <a:p>
            <a:pPr marL="0" indent="0">
              <a:buNone/>
            </a:pPr>
            <a:r>
              <a:rPr lang="en-US" sz="2000" dirty="0">
                <a:latin typeface="Courier New"/>
                <a:cs typeface="Courier New"/>
              </a:rPr>
              <a:t>  this.lat = lat;</a:t>
            </a:r>
          </a:p>
          <a:p>
            <a:pPr marL="0" indent="0">
              <a:buNone/>
            </a:pPr>
            <a:r>
              <a:rPr lang="en-US" sz="2000" dirty="0">
                <a:latin typeface="Courier New"/>
                <a:cs typeface="Courier New"/>
              </a:rPr>
              <a:t>  this.long = long;</a:t>
            </a:r>
          </a:p>
          <a:p>
            <a:pPr marL="0" indent="0">
              <a:buNone/>
            </a:pPr>
            <a:r>
              <a:rPr lang="en-US" sz="2000" dirty="0">
                <a:latin typeface="Courier New"/>
                <a:cs typeface="Courier New"/>
              </a:rPr>
              <a:t>  this.state = state;</a:t>
            </a:r>
          </a:p>
          <a:p>
            <a:pPr marL="0" indent="0">
              <a:buNone/>
            </a:pPr>
            <a:r>
              <a:rPr lang="en-US" sz="2000" dirty="0">
                <a:latin typeface="Courier New"/>
                <a:cs typeface="Courier New"/>
              </a:rPr>
              <a:t>  this.pop = pop;</a:t>
            </a:r>
          </a:p>
          <a:p>
            <a:pPr marL="0" indent="0">
              <a:buNone/>
            </a:pPr>
            <a:r>
              <a:rPr lang="en-US" sz="2000" dirty="0">
                <a:latin typeface="Courier New"/>
                <a:cs typeface="Courier New"/>
              </a:rPr>
              <a:t>};</a:t>
            </a:r>
          </a:p>
          <a:p>
            <a:pPr marL="0" indent="0">
              <a:buNone/>
            </a:pPr>
            <a:r>
              <a:rPr lang="en-US" sz="2000" dirty="0">
                <a:latin typeface="Courier New"/>
                <a:cs typeface="Courier New"/>
              </a:rPr>
              <a:t>let sacramento = new City(38.58,121.49,"CA",480000);</a:t>
            </a:r>
          </a:p>
          <a:p>
            <a:pPr marL="0" indent="0">
              <a:buNone/>
            </a:pPr>
            <a:r>
              <a:rPr lang="en-US" sz="2000" dirty="0">
                <a:latin typeface="Courier New"/>
                <a:cs typeface="Courier New"/>
              </a:rPr>
              <a:t>console.log (sacramento.state);</a:t>
            </a:r>
          </a:p>
        </p:txBody>
      </p:sp>
    </p:spTree>
    <p:extLst>
      <p:ext uri="{BB962C8B-B14F-4D97-AF65-F5344CB8AC3E}">
        <p14:creationId xmlns:p14="http://schemas.microsoft.com/office/powerpoint/2010/main" val="60353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window</a:t>
            </a:r>
            <a:r>
              <a:rPr lang="en-US" dirty="0"/>
              <a:t> Binding</a:t>
            </a:r>
          </a:p>
        </p:txBody>
      </p:sp>
      <p:sp>
        <p:nvSpPr>
          <p:cNvPr id="3" name="Text Placeholder 2"/>
          <p:cNvSpPr>
            <a:spLocks noGrp="1"/>
          </p:cNvSpPr>
          <p:nvPr>
            <p:ph sz="quarter" idx="10"/>
          </p:nvPr>
        </p:nvSpPr>
        <p:spPr/>
        <p:txBody>
          <a:bodyPr>
            <a:normAutofit fontScale="85000" lnSpcReduction="20000"/>
          </a:bodyPr>
          <a:lstStyle/>
          <a:p>
            <a:r>
              <a:rPr lang="en-US" dirty="0"/>
              <a:t>What happens when no object is specified or implied</a:t>
            </a:r>
          </a:p>
          <a:p>
            <a:r>
              <a:rPr lang="en-US" dirty="0">
                <a:latin typeface="Courier New"/>
                <a:cs typeface="Courier New"/>
              </a:rPr>
              <a:t>this</a:t>
            </a:r>
            <a:r>
              <a:rPr lang="en-US" dirty="0"/>
              <a:t> defaults to the </a:t>
            </a:r>
            <a:r>
              <a:rPr lang="en-US" dirty="0">
                <a:latin typeface="Courier New"/>
                <a:cs typeface="Courier New"/>
              </a:rPr>
              <a:t>window</a:t>
            </a:r>
            <a:r>
              <a:rPr lang="en-US" dirty="0"/>
              <a:t> object</a:t>
            </a:r>
          </a:p>
          <a:p>
            <a:endParaRPr lang="en-US" dirty="0"/>
          </a:p>
          <a:p>
            <a:pPr marL="0" indent="0">
              <a:buNone/>
            </a:pPr>
            <a:r>
              <a:rPr lang="en-US" sz="2000" dirty="0">
                <a:latin typeface="Courier New"/>
                <a:cs typeface="Courier New"/>
              </a:rPr>
              <a:t>let logName = function() {</a:t>
            </a:r>
          </a:p>
          <a:p>
            <a:pPr marL="0" indent="0">
              <a:buNone/>
            </a:pPr>
            <a:r>
              <a:rPr lang="en-US" sz="2000" dirty="0">
                <a:latin typeface="Courier New"/>
                <a:cs typeface="Courier New"/>
              </a:rPr>
              <a:t>  console.log(</a:t>
            </a:r>
            <a:r>
              <a:rPr lang="en-US" sz="2000" dirty="0" err="1">
                <a:latin typeface="Courier New"/>
                <a:cs typeface="Courier New"/>
              </a:rPr>
              <a:t>this.author</a:t>
            </a:r>
            <a:r>
              <a:rPr lang="en-US" sz="2000" dirty="0">
                <a:latin typeface="Courier New"/>
                <a:cs typeface="Courier New"/>
              </a:rPr>
              <a:t>);</a:t>
            </a:r>
          </a:p>
          <a:p>
            <a:pPr marL="0" indent="0">
              <a:buNone/>
            </a:pPr>
            <a:r>
              <a:rPr lang="en-US" sz="2000" dirty="0">
                <a:latin typeface="Courier New"/>
                <a:cs typeface="Courier New"/>
              </a:rPr>
              <a:t>}</a:t>
            </a:r>
          </a:p>
          <a:p>
            <a:pPr marL="0" indent="0">
              <a:buNone/>
            </a:pPr>
            <a:r>
              <a:rPr lang="en-US" sz="2000" dirty="0">
                <a:latin typeface="Courier New"/>
                <a:cs typeface="Courier New"/>
              </a:rPr>
              <a:t>let author = {</a:t>
            </a:r>
          </a:p>
          <a:p>
            <a:pPr marL="0" indent="0">
              <a:buNone/>
            </a:pPr>
            <a:r>
              <a:rPr lang="en-US" sz="2000" dirty="0">
                <a:latin typeface="Courier New"/>
                <a:cs typeface="Courier New"/>
              </a:rPr>
              <a:t>  name: 'Chris',</a:t>
            </a:r>
          </a:p>
          <a:p>
            <a:pPr marL="0" indent="0">
              <a:buNone/>
            </a:pPr>
            <a:r>
              <a:rPr lang="en-US" sz="2000" dirty="0">
                <a:latin typeface="Courier New"/>
                <a:cs typeface="Courier New"/>
              </a:rPr>
              <a:t>  homeTown: 'Detroit"</a:t>
            </a:r>
          </a:p>
          <a:p>
            <a:pPr marL="0" indent="0">
              <a:buNone/>
            </a:pPr>
            <a:r>
              <a:rPr lang="en-US" sz="2000" dirty="0">
                <a:latin typeface="Courier New"/>
                <a:cs typeface="Courier New"/>
              </a:rPr>
              <a:t>}</a:t>
            </a:r>
          </a:p>
          <a:p>
            <a:pPr marL="0" indent="0">
              <a:buNone/>
            </a:pPr>
            <a:r>
              <a:rPr lang="en-US" sz="2000" dirty="0" err="1">
                <a:latin typeface="Courier New"/>
                <a:cs typeface="Courier New"/>
              </a:rPr>
              <a:t>logName</a:t>
            </a:r>
            <a:r>
              <a:rPr lang="en-US" sz="2000" dirty="0">
                <a:latin typeface="Courier New"/>
                <a:cs typeface="Courier New"/>
              </a:rPr>
              <a:t>(); //undefined(error in 'strict' mode)</a:t>
            </a:r>
          </a:p>
          <a:p>
            <a:pPr marL="0" indent="0">
              <a:buNone/>
            </a:pPr>
            <a:r>
              <a:rPr lang="en-US" sz="2000" dirty="0">
                <a:latin typeface="Courier New"/>
                <a:cs typeface="Courier New"/>
              </a:rPr>
              <a:t>window.author = "Harry";</a:t>
            </a:r>
          </a:p>
          <a:p>
            <a:pPr marL="0" indent="0">
              <a:buNone/>
            </a:pPr>
            <a:r>
              <a:rPr lang="en-US" sz="2000" dirty="0" err="1">
                <a:latin typeface="Courier New"/>
                <a:cs typeface="Courier New"/>
              </a:rPr>
              <a:t>logName</a:t>
            </a:r>
            <a:r>
              <a:rPr lang="en-US" sz="2000" dirty="0">
                <a:latin typeface="Courier New"/>
                <a:cs typeface="Courier New"/>
              </a:rPr>
              <a:t>(); // "Harry"</a:t>
            </a:r>
          </a:p>
          <a:p>
            <a:pPr marL="0" indent="0">
              <a:buNone/>
            </a:pPr>
            <a:endParaRPr lang="en-US" dirty="0">
              <a:latin typeface="Courier New"/>
              <a:cs typeface="Courier New"/>
            </a:endParaRPr>
          </a:p>
        </p:txBody>
      </p:sp>
    </p:spTree>
    <p:extLst>
      <p:ext uri="{BB962C8B-B14F-4D97-AF65-F5344CB8AC3E}">
        <p14:creationId xmlns:p14="http://schemas.microsoft.com/office/powerpoint/2010/main" val="28307781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React.Component</a:t>
            </a:r>
          </a:p>
        </p:txBody>
      </p:sp>
      <p:sp>
        <p:nvSpPr>
          <p:cNvPr id="3" name="Text Placeholder 2"/>
          <p:cNvSpPr>
            <a:spLocks noGrp="1"/>
          </p:cNvSpPr>
          <p:nvPr>
            <p:ph sz="quarter" idx="10"/>
          </p:nvPr>
        </p:nvSpPr>
        <p:spPr/>
        <p:txBody>
          <a:bodyPr>
            <a:normAutofit lnSpcReduction="10000"/>
          </a:bodyPr>
          <a:lstStyle/>
          <a:p>
            <a:r>
              <a:rPr lang="en-US" dirty="0"/>
              <a:t>Base class for React Components when defined using JavaScript classes.</a:t>
            </a:r>
          </a:p>
          <a:p>
            <a:endParaRPr lang="en-US" dirty="0"/>
          </a:p>
          <a:p>
            <a:pPr marL="0" indent="0">
              <a:buNone/>
            </a:pPr>
            <a:r>
              <a:rPr lang="en-US" sz="1800" dirty="0">
                <a:latin typeface="Courier New"/>
                <a:cs typeface="Courier New"/>
              </a:rPr>
              <a:t>class HelloMessage extends </a:t>
            </a:r>
            <a:r>
              <a:rPr lang="en-US" sz="1800" dirty="0" err="1">
                <a:latin typeface="Courier New"/>
                <a:cs typeface="Courier New"/>
              </a:rPr>
              <a:t>React.Component</a:t>
            </a:r>
            <a:r>
              <a:rPr lang="en-US" sz="1800" dirty="0">
                <a:latin typeface="Courier New"/>
                <a:cs typeface="Courier New"/>
              </a:rPr>
              <a:t> {</a:t>
            </a:r>
          </a:p>
          <a:p>
            <a:pPr marL="0" indent="0">
              <a:buNone/>
            </a:pPr>
            <a:r>
              <a:rPr lang="en-US" sz="1800" dirty="0">
                <a:latin typeface="Courier New"/>
                <a:cs typeface="Courier New"/>
              </a:rPr>
              <a:t>  constructor(props){</a:t>
            </a:r>
          </a:p>
          <a:p>
            <a:pPr marL="0" indent="0">
              <a:buNone/>
            </a:pPr>
            <a:r>
              <a:rPr lang="en-US" sz="1800" dirty="0">
                <a:latin typeface="Courier New"/>
                <a:cs typeface="Courier New"/>
              </a:rPr>
              <a:t>    super(props);  </a:t>
            </a:r>
          </a:p>
          <a:p>
            <a:pPr marL="0" indent="0">
              <a:buNone/>
            </a:pPr>
            <a:r>
              <a:rPr lang="en-US" sz="1800" dirty="0">
                <a:latin typeface="Courier New"/>
                <a:cs typeface="Courier New"/>
              </a:rPr>
              <a:t>  }</a:t>
            </a:r>
          </a:p>
          <a:p>
            <a:pPr marL="0" indent="0">
              <a:buNone/>
            </a:pPr>
            <a:r>
              <a:rPr lang="en-US" sz="1800" dirty="0">
                <a:latin typeface="Courier New"/>
                <a:cs typeface="Courier New"/>
              </a:rPr>
              <a:t>  render() {</a:t>
            </a:r>
          </a:p>
          <a:p>
            <a:pPr marL="0" indent="0">
              <a:buNone/>
            </a:pPr>
            <a:r>
              <a:rPr lang="en-US" sz="1800" dirty="0">
                <a:latin typeface="Courier New"/>
                <a:cs typeface="Courier New"/>
              </a:rPr>
              <a:t>    return (&lt;div&gt;Hello {this.props.name}&lt;/div&gt;);</a:t>
            </a:r>
          </a:p>
          <a:p>
            <a:pPr marL="0" indent="0">
              <a:buNone/>
            </a:pPr>
            <a:r>
              <a:rPr lang="en-US" sz="1800" dirty="0">
                <a:latin typeface="Courier New"/>
                <a:cs typeface="Courier New"/>
              </a:rPr>
              <a:t>  }</a:t>
            </a:r>
          </a:p>
          <a:p>
            <a:pPr marL="0" indent="0">
              <a:buNone/>
            </a:pPr>
            <a:r>
              <a:rPr lang="en-US" sz="1800" dirty="0">
                <a:latin typeface="Courier New"/>
                <a:cs typeface="Courier New"/>
              </a:rPr>
              <a:t>}</a:t>
            </a:r>
          </a:p>
        </p:txBody>
      </p:sp>
    </p:spTree>
    <p:extLst>
      <p:ext uri="{BB962C8B-B14F-4D97-AF65-F5344CB8AC3E}">
        <p14:creationId xmlns:p14="http://schemas.microsoft.com/office/powerpoint/2010/main" val="102758676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Text Placeholder 2"/>
          <p:cNvSpPr>
            <a:spLocks noGrp="1"/>
          </p:cNvSpPr>
          <p:nvPr>
            <p:ph sz="quarter" idx="10"/>
          </p:nvPr>
        </p:nvSpPr>
        <p:spPr/>
        <p:txBody>
          <a:bodyPr>
            <a:normAutofit/>
          </a:bodyPr>
          <a:lstStyle/>
          <a:p>
            <a:r>
              <a:rPr lang="en-US" dirty="0"/>
              <a:t>Used for calling the parent’s class’s constructor.</a:t>
            </a:r>
          </a:p>
          <a:p>
            <a:r>
              <a:rPr lang="en-US" dirty="0"/>
              <a:t>JavaScript classes must call </a:t>
            </a:r>
            <a:r>
              <a:rPr lang="en-US" dirty="0">
                <a:latin typeface="Courier New"/>
                <a:cs typeface="Courier New"/>
              </a:rPr>
              <a:t>super()</a:t>
            </a:r>
            <a:r>
              <a:rPr lang="en-US" dirty="0"/>
              <a:t> if they are subclasses.</a:t>
            </a:r>
          </a:p>
          <a:p>
            <a:r>
              <a:rPr lang="en-US" dirty="0"/>
              <a:t>If you don't have a constructor, you don't need to call </a:t>
            </a:r>
            <a:r>
              <a:rPr lang="en-US" dirty="0">
                <a:latin typeface="Courier New"/>
                <a:cs typeface="Courier New"/>
              </a:rPr>
              <a:t>super().</a:t>
            </a:r>
            <a:endParaRPr lang="en-US" dirty="0"/>
          </a:p>
          <a:p>
            <a:r>
              <a:rPr lang="en-US" dirty="0"/>
              <a:t>If you want to use </a:t>
            </a:r>
            <a:r>
              <a:rPr lang="en-US" dirty="0">
                <a:latin typeface="Courier New"/>
                <a:cs typeface="Courier New"/>
              </a:rPr>
              <a:t>props</a:t>
            </a:r>
            <a:r>
              <a:rPr lang="en-US" dirty="0"/>
              <a:t> in your constructor, you need to call </a:t>
            </a:r>
            <a:r>
              <a:rPr lang="en-US" dirty="0">
                <a:latin typeface="Courier New"/>
                <a:cs typeface="Courier New"/>
              </a:rPr>
              <a:t>super(props)</a:t>
            </a:r>
            <a:r>
              <a:rPr lang="en-US" dirty="0"/>
              <a:t> in the constructor.</a:t>
            </a:r>
          </a:p>
        </p:txBody>
      </p:sp>
    </p:spTree>
    <p:extLst>
      <p:ext uri="{BB962C8B-B14F-4D97-AF65-F5344CB8AC3E}">
        <p14:creationId xmlns:p14="http://schemas.microsoft.com/office/powerpoint/2010/main" val="230625583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prstGeom prst="rect">
            <a:avLst/>
          </a:prstGeom>
          <a:noFill/>
          <a:ln>
            <a:noFill/>
          </a:ln>
        </p:spPr>
        <p:txBody>
          <a:bodyPr spcFirstLastPara="1" vert="horz" wrap="square" lIns="68569" tIns="34275" rIns="68569" bIns="34275" rtlCol="0" anchor="ctr" anchorCtr="0">
            <a:noAutofit/>
          </a:bodyPr>
          <a:lstStyle/>
          <a:p>
            <a:pPr algn="l">
              <a:spcBef>
                <a:spcPts val="0"/>
              </a:spcBef>
              <a:buClr>
                <a:schemeClr val="lt1"/>
              </a:buClr>
              <a:buSzPts val="4000"/>
            </a:pPr>
            <a:r>
              <a:rPr lang="en-US" dirty="0"/>
              <a:t>Classes Can be Confusing...</a:t>
            </a:r>
            <a:endParaRPr dirty="0"/>
          </a:p>
        </p:txBody>
      </p:sp>
      <p:sp>
        <p:nvSpPr>
          <p:cNvPr id="292" name="Google Shape;292;p44"/>
          <p:cNvSpPr txBox="1">
            <a:spLocks noGrp="1"/>
          </p:cNvSpPr>
          <p:nvPr>
            <p:ph sz="quarter" idx="10"/>
          </p:nvPr>
        </p:nvSpPr>
        <p:spPr>
          <a:prstGeom prst="rect">
            <a:avLst/>
          </a:prstGeom>
          <a:noFill/>
          <a:ln>
            <a:noFill/>
          </a:ln>
        </p:spPr>
        <p:txBody>
          <a:bodyPr spcFirstLastPara="1" vert="horz" wrap="square" lIns="68569" tIns="34275" rIns="68569" bIns="34275" rtlCol="0" anchor="t" anchorCtr="0">
            <a:noAutofit/>
          </a:bodyPr>
          <a:lstStyle/>
          <a:p>
            <a:pPr>
              <a:spcBef>
                <a:spcPts val="900"/>
              </a:spcBef>
              <a:buSzPts val="3080"/>
              <a:buFont typeface="Arial" panose="020B0604020202020204" pitchFamily="34" charset="0"/>
              <a:buChar char="•"/>
            </a:pPr>
            <a:r>
              <a:rPr lang="en-US" dirty="0"/>
              <a:t>When to use a constructor?</a:t>
            </a:r>
          </a:p>
          <a:p>
            <a:pPr>
              <a:spcBef>
                <a:spcPts val="900"/>
              </a:spcBef>
              <a:buSzPts val="3080"/>
              <a:buFont typeface="Arial" panose="020B0604020202020204" pitchFamily="34" charset="0"/>
              <a:buChar char="•"/>
            </a:pPr>
            <a:r>
              <a:rPr lang="en-US" dirty="0"/>
              <a:t>What does super() do?</a:t>
            </a:r>
          </a:p>
          <a:p>
            <a:pPr>
              <a:spcBef>
                <a:spcPts val="900"/>
              </a:spcBef>
              <a:buSzPts val="3080"/>
              <a:buFont typeface="Arial" panose="020B0604020202020204" pitchFamily="34" charset="0"/>
              <a:buChar char="•"/>
            </a:pPr>
            <a:r>
              <a:rPr lang="en-US" dirty="0"/>
              <a:t>When do you bind function?</a:t>
            </a:r>
          </a:p>
          <a:p>
            <a:pPr>
              <a:spcBef>
                <a:spcPts val="900"/>
              </a:spcBef>
              <a:buSzPts val="3080"/>
              <a:buFont typeface="Arial" panose="020B0604020202020204" pitchFamily="34" charset="0"/>
              <a:buChar char="•"/>
            </a:pPr>
            <a:r>
              <a:rPr lang="en-US" dirty="0"/>
              <a:t>Where should the state live?</a:t>
            </a:r>
            <a:endParaRPr dirty="0"/>
          </a:p>
        </p:txBody>
      </p:sp>
    </p:spTree>
    <p:extLst>
      <p:ext uri="{BB962C8B-B14F-4D97-AF65-F5344CB8AC3E}">
        <p14:creationId xmlns:p14="http://schemas.microsoft.com/office/powerpoint/2010/main" val="2671587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algn="l" rtl="0"/>
            <a:r>
              <a:rPr lang="en-US" sz="4000" dirty="0"/>
              <a:t>Introduction to ReactJS</a:t>
            </a:r>
          </a:p>
        </p:txBody>
      </p:sp>
      <p:sp>
        <p:nvSpPr>
          <p:cNvPr id="4" name="Subtitle 3"/>
          <p:cNvSpPr>
            <a:spLocks noGrp="1"/>
          </p:cNvSpPr>
          <p:nvPr>
            <p:ph type="subTitle" idx="1"/>
          </p:nvPr>
        </p:nvSpPr>
        <p:spPr/>
        <p:txBody>
          <a:bodyPr>
            <a:normAutofit/>
          </a:bodyPr>
          <a:lstStyle/>
          <a:p>
            <a:pPr algn="l"/>
            <a:r>
              <a:rPr lang="en-US" sz="1000" dirty="0"/>
              <a:t>Objectives</a:t>
            </a:r>
          </a:p>
          <a:p>
            <a:pPr marL="342900" indent="-342900" algn="l">
              <a:buFont typeface="Arial"/>
              <a:buChar char="•"/>
            </a:pPr>
            <a:r>
              <a:rPr lang="en-US" sz="1000" dirty="0"/>
              <a:t>Understand React</a:t>
            </a:r>
          </a:p>
          <a:p>
            <a:pPr marL="342900" indent="-342900" algn="l">
              <a:buFont typeface="Arial"/>
              <a:buChar char="•"/>
            </a:pPr>
            <a:r>
              <a:rPr lang="en-US" sz="1000" dirty="0"/>
              <a:t>Explore the Virtual DOM</a:t>
            </a:r>
          </a:p>
          <a:p>
            <a:pPr marL="342900" indent="-342900" algn="l">
              <a:buFont typeface="Arial"/>
              <a:buChar char="•"/>
            </a:pPr>
            <a:r>
              <a:rPr lang="en-US" sz="1000" dirty="0"/>
              <a:t>Explain one-way data binding</a:t>
            </a:r>
          </a:p>
          <a:p>
            <a:pPr marL="342900" indent="-342900" algn="l">
              <a:buFont typeface="Arial"/>
              <a:buChar char="•"/>
            </a:pPr>
            <a:r>
              <a:rPr lang="en-US" sz="1000" dirty="0"/>
              <a:t>Create React Components</a:t>
            </a:r>
          </a:p>
          <a:p>
            <a:pPr marL="342900" indent="-342900" algn="l">
              <a:buFont typeface="Arial"/>
              <a:buChar char="•"/>
            </a:pPr>
            <a:r>
              <a:rPr lang="en-US" sz="1000" dirty="0"/>
              <a:t>Manage state</a:t>
            </a:r>
          </a:p>
        </p:txBody>
      </p:sp>
      <p:pic>
        <p:nvPicPr>
          <p:cNvPr id="5" name="Picture 4" descr="Icon&#10;&#10;Description automatically generated"/>
          <p:cNvPicPr>
            <a:picLocks noChangeAspect="1"/>
          </p:cNvPicPr>
          <p:nvPr/>
        </p:nvPicPr>
        <p:blipFill rotWithShape="1">
          <a:blip r:embed="rId3"/>
          <a:srcRect l="13146" r="12518" b="-4"/>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6722183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45"/>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The Solution: Function Components</a:t>
            </a:r>
          </a:p>
        </p:txBody>
      </p:sp>
      <p:sp>
        <p:nvSpPr>
          <p:cNvPr id="298" name="Google Shape;298;p45"/>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fontScale="92500"/>
          </a:bodyPr>
          <a:lstStyle/>
          <a:p>
            <a:pPr>
              <a:spcBef>
                <a:spcPts val="900"/>
              </a:spcBef>
              <a:buSzPts val="3080"/>
            </a:pPr>
            <a:r>
              <a:rPr lang="en-US" dirty="0"/>
              <a:t>Function components gave developers a way to create “stateless” components using JavaScript functions</a:t>
            </a:r>
            <a:br>
              <a:rPr lang="en-US" dirty="0"/>
            </a:br>
            <a:br>
              <a:rPr lang="en-US" dirty="0"/>
            </a:br>
            <a:r>
              <a:rPr lang="en-US" sz="2200" dirty="0">
                <a:latin typeface="Courier New" panose="02070309020205020404" pitchFamily="49" charset="0"/>
                <a:cs typeface="Courier New" panose="02070309020205020404" pitchFamily="49" charset="0"/>
              </a:rPr>
              <a:t>function </a:t>
            </a:r>
            <a:r>
              <a:rPr lang="en-US" sz="2200" dirty="0" err="1">
                <a:latin typeface="Courier New" panose="02070309020205020404" pitchFamily="49" charset="0"/>
                <a:cs typeface="Courier New" panose="02070309020205020404" pitchFamily="49" charset="0"/>
              </a:rPr>
              <a:t>MyComponent</a:t>
            </a:r>
            <a:r>
              <a:rPr lang="en-US" sz="2200" dirty="0">
                <a:latin typeface="Courier New" panose="02070309020205020404" pitchFamily="49" charset="0"/>
                <a:cs typeface="Courier New" panose="02070309020205020404" pitchFamily="49" charset="0"/>
              </a:rPr>
              <a:t>(props){</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return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&lt;p&gt;Welcome to my component, {props. name}&lt;/p&gt;</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a:t>
            </a:r>
          </a:p>
          <a:p>
            <a:pPr marL="395288">
              <a:spcBef>
                <a:spcPts val="900"/>
              </a:spcBef>
              <a:buSzPts val="1980"/>
              <a:buFont typeface="Arial" panose="020B0604020202020204" pitchFamily="34" charset="0"/>
              <a:buChar char="•"/>
            </a:pPr>
            <a:r>
              <a:rPr lang="en-US" dirty="0"/>
              <a:t>Or using arrow functions:</a:t>
            </a:r>
            <a:br>
              <a:rPr lang="en-US" dirty="0"/>
            </a:br>
            <a:r>
              <a:rPr lang="en-US" sz="2200" dirty="0">
                <a:latin typeface="Courier New" panose="02070309020205020404" pitchFamily="49" charset="0"/>
                <a:cs typeface="Courier New" panose="02070309020205020404" pitchFamily="49" charset="0"/>
              </a:rPr>
              <a:t>const </a:t>
            </a:r>
            <a:r>
              <a:rPr lang="en-US" sz="2200" dirty="0" err="1">
                <a:latin typeface="Courier New" panose="02070309020205020404" pitchFamily="49" charset="0"/>
                <a:cs typeface="Courier New" panose="02070309020205020404" pitchFamily="49" charset="0"/>
              </a:rPr>
              <a:t>MyComponent</a:t>
            </a:r>
            <a:r>
              <a:rPr lang="en-US" sz="2200" dirty="0">
                <a:latin typeface="Courier New" panose="02070309020205020404" pitchFamily="49" charset="0"/>
                <a:cs typeface="Courier New" panose="02070309020205020404" pitchFamily="49" charset="0"/>
              </a:rPr>
              <a:t> = (props)=&gt;{</a:t>
            </a:r>
          </a:p>
          <a:p>
            <a:pPr marL="166688" indent="0">
              <a:spcBef>
                <a:spcPts val="900"/>
              </a:spcBef>
              <a:buSzPts val="1980"/>
              <a:buNone/>
            </a:pPr>
            <a:r>
              <a:rPr lang="en-US" sz="2200" dirty="0">
                <a:latin typeface="Courier New" panose="02070309020205020404" pitchFamily="49" charset="0"/>
                <a:cs typeface="Courier New" panose="02070309020205020404" pitchFamily="49" charset="0"/>
              </a:rPr>
              <a:t>    &lt;p&gt;Welcome to my component, {</a:t>
            </a:r>
            <a:r>
              <a:rPr lang="en-US" sz="2200" dirty="0" err="1">
                <a:latin typeface="Courier New" panose="02070309020205020404" pitchFamily="49" charset="0"/>
                <a:cs typeface="Courier New" panose="02070309020205020404" pitchFamily="49" charset="0"/>
              </a:rPr>
              <a:t>props.name</a:t>
            </a:r>
            <a:r>
              <a:rPr lang="en-US" sz="2200" dirty="0">
                <a:latin typeface="Courier New" panose="02070309020205020404" pitchFamily="49" charset="0"/>
                <a:cs typeface="Courier New" panose="02070309020205020404" pitchFamily="49" charset="0"/>
              </a:rPr>
              <a:t>}&lt;/p&gt;</a:t>
            </a:r>
          </a:p>
          <a:p>
            <a:pPr marL="166688" indent="0">
              <a:spcBef>
                <a:spcPts val="900"/>
              </a:spcBef>
              <a:buSzPts val="1980"/>
              <a:buNone/>
            </a:pPr>
            <a:r>
              <a:rPr lang="en-US" sz="22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38661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FD8F-AC55-2F46-820B-52C2F6386BF7}"/>
              </a:ext>
            </a:extLst>
          </p:cNvPr>
          <p:cNvSpPr>
            <a:spLocks noGrp="1"/>
          </p:cNvSpPr>
          <p:nvPr>
            <p:ph type="title"/>
          </p:nvPr>
        </p:nvSpPr>
        <p:spPr>
          <a:xfrm>
            <a:off x="429369" y="238539"/>
            <a:ext cx="8263890" cy="1434415"/>
          </a:xfrm>
        </p:spPr>
        <p:txBody>
          <a:bodyPr vert="horz" lIns="91440" tIns="45720" rIns="91440" bIns="45720" rtlCol="0" anchor="b">
            <a:normAutofit/>
          </a:bodyPr>
          <a:lstStyle/>
          <a:p>
            <a:r>
              <a:rPr lang="en-US" sz="4700" dirty="0"/>
              <a:t>Component Children</a:t>
            </a:r>
          </a:p>
        </p:txBody>
      </p:sp>
      <p:pic>
        <p:nvPicPr>
          <p:cNvPr id="6" name="Picture 5">
            <a:extLst>
              <a:ext uri="{FF2B5EF4-FFF2-40B4-BE49-F238E27FC236}">
                <a16:creationId xmlns:a16="http://schemas.microsoft.com/office/drawing/2014/main" id="{CDE7DA00-9C1C-48A5-B071-81C0B329D1EC}"/>
              </a:ext>
            </a:extLst>
          </p:cNvPr>
          <p:cNvPicPr>
            <a:picLocks noChangeAspect="1"/>
          </p:cNvPicPr>
          <p:nvPr/>
        </p:nvPicPr>
        <p:blipFill rotWithShape="1">
          <a:blip r:embed="rId3"/>
          <a:srcRect l="18799" r="25825" b="2"/>
          <a:stretch/>
        </p:blipFill>
        <p:spPr>
          <a:xfrm>
            <a:off x="5756743" y="2093976"/>
            <a:ext cx="2955798" cy="4096512"/>
          </a:xfrm>
          <a:prstGeom prst="rect">
            <a:avLst/>
          </a:prstGeom>
        </p:spPr>
      </p:pic>
      <p:graphicFrame>
        <p:nvGraphicFramePr>
          <p:cNvPr id="5" name="Content Placeholder 2">
            <a:extLst>
              <a:ext uri="{FF2B5EF4-FFF2-40B4-BE49-F238E27FC236}">
                <a16:creationId xmlns:a16="http://schemas.microsoft.com/office/drawing/2014/main" id="{327ACAF2-870D-4A77-8E06-378EA5105330}"/>
              </a:ext>
            </a:extLst>
          </p:cNvPr>
          <p:cNvGraphicFramePr>
            <a:graphicFrameLocks noGrp="1"/>
          </p:cNvGraphicFramePr>
          <p:nvPr>
            <p:ph sz="quarter" idx="10"/>
          </p:nvPr>
        </p:nvGraphicFramePr>
        <p:xfrm>
          <a:off x="429369" y="2071316"/>
          <a:ext cx="5035164" cy="411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21449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r>
              <a:rPr lang="en-US" dirty="0"/>
              <a:t>Promises</a:t>
            </a:r>
          </a:p>
        </p:txBody>
      </p:sp>
      <p:sp>
        <p:nvSpPr>
          <p:cNvPr id="4" name="Subtitle 3">
            <a:extLst>
              <a:ext uri="{FF2B5EF4-FFF2-40B4-BE49-F238E27FC236}">
                <a16:creationId xmlns:a16="http://schemas.microsoft.com/office/drawing/2014/main" id="{D4BBA413-E3E0-3A48-99A7-4F6F04D6D9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22147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Promises?</a:t>
            </a:r>
          </a:p>
        </p:txBody>
      </p:sp>
      <p:sp>
        <p:nvSpPr>
          <p:cNvPr id="3" name="Content Placeholder 2"/>
          <p:cNvSpPr>
            <a:spLocks noGrp="1"/>
          </p:cNvSpPr>
          <p:nvPr>
            <p:ph sz="quarter" idx="10"/>
          </p:nvPr>
        </p:nvSpPr>
        <p:spPr/>
        <p:txBody>
          <a:bodyPr/>
          <a:lstStyle/>
          <a:p>
            <a:r>
              <a:rPr lang="en-US" dirty="0"/>
              <a:t>An abstraction for asynchronous programming</a:t>
            </a:r>
          </a:p>
          <a:p>
            <a:r>
              <a:rPr lang="en-US" dirty="0"/>
              <a:t>Alternative to callbacks</a:t>
            </a:r>
          </a:p>
          <a:p>
            <a:r>
              <a:rPr lang="en-US" dirty="0"/>
              <a:t>A promise represents the result of an async operation</a:t>
            </a:r>
          </a:p>
          <a:p>
            <a:r>
              <a:rPr lang="en-US" dirty="0"/>
              <a:t>Is in one of three states</a:t>
            </a:r>
          </a:p>
          <a:p>
            <a:pPr lvl="1"/>
            <a:r>
              <a:rPr lang="en-US" dirty="0"/>
              <a:t>pending </a:t>
            </a:r>
            <a:r>
              <a:rPr lang="mr-IN" dirty="0"/>
              <a:t>–</a:t>
            </a:r>
            <a:r>
              <a:rPr lang="en-US" dirty="0"/>
              <a:t> the initial state of a promise</a:t>
            </a:r>
          </a:p>
          <a:p>
            <a:pPr lvl="1"/>
            <a:r>
              <a:rPr lang="en-US" dirty="0"/>
              <a:t>fulfilled </a:t>
            </a:r>
            <a:r>
              <a:rPr lang="mr-IN" dirty="0"/>
              <a:t>–</a:t>
            </a:r>
            <a:r>
              <a:rPr lang="en-US" dirty="0"/>
              <a:t> represents a successful operation</a:t>
            </a:r>
          </a:p>
          <a:p>
            <a:pPr lvl="1"/>
            <a:r>
              <a:rPr lang="en-US" dirty="0"/>
              <a:t>rejected </a:t>
            </a:r>
            <a:r>
              <a:rPr lang="mr-IN" dirty="0"/>
              <a:t>–</a:t>
            </a:r>
            <a:r>
              <a:rPr lang="en-US" dirty="0"/>
              <a:t> represents a failed operation</a:t>
            </a:r>
          </a:p>
        </p:txBody>
      </p:sp>
    </p:spTree>
    <p:extLst>
      <p:ext uri="{BB962C8B-B14F-4D97-AF65-F5344CB8AC3E}">
        <p14:creationId xmlns:p14="http://schemas.microsoft.com/office/powerpoint/2010/main" val="29210703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Promises vs. Event Listeners</a:t>
            </a:r>
          </a:p>
        </p:txBody>
      </p:sp>
      <p:sp>
        <p:nvSpPr>
          <p:cNvPr id="3" name="Content Placeholder 2"/>
          <p:cNvSpPr>
            <a:spLocks noGrp="1"/>
          </p:cNvSpPr>
          <p:nvPr>
            <p:ph sz="quarter" idx="10"/>
          </p:nvPr>
        </p:nvSpPr>
        <p:spPr/>
        <p:txBody>
          <a:bodyPr/>
          <a:lstStyle/>
          <a:p>
            <a:r>
              <a:rPr lang="en-US" dirty="0"/>
              <a:t>Event listeners are useful for things that can happen multiple times to a single object.</a:t>
            </a:r>
          </a:p>
          <a:p>
            <a:r>
              <a:rPr lang="en-US" dirty="0"/>
              <a:t>A promise can only succeed or fail once.</a:t>
            </a:r>
          </a:p>
          <a:p>
            <a:r>
              <a:rPr lang="en-US" dirty="0"/>
              <a:t>If a promise has succeeded or failed, you can react to it at any time.</a:t>
            </a:r>
          </a:p>
          <a:p>
            <a:pPr marL="457200" lvl="1" indent="0">
              <a:buNone/>
            </a:pPr>
            <a:r>
              <a:rPr lang="en-US" sz="2000" dirty="0">
                <a:latin typeface="Courier New"/>
                <a:cs typeface="Courier New"/>
              </a:rPr>
              <a:t>readJSON(filename).then(success,failure);</a:t>
            </a:r>
          </a:p>
        </p:txBody>
      </p:sp>
    </p:spTree>
    <p:extLst>
      <p:ext uri="{BB962C8B-B14F-4D97-AF65-F5344CB8AC3E}">
        <p14:creationId xmlns:p14="http://schemas.microsoft.com/office/powerpoint/2010/main" val="10512109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Promises?</a:t>
            </a:r>
          </a:p>
        </p:txBody>
      </p:sp>
      <p:sp>
        <p:nvSpPr>
          <p:cNvPr id="3" name="Content Placeholder 2"/>
          <p:cNvSpPr>
            <a:spLocks noGrp="1"/>
          </p:cNvSpPr>
          <p:nvPr>
            <p:ph sz="quarter" idx="10"/>
          </p:nvPr>
        </p:nvSpPr>
        <p:spPr/>
        <p:txBody>
          <a:bodyPr/>
          <a:lstStyle/>
          <a:p>
            <a:r>
              <a:rPr lang="en-US" dirty="0"/>
              <a:t>Chain them together to transform values or run additional async actions</a:t>
            </a:r>
          </a:p>
          <a:p>
            <a:r>
              <a:rPr lang="en-US" dirty="0"/>
              <a:t>Cleaner code</a:t>
            </a:r>
          </a:p>
          <a:p>
            <a:pPr lvl="1"/>
            <a:r>
              <a:rPr lang="en-US" dirty="0"/>
              <a:t>Avoid problems associated with multiple callbacks</a:t>
            </a:r>
          </a:p>
          <a:p>
            <a:pPr lvl="2"/>
            <a:r>
              <a:rPr lang="en-US" dirty="0"/>
              <a:t>Callback Hell</a:t>
            </a:r>
          </a:p>
          <a:p>
            <a:pPr lvl="2"/>
            <a:r>
              <a:rPr lang="en-US" dirty="0"/>
              <a:t>Christmas Tree</a:t>
            </a:r>
          </a:p>
          <a:p>
            <a:pPr lvl="2"/>
            <a:r>
              <a:rPr lang="en-US" dirty="0"/>
              <a:t>Tower of Babel</a:t>
            </a:r>
          </a:p>
          <a:p>
            <a:pPr lvl="2"/>
            <a:r>
              <a:rPr lang="en-US" dirty="0"/>
              <a:t>Etc.</a:t>
            </a:r>
          </a:p>
        </p:txBody>
      </p:sp>
    </p:spTree>
    <p:extLst>
      <p:ext uri="{BB962C8B-B14F-4D97-AF65-F5344CB8AC3E}">
        <p14:creationId xmlns:p14="http://schemas.microsoft.com/office/powerpoint/2010/main" val="24272735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Callback</a:t>
            </a:r>
            <a:r>
              <a:rPr lang="en-US" baseline="0" dirty="0"/>
              <a:t> vs. Promise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Callback</a:t>
            </a:r>
          </a:p>
          <a:p>
            <a:pPr lvl="1"/>
            <a:r>
              <a:rPr lang="en-US" dirty="0">
                <a:latin typeface="Courier New"/>
                <a:cs typeface="Courier New"/>
              </a:rPr>
              <a:t>fs.readFile('text.txt', function(err, file){</a:t>
            </a:r>
            <a:br>
              <a:rPr lang="en-US" dirty="0">
                <a:latin typeface="Courier New"/>
                <a:cs typeface="Courier New"/>
              </a:rPr>
            </a:br>
            <a:r>
              <a:rPr lang="en-US" dirty="0">
                <a:latin typeface="Courier New"/>
                <a:cs typeface="Courier New"/>
              </a:rPr>
              <a:t>    if (err){</a:t>
            </a:r>
            <a:br>
              <a:rPr lang="en-US" dirty="0">
                <a:latin typeface="Courier New"/>
                <a:cs typeface="Courier New"/>
              </a:rPr>
            </a:br>
            <a:r>
              <a:rPr lang="en-US" dirty="0">
                <a:latin typeface="Courier New"/>
                <a:cs typeface="Courier New"/>
              </a:rPr>
              <a:t>        </a:t>
            </a:r>
            <a:r>
              <a:rPr lang="en-US" i="1" dirty="0">
                <a:latin typeface="Courier New"/>
                <a:cs typeface="Courier New"/>
              </a:rPr>
              <a:t>//handle error</a:t>
            </a:r>
            <a:br>
              <a:rPr lang="en-US" i="1" dirty="0">
                <a:latin typeface="Courier New"/>
                <a:cs typeface="Courier New"/>
              </a:rPr>
            </a:br>
            <a:r>
              <a:rPr lang="en-US" i="1" dirty="0">
                <a:latin typeface="Courier New"/>
                <a:cs typeface="Courier New"/>
              </a:rPr>
              <a:t>    </a:t>
            </a:r>
            <a:r>
              <a:rPr lang="en-US" dirty="0">
                <a:latin typeface="Courier New"/>
                <a:cs typeface="Courier New"/>
              </a:rPr>
              <a:t>} else {</a:t>
            </a:r>
            <a:br>
              <a:rPr lang="en-US" dirty="0">
                <a:latin typeface="Courier New"/>
                <a:cs typeface="Courier New"/>
              </a:rPr>
            </a:br>
            <a:r>
              <a:rPr lang="en-US" dirty="0">
                <a:latin typeface="Courier New"/>
                <a:cs typeface="Courier New"/>
              </a:rPr>
              <a:t>        console.log(file.toString());</a:t>
            </a:r>
            <a:br>
              <a:rPr lang="en-US" dirty="0">
                <a:latin typeface="Courier New"/>
                <a:cs typeface="Courier New"/>
              </a:rPr>
            </a:br>
            <a:r>
              <a:rPr lang="en-US" dirty="0">
                <a:latin typeface="Courier New"/>
                <a:cs typeface="Courier New"/>
              </a:rPr>
              <a:t>    }</a:t>
            </a:r>
            <a:br>
              <a:rPr lang="en-US" dirty="0">
                <a:latin typeface="Courier New"/>
                <a:cs typeface="Courier New"/>
              </a:rPr>
            </a:br>
            <a:r>
              <a:rPr lang="en-US" dirty="0">
                <a:latin typeface="Courier New"/>
                <a:cs typeface="Courier New"/>
              </a:rPr>
              <a:t>});</a:t>
            </a:r>
          </a:p>
          <a:p>
            <a:r>
              <a:rPr lang="en-US" dirty="0"/>
              <a:t>Promise</a:t>
            </a:r>
          </a:p>
          <a:p>
            <a:pPr lvl="1"/>
            <a:r>
              <a:rPr lang="en-US" dirty="0">
                <a:latin typeface="Courier New"/>
                <a:cs typeface="Courier New"/>
              </a:rPr>
              <a:t>readText('text.txt')</a:t>
            </a:r>
            <a:br>
              <a:rPr lang="en-US" dirty="0">
                <a:latin typeface="Courier New"/>
                <a:cs typeface="Courier New"/>
              </a:rPr>
            </a:br>
            <a:r>
              <a:rPr lang="en-US" dirty="0">
                <a:latin typeface="Courier New"/>
                <a:cs typeface="Courier New"/>
              </a:rPr>
              <a:t>    .then(function(data) {</a:t>
            </a:r>
            <a:br>
              <a:rPr lang="en-US" dirty="0">
                <a:latin typeface="Courier New"/>
                <a:cs typeface="Courier New"/>
              </a:rPr>
            </a:br>
            <a:r>
              <a:rPr lang="en-US" dirty="0">
                <a:latin typeface="Courier New"/>
                <a:cs typeface="Courier New"/>
              </a:rPr>
              <a:t>            console.log(data.toString());</a:t>
            </a:r>
            <a:br>
              <a:rPr lang="en-US" dirty="0">
                <a:latin typeface="Courier New"/>
                <a:cs typeface="Courier New"/>
              </a:rPr>
            </a:br>
            <a:r>
              <a:rPr lang="en-US" dirty="0">
                <a:latin typeface="Courier New"/>
                <a:cs typeface="Courier New"/>
              </a:rPr>
              <a:t>        }, console.error</a:t>
            </a:r>
            <a:br>
              <a:rPr lang="en-US" dirty="0">
                <a:latin typeface="Courier New"/>
                <a:cs typeface="Courier New"/>
              </a:rPr>
            </a:br>
            <a:r>
              <a:rPr lang="en-US" dirty="0">
                <a:latin typeface="Courier New"/>
                <a:cs typeface="Courier New"/>
              </a:rPr>
              <a:t>    );</a:t>
            </a:r>
          </a:p>
        </p:txBody>
      </p:sp>
    </p:spTree>
    <p:extLst>
      <p:ext uri="{BB962C8B-B14F-4D97-AF65-F5344CB8AC3E}">
        <p14:creationId xmlns:p14="http://schemas.microsoft.com/office/powerpoint/2010/main" val="32480951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a:t>
            </a:r>
            <a:r>
              <a:rPr lang="en-US" baseline="0" dirty="0"/>
              <a:t> </a:t>
            </a:r>
            <a:r>
              <a:rPr lang="en-US" dirty="0"/>
              <a:t>Promises</a:t>
            </a:r>
          </a:p>
        </p:txBody>
      </p:sp>
      <p:sp>
        <p:nvSpPr>
          <p:cNvPr id="5" name="Text Placeholder 4"/>
          <p:cNvSpPr>
            <a:spLocks noGrp="1"/>
          </p:cNvSpPr>
          <p:nvPr>
            <p:ph sz="quarter" idx="10"/>
          </p:nvPr>
        </p:nvSpPr>
        <p:spPr/>
        <p:txBody>
          <a:bodyPr>
            <a:normAutofit/>
          </a:bodyPr>
          <a:lstStyle/>
          <a:p>
            <a:pPr marL="0" indent="0">
              <a:buNone/>
            </a:pPr>
            <a:r>
              <a:rPr lang="en-US" sz="1600" dirty="0">
                <a:latin typeface="Courier New" panose="02070309020205020404" pitchFamily="49" charset="0"/>
                <a:cs typeface="Courier New" panose="02070309020205020404" pitchFamily="49" charset="0"/>
              </a:rPr>
              <a:t>const fs = require('fs');</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function readFileAsync (file, encoding)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return new Promise(function (resolve, reject)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fs.readFile(file, encoding, function (err, data)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if (err) return reject(err);</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resolve(data);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readFileAsync('myfile.txt')</a:t>
            </a:r>
          </a:p>
          <a:p>
            <a:pPr marL="0" indent="0">
              <a:buNone/>
            </a:pPr>
            <a:r>
              <a:rPr lang="en-US" sz="1600" dirty="0">
                <a:latin typeface="Courier New" panose="02070309020205020404" pitchFamily="49" charset="0"/>
                <a:cs typeface="Courier New" panose="02070309020205020404" pitchFamily="49" charset="0"/>
              </a:rPr>
              <a:t>	.then(console.log, console.error);</a:t>
            </a:r>
          </a:p>
        </p:txBody>
      </p:sp>
    </p:spTree>
    <p:extLst>
      <p:ext uri="{BB962C8B-B14F-4D97-AF65-F5344CB8AC3E}">
        <p14:creationId xmlns:p14="http://schemas.microsoft.com/office/powerpoint/2010/main" val="39619605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Async</a:t>
            </a:r>
            <a:r>
              <a:rPr lang="en-US" dirty="0"/>
              <a:t> / Await</a:t>
            </a:r>
          </a:p>
        </p:txBody>
      </p:sp>
      <p:sp>
        <p:nvSpPr>
          <p:cNvPr id="3" name="Text Placeholder 2"/>
          <p:cNvSpPr>
            <a:spLocks noGrp="1"/>
          </p:cNvSpPr>
          <p:nvPr>
            <p:ph sz="quarter" idx="10"/>
          </p:nvPr>
        </p:nvSpPr>
        <p:spPr/>
        <p:txBody>
          <a:bodyPr>
            <a:noAutofit/>
          </a:bodyPr>
          <a:lstStyle/>
          <a:p>
            <a:r>
              <a:rPr lang="en-US" sz="2000" dirty="0">
                <a:latin typeface="+mn-lt"/>
              </a:rPr>
              <a:t>Simplifies using promises.</a:t>
            </a:r>
            <a:endParaRPr lang="en-US" sz="2000" dirty="0"/>
          </a:p>
          <a:p>
            <a:pPr marL="457200" lvl="1" indent="0">
              <a:buNone/>
            </a:pPr>
            <a:r>
              <a:rPr lang="en-US" sz="1800" dirty="0" err="1">
                <a:latin typeface="Courier New" panose="02070309020205020404" pitchFamily="49" charset="0"/>
                <a:cs typeface="Courier New" panose="02070309020205020404" pitchFamily="49" charset="0"/>
              </a:rPr>
              <a:t>async</a:t>
            </a:r>
            <a:r>
              <a:rPr lang="en-US" sz="1800" dirty="0">
                <a:latin typeface="Courier New" panose="02070309020205020404" pitchFamily="49" charset="0"/>
                <a:cs typeface="Courier New" panose="02070309020205020404" pitchFamily="49" charset="0"/>
              </a:rPr>
              <a:t> function f() {</a:t>
            </a:r>
          </a:p>
          <a:p>
            <a:pPr marL="457200" lvl="1" indent="0">
              <a:buNone/>
            </a:pPr>
            <a:r>
              <a:rPr lang="en-US" sz="1800" dirty="0">
                <a:latin typeface="Courier New" panose="02070309020205020404" pitchFamily="49" charset="0"/>
                <a:cs typeface="Courier New" panose="02070309020205020404" pitchFamily="49" charset="0"/>
              </a:rPr>
              <a:t>	return 1;</a:t>
            </a:r>
          </a:p>
          <a:p>
            <a:pPr marL="457200" lvl="1" indent="0">
              <a:buNone/>
            </a:pPr>
            <a:r>
              <a:rPr lang="en-US" sz="1800" dirty="0">
                <a:latin typeface="Courier New" panose="02070309020205020404" pitchFamily="49" charset="0"/>
                <a:cs typeface="Courier New" panose="02070309020205020404" pitchFamily="49" charset="0"/>
              </a:rPr>
              <a:t>}</a:t>
            </a:r>
          </a:p>
          <a:p>
            <a:r>
              <a:rPr lang="en-US" sz="2000" dirty="0">
                <a:cs typeface="Calibri"/>
              </a:rPr>
              <a:t>An async function always returns a promise.</a:t>
            </a:r>
          </a:p>
          <a:p>
            <a:pPr marL="457200" lvl="1" indent="0">
              <a:buNone/>
            </a:pPr>
            <a:r>
              <a:rPr lang="en-US" sz="1800" dirty="0">
                <a:latin typeface="Courier New" panose="02070309020205020404" pitchFamily="49" charset="0"/>
                <a:cs typeface="Courier New" panose="02070309020205020404" pitchFamily="49" charset="0"/>
              </a:rPr>
              <a:t>f().then(alert);</a:t>
            </a:r>
          </a:p>
          <a:p>
            <a:r>
              <a:rPr lang="en-US" sz="2000" dirty="0">
                <a:cs typeface="Calibri"/>
              </a:rPr>
              <a:t>You can use the await keyword inside an async function to wait until the promise resolves.</a:t>
            </a:r>
          </a:p>
          <a:p>
            <a:pPr marL="457200" lvl="1" indent="0">
              <a:buNone/>
            </a:pPr>
            <a:r>
              <a:rPr lang="en-US" sz="1800" dirty="0">
                <a:latin typeface="Courier New" panose="02070309020205020404" pitchFamily="49" charset="0"/>
                <a:cs typeface="Courier New" panose="02070309020205020404" pitchFamily="49" charset="0"/>
              </a:rPr>
              <a:t>async function </a:t>
            </a:r>
            <a:r>
              <a:rPr lang="en-US" sz="1800" dirty="0" err="1">
                <a:latin typeface="Courier New" panose="02070309020205020404" pitchFamily="49" charset="0"/>
                <a:cs typeface="Courier New" panose="02070309020205020404" pitchFamily="49" charset="0"/>
              </a:rPr>
              <a:t>getUser</a:t>
            </a:r>
            <a:r>
              <a:rPr lang="en-US" sz="1800" dirty="0">
                <a:latin typeface="Courier New" panose="02070309020205020404" pitchFamily="49" charset="0"/>
                <a:cs typeface="Courier New" panose="02070309020205020404" pitchFamily="49" charset="0"/>
              </a:rPr>
              <a:t>() {</a:t>
            </a:r>
          </a:p>
          <a:p>
            <a:pPr marL="457200" lvl="1" indent="0">
              <a:buNone/>
            </a:pPr>
            <a:r>
              <a:rPr lang="en-US" sz="1800" dirty="0">
                <a:latin typeface="Courier New" panose="02070309020205020404" pitchFamily="49" charset="0"/>
                <a:cs typeface="Courier New" panose="02070309020205020404" pitchFamily="49" charset="0"/>
              </a:rPr>
              <a:t>	let resp = await fetch('http://</a:t>
            </a:r>
            <a:r>
              <a:rPr lang="en-US" sz="1800" dirty="0" err="1">
                <a:latin typeface="Courier New" panose="02070309020205020404" pitchFamily="49" charset="0"/>
                <a:cs typeface="Courier New" panose="02070309020205020404" pitchFamily="49" charset="0"/>
              </a:rPr>
              <a:t>url.com</a:t>
            </a:r>
            <a:r>
              <a:rPr lang="en-US" sz="1800" dirty="0">
                <a:latin typeface="Courier New" panose="02070309020205020404" pitchFamily="49" charset="0"/>
                <a:cs typeface="Courier New" panose="02070309020205020404" pitchFamily="49" charset="0"/>
              </a:rPr>
              <a:t>/users/’);</a:t>
            </a:r>
          </a:p>
          <a:p>
            <a:pPr marL="457200" lvl="1" indent="0">
              <a:buNone/>
            </a:pPr>
            <a:r>
              <a:rPr lang="en-US" sz="1800" dirty="0">
                <a:latin typeface="Courier New" panose="02070309020205020404" pitchFamily="49" charset="0"/>
                <a:cs typeface="Courier New" panose="02070309020205020404" pitchFamily="49" charset="0"/>
              </a:rPr>
              <a:t>	let resp2 = await …</a:t>
            </a:r>
          </a:p>
          <a:p>
            <a:pPr marL="457200" lvl="1" indent="0">
              <a:buNone/>
            </a:pPr>
            <a:endParaRPr lang="en-US" sz="1800" dirty="0">
              <a:latin typeface="Courier New" panose="02070309020205020404" pitchFamily="49" charset="0"/>
              <a:cs typeface="Courier New" panose="02070309020205020404" pitchFamily="49" charset="0"/>
            </a:endParaRPr>
          </a:p>
          <a:p>
            <a:pPr marL="457200" lvl="1" indent="0">
              <a:buNone/>
            </a:pPr>
            <a:r>
              <a:rPr lang="en-US" sz="1800" dirty="0">
                <a:latin typeface="Courier New" panose="02070309020205020404" pitchFamily="49" charset="0"/>
                <a:cs typeface="Courier New" panose="02070309020205020404" pitchFamily="49" charset="0"/>
              </a:rPr>
              <a:t>	return resp;</a:t>
            </a:r>
          </a:p>
          <a:p>
            <a:pPr marL="457200" lvl="1" indent="0">
              <a:buNone/>
            </a:pPr>
            <a:r>
              <a:rPr lang="en-US" sz="1800" dirty="0">
                <a:latin typeface="Courier New" panose="02070309020205020404" pitchFamily="49" charset="0"/>
                <a:cs typeface="Courier New" panose="02070309020205020404" pitchFamily="49" charset="0"/>
              </a:rPr>
              <a:t>}</a:t>
            </a:r>
          </a:p>
          <a:p>
            <a:endParaRPr lang="en-US" sz="1600" dirty="0">
              <a:latin typeface="Calibri"/>
              <a:cs typeface="Calibri"/>
            </a:endParaRPr>
          </a:p>
          <a:p>
            <a:endParaRPr lang="en-US" sz="1600" dirty="0">
              <a:latin typeface="Calibri"/>
              <a:cs typeface="Calibri"/>
            </a:endParaRPr>
          </a:p>
        </p:txBody>
      </p:sp>
      <p:sp>
        <p:nvSpPr>
          <p:cNvPr id="2" name="Slide Number Placeholder 1"/>
          <p:cNvSpPr>
            <a:spLocks noGrp="1"/>
          </p:cNvSpPr>
          <p:nvPr>
            <p:ph type="sldNum" sz="quarter" idx="13"/>
          </p:nvPr>
        </p:nvSpPr>
        <p:spPr>
          <a:xfrm>
            <a:off x="7086600" y="6356350"/>
            <a:ext cx="2057400" cy="365125"/>
          </a:xfrm>
        </p:spPr>
        <p:txBody>
          <a:bodyPr/>
          <a:lstStyle/>
          <a:p>
            <a:fld id="{6FFFF67E-EC6A-B940-8DC7-BF9A5925C934}" type="slidenum">
              <a:rPr lang="en-US" smtClean="0"/>
              <a:t>188</a:t>
            </a:fld>
            <a:endParaRPr lang="en-US"/>
          </a:p>
        </p:txBody>
      </p:sp>
    </p:spTree>
    <p:extLst>
      <p:ext uri="{BB962C8B-B14F-4D97-AF65-F5344CB8AC3E}">
        <p14:creationId xmlns:p14="http://schemas.microsoft.com/office/powerpoint/2010/main" val="25218570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37D39-942B-7E40-94B7-BF5A1A4DD569}"/>
              </a:ext>
            </a:extLst>
          </p:cNvPr>
          <p:cNvSpPr>
            <a:spLocks noGrp="1"/>
          </p:cNvSpPr>
          <p:nvPr>
            <p:ph type="title"/>
          </p:nvPr>
        </p:nvSpPr>
        <p:spPr/>
        <p:txBody>
          <a:bodyPr/>
          <a:lstStyle/>
          <a:p>
            <a:r>
              <a:rPr lang="en-US" b="0" i="0" u="none" strike="noStrike" baseline="0" dirty="0">
                <a:solidFill>
                  <a:prstClr val="black"/>
                </a:solidFill>
                <a:latin typeface="Times New Roman" panose="02020603050405020304" pitchFamily="18" charset="0"/>
              </a:rPr>
              <a:t>AJAX</a:t>
            </a:r>
          </a:p>
        </p:txBody>
      </p:sp>
      <p:sp>
        <p:nvSpPr>
          <p:cNvPr id="3" name="Text Placeholder 2">
            <a:extLst>
              <a:ext uri="{FF2B5EF4-FFF2-40B4-BE49-F238E27FC236}">
                <a16:creationId xmlns:a16="http://schemas.microsoft.com/office/drawing/2014/main" id="{80C32763-4F22-E64E-A455-1159344E3DE8}"/>
              </a:ext>
            </a:extLst>
          </p:cNvPr>
          <p:cNvSpPr>
            <a:spLocks noGrp="1"/>
          </p:cNvSpPr>
          <p:nvPr>
            <p:ph sz="quarter" idx="10"/>
          </p:nvPr>
        </p:nvSpPr>
        <p:spPr/>
        <p:txBody>
          <a:bodyPr>
            <a:normAutofit fontScale="85000" lnSpcReduction="20000"/>
          </a:bodyPr>
          <a:lstStyle/>
          <a:p>
            <a:r>
              <a:rPr lang="en-US" b="0" i="0" u="none" strike="noStrike" baseline="0" dirty="0">
                <a:solidFill>
                  <a:prstClr val="black"/>
                </a:solidFill>
                <a:latin typeface="Times New Roman" panose="02020603050405020304" pitchFamily="18" charset="0"/>
              </a:rPr>
              <a:t>Fetch vs. </a:t>
            </a:r>
            <a:r>
              <a:rPr lang="en-US" b="0" i="0" u="none" strike="noStrike" baseline="0" dirty="0" err="1">
                <a:solidFill>
                  <a:prstClr val="black"/>
                </a:solidFill>
                <a:latin typeface="Times New Roman" panose="02020603050405020304" pitchFamily="18" charset="0"/>
              </a:rPr>
              <a:t>Axios</a:t>
            </a:r>
            <a:endParaRPr lang="en-US" b="0" i="0" u="none" strike="noStrike" baseline="0" dirty="0">
              <a:solidFill>
                <a:prstClr val="black"/>
              </a:solidFill>
              <a:latin typeface="Times New Roman" panose="02020603050405020304" pitchFamily="18" charset="0"/>
            </a:endParaRPr>
          </a:p>
          <a:p>
            <a:r>
              <a:rPr lang="en-US" b="0" i="0" u="none" strike="noStrike" baseline="0" dirty="0">
                <a:solidFill>
                  <a:prstClr val="black"/>
                </a:solidFill>
                <a:latin typeface="Times New Roman" panose="02020603050405020304" pitchFamily="18" charset="0"/>
              </a:rPr>
              <a:t>AJAX in class components</a:t>
            </a:r>
          </a:p>
          <a:p>
            <a:r>
              <a:rPr lang="en-US" b="0" i="0" u="none" strike="noStrike" baseline="0" dirty="0">
                <a:solidFill>
                  <a:prstClr val="black"/>
                </a:solidFill>
                <a:latin typeface="Times New Roman" panose="02020603050405020304" pitchFamily="18" charset="0"/>
              </a:rPr>
              <a:t>AJAX in function components</a:t>
            </a:r>
          </a:p>
          <a:p>
            <a:r>
              <a:rPr lang="en-US" b="0" i="0" u="none" strike="noStrike" baseline="0" dirty="0">
                <a:solidFill>
                  <a:prstClr val="black"/>
                </a:solidFill>
                <a:latin typeface="Times New Roman" panose="02020603050405020304" pitchFamily="18" charset="0"/>
              </a:rPr>
              <a:t>Four Ways</a:t>
            </a:r>
          </a:p>
          <a:p>
            <a:pPr lvl="1"/>
            <a:r>
              <a:rPr lang="en-US" b="0" i="0" u="none" strike="noStrike" baseline="0" dirty="0">
                <a:solidFill>
                  <a:prstClr val="black"/>
                </a:solidFill>
                <a:latin typeface="Times New Roman" panose="02020603050405020304" pitchFamily="18" charset="0"/>
              </a:rPr>
              <a:t>Root Component</a:t>
            </a:r>
          </a:p>
          <a:p>
            <a:pPr lvl="2"/>
            <a:r>
              <a:rPr lang="en-US" b="0" i="1" u="none" strike="noStrike" baseline="0" dirty="0">
                <a:solidFill>
                  <a:prstClr val="black"/>
                </a:solidFill>
                <a:latin typeface="Times New Roman" panose="02020603050405020304" pitchFamily="18" charset="0"/>
              </a:rPr>
              <a:t>Best for small apps and prototypes.</a:t>
            </a:r>
          </a:p>
          <a:p>
            <a:pPr lvl="1"/>
            <a:r>
              <a:rPr lang="en-US" b="0" i="0" u="none" strike="noStrike" baseline="0" dirty="0">
                <a:solidFill>
                  <a:prstClr val="black"/>
                </a:solidFill>
                <a:latin typeface="Times New Roman" panose="02020603050405020304" pitchFamily="18" charset="0"/>
              </a:rPr>
              <a:t>Container Components</a:t>
            </a:r>
          </a:p>
          <a:p>
            <a:pPr lvl="2"/>
            <a:r>
              <a:rPr lang="en-US" b="0" i="1" u="none" strike="noStrike" baseline="0" dirty="0">
                <a:solidFill>
                  <a:prstClr val="black"/>
                </a:solidFill>
                <a:latin typeface="Times New Roman" panose="02020603050405020304" pitchFamily="18" charset="0"/>
              </a:rPr>
              <a:t>Create a container component for every presentational component that needs data from the server.</a:t>
            </a:r>
          </a:p>
          <a:p>
            <a:pPr lvl="1"/>
            <a:r>
              <a:rPr lang="en-US" b="0" i="0" u="none" strike="noStrike" baseline="0" dirty="0">
                <a:solidFill>
                  <a:prstClr val="black"/>
                </a:solidFill>
                <a:latin typeface="Times New Roman" panose="02020603050405020304" pitchFamily="18" charset="0"/>
              </a:rPr>
              <a:t>Redux </a:t>
            </a:r>
            <a:r>
              <a:rPr lang="en-US" b="0" i="0" u="none" strike="noStrike" baseline="0" dirty="0" err="1">
                <a:solidFill>
                  <a:prstClr val="black"/>
                </a:solidFill>
                <a:latin typeface="Times New Roman" panose="02020603050405020304" pitchFamily="18" charset="0"/>
              </a:rPr>
              <a:t>Thunk</a:t>
            </a:r>
            <a:endParaRPr lang="en-US" b="0" i="0" u="none" strike="noStrike" baseline="0" dirty="0">
              <a:solidFill>
                <a:prstClr val="black"/>
              </a:solidFill>
              <a:latin typeface="Times New Roman" panose="02020603050405020304" pitchFamily="18" charset="0"/>
            </a:endParaRPr>
          </a:p>
          <a:p>
            <a:pPr lvl="2"/>
            <a:r>
              <a:rPr lang="en-US" b="0" i="1" u="none" strike="noStrike" baseline="0" dirty="0">
                <a:solidFill>
                  <a:prstClr val="black"/>
                </a:solidFill>
                <a:latin typeface="Times New Roman" panose="02020603050405020304" pitchFamily="18" charset="0"/>
              </a:rPr>
              <a:t>Lab: </a:t>
            </a:r>
            <a:r>
              <a:rPr lang="en-US" b="0" i="1" u="none" strike="noStrike" baseline="0" dirty="0" err="1">
                <a:solidFill>
                  <a:prstClr val="black"/>
                </a:solidFill>
                <a:latin typeface="Times New Roman" panose="02020603050405020304" pitchFamily="18" charset="0"/>
              </a:rPr>
              <a:t>Thunk</a:t>
            </a:r>
            <a:endParaRPr lang="en-US" b="0" i="1" u="none" strike="noStrike" baseline="0" dirty="0">
              <a:solidFill>
                <a:prstClr val="black"/>
              </a:solidFill>
              <a:latin typeface="Times New Roman" panose="02020603050405020304" pitchFamily="18" charset="0"/>
            </a:endParaRPr>
          </a:p>
          <a:p>
            <a:pPr lvl="1"/>
            <a:r>
              <a:rPr lang="en-US" b="0" i="0" u="none" strike="noStrike" baseline="0" dirty="0">
                <a:solidFill>
                  <a:prstClr val="black"/>
                </a:solidFill>
                <a:latin typeface="Times New Roman" panose="02020603050405020304" pitchFamily="18" charset="0"/>
              </a:rPr>
              <a:t>Redux Saga</a:t>
            </a:r>
          </a:p>
          <a:p>
            <a:pPr lvl="1"/>
            <a:r>
              <a:rPr lang="en-US" b="0" i="0" u="none" strike="noStrike" baseline="0" dirty="0">
                <a:solidFill>
                  <a:prstClr val="black"/>
                </a:solidFill>
                <a:latin typeface="Times New Roman" panose="02020603050405020304" pitchFamily="18" charset="0"/>
              </a:rPr>
              <a:t>Suspense &amp; Async Rendering</a:t>
            </a:r>
          </a:p>
          <a:p>
            <a:r>
              <a:rPr lang="en-US" b="0" i="0" u="none" strike="noStrike" baseline="0" dirty="0">
                <a:solidFill>
                  <a:prstClr val="black"/>
                </a:solidFill>
                <a:latin typeface="Times New Roman" panose="02020603050405020304" pitchFamily="18" charset="0"/>
              </a:rPr>
              <a:t>Demo: Authentication with React and JWT</a:t>
            </a:r>
          </a:p>
        </p:txBody>
      </p:sp>
    </p:spTree>
    <p:extLst>
      <p:ext uri="{BB962C8B-B14F-4D97-AF65-F5344CB8AC3E}">
        <p14:creationId xmlns:p14="http://schemas.microsoft.com/office/powerpoint/2010/main" val="213721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vert="horz" lIns="91440" tIns="45720" rIns="91440" bIns="45720" rtlCol="0" anchor="ctr">
            <a:normAutofit/>
          </a:bodyPr>
          <a:lstStyle/>
          <a:p>
            <a:r>
              <a:rPr lang="en-US" kern="1200" dirty="0">
                <a:solidFill>
                  <a:srgbClr val="FFFFFF"/>
                </a:solidFill>
                <a:latin typeface="+mj-lt"/>
                <a:ea typeface="+mj-ea"/>
                <a:cs typeface="+mj-cs"/>
              </a:rPr>
              <a:t>What is React?</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43A2DCEB-8E1B-EDCC-DEA8-BE99D986DCC9}"/>
              </a:ext>
            </a:extLst>
          </p:cNvPr>
          <p:cNvSpPr>
            <a:spLocks noGrp="1"/>
          </p:cNvSpPr>
          <p:nvPr>
            <p:ph sz="quarter" idx="10"/>
          </p:nvPr>
        </p:nvSpPr>
        <p:spPr>
          <a:xfrm>
            <a:off x="3335481" y="591344"/>
            <a:ext cx="5179868" cy="5585619"/>
          </a:xfrm>
        </p:spPr>
        <p:txBody>
          <a:bodyPr vert="horz" lIns="91440" tIns="45720" rIns="91440" bIns="45720" rtlCol="0" anchor="ctr">
            <a:normAutofit/>
          </a:bodyPr>
          <a:lstStyle/>
          <a:p>
            <a:pPr marL="0" indent="0">
              <a:buNone/>
            </a:pPr>
            <a:r>
              <a:rPr lang="en-US" sz="3600" dirty="0"/>
              <a:t>A JavaScript library for building user interfaces</a:t>
            </a:r>
          </a:p>
          <a:p>
            <a:endParaRPr lang="en-US" dirty="0"/>
          </a:p>
        </p:txBody>
      </p:sp>
    </p:spTree>
    <p:extLst>
      <p:ext uri="{BB962C8B-B14F-4D97-AF65-F5344CB8AC3E}">
        <p14:creationId xmlns:p14="http://schemas.microsoft.com/office/powerpoint/2010/main" val="9043703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E15D05-636E-0543-8221-D3061C52E97C}"/>
              </a:ext>
            </a:extLst>
          </p:cNvPr>
          <p:cNvSpPr>
            <a:spLocks noGrp="1"/>
          </p:cNvSpPr>
          <p:nvPr>
            <p:ph type="title"/>
          </p:nvPr>
        </p:nvSpPr>
        <p:spPr/>
        <p:txBody>
          <a:bodyPr/>
          <a:lstStyle/>
          <a:p>
            <a:r>
              <a:rPr lang="en-US" dirty="0"/>
              <a:t>AJAX in Class Components</a:t>
            </a:r>
          </a:p>
        </p:txBody>
      </p:sp>
      <p:sp>
        <p:nvSpPr>
          <p:cNvPr id="3" name="Content Placeholder 2">
            <a:extLst>
              <a:ext uri="{FF2B5EF4-FFF2-40B4-BE49-F238E27FC236}">
                <a16:creationId xmlns:a16="http://schemas.microsoft.com/office/drawing/2014/main" id="{29127433-6740-AC44-AFF0-07277CB0071A}"/>
              </a:ext>
            </a:extLst>
          </p:cNvPr>
          <p:cNvSpPr>
            <a:spLocks noGrp="1"/>
          </p:cNvSpPr>
          <p:nvPr>
            <p:ph sz="quarter" idx="10"/>
          </p:nvPr>
        </p:nvSpPr>
        <p:spPr/>
        <p:txBody>
          <a:bodyPr>
            <a:normAutofit lnSpcReduction="10000"/>
          </a:bodyPr>
          <a:lstStyle/>
          <a:p>
            <a:r>
              <a:rPr lang="en-US" dirty="0"/>
              <a:t>Use </a:t>
            </a:r>
            <a:r>
              <a:rPr lang="en-US" dirty="0" err="1"/>
              <a:t>componentDidMount</a:t>
            </a:r>
            <a:r>
              <a:rPr lang="en-US" dirty="0"/>
              <a:t> lifecycle method</a:t>
            </a:r>
          </a:p>
          <a:p>
            <a:endParaRPr lang="en-US" dirty="0"/>
          </a:p>
          <a:p>
            <a:pPr marL="0" indent="0">
              <a:buNone/>
            </a:pPr>
            <a:r>
              <a:rPr lang="en-US" sz="2400" dirty="0" err="1">
                <a:latin typeface="Courier New" panose="02070309020205020404" pitchFamily="49" charset="0"/>
                <a:cs typeface="Courier New" panose="02070309020205020404" pitchFamily="49" charset="0"/>
              </a:rPr>
              <a:t>componentDidMount</a:t>
            </a:r>
            <a:r>
              <a:rPr lang="en-US" sz="2400" dirty="0">
                <a:latin typeface="Courier New" panose="02070309020205020404" pitchFamily="49" charset="0"/>
                <a:cs typeface="Courier New" panose="02070309020205020404" pitchFamily="49" charset="0"/>
              </a:rPr>
              <a:t>() { </a:t>
            </a:r>
            <a:br>
              <a:rPr lang="en-US" sz="2400" dirty="0">
                <a:latin typeface="Courier New" panose="02070309020205020404" pitchFamily="49" charset="0"/>
                <a:cs typeface="Courier New" panose="02070309020205020404" pitchFamily="49" charset="0"/>
              </a:rPr>
            </a:br>
            <a:r>
              <a:rPr lang="en-US" sz="2400" dirty="0" err="1">
                <a:latin typeface="Courier New" panose="02070309020205020404" pitchFamily="49" charset="0"/>
                <a:cs typeface="Courier New" panose="02070309020205020404" pitchFamily="49" charset="0"/>
              </a:rPr>
              <a:t>axios.get</a:t>
            </a:r>
            <a:r>
              <a:rPr lang="en-US" sz="2400" dirty="0">
                <a:latin typeface="Courier New" panose="02070309020205020404" pitchFamily="49" charset="0"/>
                <a:cs typeface="Courier New" panose="02070309020205020404" pitchFamily="49" charset="0"/>
              </a:rPr>
              <a:t>(`http://</a:t>
            </a:r>
            <a:r>
              <a:rPr lang="en-US" sz="2400" dirty="0" err="1">
                <a:latin typeface="Courier New" panose="02070309020205020404" pitchFamily="49" charset="0"/>
                <a:cs typeface="Courier New" panose="02070309020205020404" pitchFamily="49" charset="0"/>
              </a:rPr>
              <a:t>www.reddit.com</a:t>
            </a:r>
            <a:r>
              <a:rPr lang="en-US" sz="2400" dirty="0">
                <a:latin typeface="Courier New" panose="02070309020205020404" pitchFamily="49" charset="0"/>
                <a:cs typeface="Courier New" panose="02070309020205020404" pitchFamily="49" charset="0"/>
              </a:rPr>
              <a:t>/r/${</a:t>
            </a:r>
            <a:r>
              <a:rPr lang="en-US" sz="2400" dirty="0" err="1">
                <a:latin typeface="Courier New" panose="02070309020205020404" pitchFamily="49" charset="0"/>
                <a:cs typeface="Courier New" panose="02070309020205020404" pitchFamily="49" charset="0"/>
              </a:rPr>
              <a:t>this.props.subreddit</a:t>
            </a:r>
            <a:r>
              <a:rPr lang="en-US" sz="2400" dirty="0">
                <a:latin typeface="Courier New" panose="02070309020205020404" pitchFamily="49" charset="0"/>
                <a:cs typeface="Courier New" panose="02070309020205020404" pitchFamily="49" charset="0"/>
              </a:rPr>
              <a:t>}.json`) </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.then(res =&gt; { const posts =</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res.data.data.children.map</a:t>
            </a:r>
            <a:r>
              <a:rPr lang="en-US" sz="2400" dirty="0">
                <a:latin typeface="Courier New" panose="02070309020205020404" pitchFamily="49" charset="0"/>
                <a:cs typeface="Courier New" panose="02070309020205020404" pitchFamily="49" charset="0"/>
              </a:rPr>
              <a:t>(obj =&gt;     </a:t>
            </a:r>
            <a:r>
              <a:rPr lang="en-US" sz="2400" dirty="0" err="1">
                <a:latin typeface="Courier New" panose="02070309020205020404" pitchFamily="49" charset="0"/>
                <a:cs typeface="Courier New" panose="02070309020205020404" pitchFamily="49" charset="0"/>
              </a:rPr>
              <a:t>obj.data</a:t>
            </a:r>
            <a:r>
              <a:rPr lang="en-US" sz="2400" dirty="0">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this.setState</a:t>
            </a:r>
            <a:r>
              <a:rPr lang="en-US" sz="2400" dirty="0">
                <a:latin typeface="Courier New" panose="02070309020205020404" pitchFamily="49" charset="0"/>
                <a:cs typeface="Courier New" panose="02070309020205020404" pitchFamily="49" charset="0"/>
              </a:rPr>
              <a:t>({ posts }); </a:t>
            </a:r>
          </a:p>
          <a:p>
            <a:pPr marL="0" indent="0">
              <a:buNone/>
            </a:pPr>
            <a:r>
              <a:rPr lang="en-US" sz="2400" dirty="0">
                <a:latin typeface="Courier New" panose="02070309020205020404" pitchFamily="49" charset="0"/>
                <a:cs typeface="Courier New" panose="02070309020205020404" pitchFamily="49" charset="0"/>
              </a:rPr>
              <a:t>  }); </a:t>
            </a:r>
          </a:p>
          <a:p>
            <a:pPr marL="0" indent="0">
              <a:buNone/>
            </a:pP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96898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4DAA-1163-BB46-BD10-8FD1D77334F6}"/>
              </a:ext>
            </a:extLst>
          </p:cNvPr>
          <p:cNvSpPr>
            <a:spLocks noGrp="1"/>
          </p:cNvSpPr>
          <p:nvPr>
            <p:ph type="title"/>
          </p:nvPr>
        </p:nvSpPr>
        <p:spPr/>
        <p:txBody>
          <a:bodyPr/>
          <a:lstStyle/>
          <a:p>
            <a:r>
              <a:rPr lang="en-US" dirty="0"/>
              <a:t>AJAX in Function Components</a:t>
            </a:r>
          </a:p>
        </p:txBody>
      </p:sp>
      <p:sp>
        <p:nvSpPr>
          <p:cNvPr id="5" name="Content Placeholder 4">
            <a:extLst>
              <a:ext uri="{FF2B5EF4-FFF2-40B4-BE49-F238E27FC236}">
                <a16:creationId xmlns:a16="http://schemas.microsoft.com/office/drawing/2014/main" id="{7ABE7EA8-87DE-E047-BD54-790C1B666B1D}"/>
              </a:ext>
            </a:extLst>
          </p:cNvPr>
          <p:cNvSpPr>
            <a:spLocks noGrp="1"/>
          </p:cNvSpPr>
          <p:nvPr>
            <p:ph sz="quarter" idx="10"/>
          </p:nvPr>
        </p:nvSpPr>
        <p:spPr/>
        <p:txBody>
          <a:bodyPr/>
          <a:lstStyle/>
          <a:p>
            <a:r>
              <a:rPr lang="en-US" dirty="0"/>
              <a:t>use </a:t>
            </a:r>
            <a:r>
              <a:rPr lang="en-US" dirty="0" err="1"/>
              <a:t>useEffect</a:t>
            </a:r>
            <a:r>
              <a:rPr lang="en-US" dirty="0"/>
              <a:t> hook</a:t>
            </a:r>
          </a:p>
          <a:p>
            <a:pPr marL="0" indent="0">
              <a:buNone/>
            </a:pPr>
            <a:r>
              <a:rPr lang="en-US" dirty="0" err="1">
                <a:latin typeface="Courier New" panose="02070309020205020404" pitchFamily="49" charset="0"/>
                <a:cs typeface="Courier New" panose="02070309020205020404" pitchFamily="49" charset="0"/>
              </a:rPr>
              <a:t>useEffect</a:t>
            </a:r>
            <a:r>
              <a:rPr lang="en-US" dirty="0">
                <a:latin typeface="Courier New" panose="02070309020205020404" pitchFamily="49" charset="0"/>
                <a:cs typeface="Courier New" panose="02070309020205020404" pitchFamily="49" charset="0"/>
              </a:rPr>
              <a:t>(() =&gt;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async function </a:t>
            </a:r>
            <a:r>
              <a:rPr lang="en-US" dirty="0" err="1">
                <a:latin typeface="Courier New" panose="02070309020205020404" pitchFamily="49" charset="0"/>
                <a:cs typeface="Courier New" panose="02070309020205020404" pitchFamily="49" charset="0"/>
              </a:rPr>
              <a:t>fetchData</a:t>
            </a:r>
            <a:r>
              <a:rPr lang="en-US" dirty="0">
                <a:latin typeface="Courier New" panose="02070309020205020404" pitchFamily="49" charset="0"/>
                <a:cs typeface="Courier New" panose="02070309020205020404" pitchFamily="49" charset="0"/>
              </a:rPr>
              <a:t>() {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const response = await fetch(</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const json = await </a:t>
            </a:r>
            <a:r>
              <a:rPr lang="en-US" dirty="0" err="1">
                <a:latin typeface="Courier New" panose="02070309020205020404" pitchFamily="49" charset="0"/>
                <a:cs typeface="Courier New" panose="02070309020205020404" pitchFamily="49" charset="0"/>
              </a:rPr>
              <a:t>response.json</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setData</a:t>
            </a:r>
            <a:r>
              <a:rPr lang="en-US" dirty="0">
                <a:latin typeface="Courier New" panose="02070309020205020404" pitchFamily="49" charset="0"/>
                <a:cs typeface="Courier New" panose="02070309020205020404" pitchFamily="49" charset="0"/>
              </a:rPr>
              <a:t>(json);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fetchData</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363861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08AF-6073-7043-8CA5-091515EF3471}"/>
              </a:ext>
            </a:extLst>
          </p:cNvPr>
          <p:cNvSpPr>
            <a:spLocks noGrp="1"/>
          </p:cNvSpPr>
          <p:nvPr>
            <p:ph type="title"/>
          </p:nvPr>
        </p:nvSpPr>
        <p:spPr/>
        <p:txBody>
          <a:bodyPr/>
          <a:lstStyle/>
          <a:p>
            <a:r>
              <a:rPr lang="en-US" dirty="0"/>
              <a:t>Fetch vs. </a:t>
            </a:r>
            <a:r>
              <a:rPr lang="en-US" dirty="0" err="1"/>
              <a:t>Axios</a:t>
            </a:r>
            <a:endParaRPr lang="en-US" dirty="0"/>
          </a:p>
        </p:txBody>
      </p:sp>
      <p:sp>
        <p:nvSpPr>
          <p:cNvPr id="5" name="Content Placeholder 4">
            <a:extLst>
              <a:ext uri="{FF2B5EF4-FFF2-40B4-BE49-F238E27FC236}">
                <a16:creationId xmlns:a16="http://schemas.microsoft.com/office/drawing/2014/main" id="{A433D483-52A4-A041-9024-37ADF240054D}"/>
              </a:ext>
            </a:extLst>
          </p:cNvPr>
          <p:cNvSpPr>
            <a:spLocks noGrp="1"/>
          </p:cNvSpPr>
          <p:nvPr>
            <p:ph sz="quarter" idx="10"/>
          </p:nvPr>
        </p:nvSpPr>
        <p:spPr/>
        <p:txBody>
          <a:bodyPr/>
          <a:lstStyle/>
          <a:p>
            <a:r>
              <a:rPr lang="en-US" dirty="0"/>
              <a:t>Fetch is built-in to browsers</a:t>
            </a:r>
          </a:p>
          <a:p>
            <a:r>
              <a:rPr lang="en-US" dirty="0" err="1"/>
              <a:t>Axios</a:t>
            </a:r>
            <a:r>
              <a:rPr lang="en-US" dirty="0"/>
              <a:t> is a separate library</a:t>
            </a:r>
          </a:p>
          <a:p>
            <a:r>
              <a:rPr lang="en-US" dirty="0" err="1"/>
              <a:t>Axios</a:t>
            </a:r>
            <a:r>
              <a:rPr lang="en-US" dirty="0"/>
              <a:t> converts JSON data automatically</a:t>
            </a:r>
          </a:p>
          <a:p>
            <a:r>
              <a:rPr lang="en-US" dirty="0"/>
              <a:t>The response from Fetch must be converted to an object using </a:t>
            </a:r>
            <a:r>
              <a:rPr lang="en-US" dirty="0" err="1"/>
              <a:t>response.json</a:t>
            </a:r>
            <a:r>
              <a:rPr lang="en-US" dirty="0"/>
              <a:t>()</a:t>
            </a:r>
          </a:p>
        </p:txBody>
      </p:sp>
    </p:spTree>
    <p:extLst>
      <p:ext uri="{BB962C8B-B14F-4D97-AF65-F5344CB8AC3E}">
        <p14:creationId xmlns:p14="http://schemas.microsoft.com/office/powerpoint/2010/main" val="31771016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42EE-E3FD-2344-922B-13F1C5D0D614}"/>
              </a:ext>
            </a:extLst>
          </p:cNvPr>
          <p:cNvSpPr>
            <a:spLocks noGrp="1"/>
          </p:cNvSpPr>
          <p:nvPr>
            <p:ph type="title"/>
          </p:nvPr>
        </p:nvSpPr>
        <p:spPr/>
        <p:txBody>
          <a:bodyPr/>
          <a:lstStyle/>
          <a:p>
            <a:r>
              <a:rPr lang="en-US" dirty="0"/>
              <a:t>Suspense</a:t>
            </a:r>
          </a:p>
        </p:txBody>
      </p:sp>
      <p:sp>
        <p:nvSpPr>
          <p:cNvPr id="5" name="Content Placeholder 4">
            <a:extLst>
              <a:ext uri="{FF2B5EF4-FFF2-40B4-BE49-F238E27FC236}">
                <a16:creationId xmlns:a16="http://schemas.microsoft.com/office/drawing/2014/main" id="{9345FCFC-EC80-9E45-908E-90CC33856F35}"/>
              </a:ext>
            </a:extLst>
          </p:cNvPr>
          <p:cNvSpPr>
            <a:spLocks noGrp="1"/>
          </p:cNvSpPr>
          <p:nvPr>
            <p:ph sz="quarter" idx="10"/>
          </p:nvPr>
        </p:nvSpPr>
        <p:spPr/>
        <p:txBody>
          <a:bodyPr>
            <a:normAutofit/>
          </a:bodyPr>
          <a:lstStyle/>
          <a:p>
            <a:r>
              <a:rPr lang="en-US" dirty="0"/>
              <a:t>Lets your components wait for something (such as data fetching).</a:t>
            </a:r>
          </a:p>
          <a:p>
            <a:pPr marL="0" indent="0">
              <a:buNone/>
            </a:pPr>
            <a:r>
              <a:rPr lang="en-US" sz="2000" dirty="0">
                <a:latin typeface="Courier New" panose="02070309020205020404" pitchFamily="49" charset="0"/>
                <a:cs typeface="Courier New" panose="02070309020205020404" pitchFamily="49" charset="0"/>
              </a:rPr>
              <a:t>&lt;Suspense fallback={&lt;h1&gt;Loading profile...&lt;/h1&gt;}&gt; </a:t>
            </a:r>
          </a:p>
          <a:p>
            <a:pPr marL="0" indent="0">
              <a:buNone/>
            </a:pP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ProfileDetails</a:t>
            </a:r>
            <a:r>
              <a:rPr lang="en-US" sz="2000" dirty="0">
                <a:latin typeface="Courier New" panose="02070309020205020404" pitchFamily="49" charset="0"/>
                <a:cs typeface="Courier New" panose="02070309020205020404" pitchFamily="49" charset="0"/>
              </a:rPr>
              <a:t> /&gt;</a:t>
            </a:r>
          </a:p>
          <a:p>
            <a:pPr marL="0" indent="0">
              <a:buNone/>
            </a:pPr>
            <a:r>
              <a:rPr lang="en-US" sz="2000" dirty="0">
                <a:latin typeface="Courier New" panose="02070309020205020404" pitchFamily="49" charset="0"/>
                <a:cs typeface="Courier New" panose="02070309020205020404" pitchFamily="49" charset="0"/>
              </a:rPr>
              <a:t>&lt;/Suspense&gt;</a:t>
            </a:r>
          </a:p>
          <a:p>
            <a:r>
              <a:rPr lang="en-US" dirty="0">
                <a:cs typeface="Courier New" panose="02070309020205020404" pitchFamily="49" charset="0"/>
              </a:rPr>
              <a:t>New in React 18</a:t>
            </a:r>
          </a:p>
        </p:txBody>
      </p:sp>
    </p:spTree>
    <p:extLst>
      <p:ext uri="{BB962C8B-B14F-4D97-AF65-F5344CB8AC3E}">
        <p14:creationId xmlns:p14="http://schemas.microsoft.com/office/powerpoint/2010/main" val="394240850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E0F23-1642-CC4E-9E30-4F49B1E745AB}"/>
              </a:ext>
            </a:extLst>
          </p:cNvPr>
          <p:cNvSpPr>
            <a:spLocks noGrp="1"/>
          </p:cNvSpPr>
          <p:nvPr>
            <p:ph type="title"/>
          </p:nvPr>
        </p:nvSpPr>
        <p:spPr/>
        <p:txBody>
          <a:bodyPr/>
          <a:lstStyle/>
          <a:p>
            <a:r>
              <a:rPr lang="en-US" sz="4000" dirty="0"/>
              <a:t>Cross-origin Resource Sharing (CORS)</a:t>
            </a:r>
            <a:endParaRPr lang="en-US" dirty="0"/>
          </a:p>
        </p:txBody>
      </p:sp>
      <p:sp>
        <p:nvSpPr>
          <p:cNvPr id="3" name="Content Placeholder 2">
            <a:extLst>
              <a:ext uri="{FF2B5EF4-FFF2-40B4-BE49-F238E27FC236}">
                <a16:creationId xmlns:a16="http://schemas.microsoft.com/office/drawing/2014/main" id="{B3A7B768-E86E-3D45-A83D-BF2E4887EC4E}"/>
              </a:ext>
            </a:extLst>
          </p:cNvPr>
          <p:cNvSpPr>
            <a:spLocks noGrp="1"/>
          </p:cNvSpPr>
          <p:nvPr>
            <p:ph sz="quarter" idx="10"/>
          </p:nvPr>
        </p:nvSpPr>
        <p:spPr/>
        <p:txBody>
          <a:bodyPr/>
          <a:lstStyle/>
          <a:p>
            <a:r>
              <a:rPr lang="en-US" dirty="0"/>
              <a:t>Browsers block JavaScript from accessing data from API endpoints on different domains.</a:t>
            </a:r>
          </a:p>
          <a:p>
            <a:r>
              <a:rPr lang="en-US" dirty="0"/>
              <a:t>Specifically, CORS is triggered for HTTP requests from JavaScript to:</a:t>
            </a:r>
          </a:p>
          <a:p>
            <a:pPr lvl="1"/>
            <a:r>
              <a:rPr lang="en-US" dirty="0"/>
              <a:t>different domain (</a:t>
            </a:r>
            <a:r>
              <a:rPr lang="en-US" dirty="0" err="1"/>
              <a:t>example.com</a:t>
            </a:r>
            <a:r>
              <a:rPr lang="en-US" dirty="0"/>
              <a:t> calling </a:t>
            </a:r>
            <a:r>
              <a:rPr lang="en-US" dirty="0" err="1"/>
              <a:t>api.com</a:t>
            </a:r>
            <a:r>
              <a:rPr lang="en-US" dirty="0"/>
              <a:t>)</a:t>
            </a:r>
          </a:p>
          <a:p>
            <a:pPr lvl="1"/>
            <a:r>
              <a:rPr lang="en-US" dirty="0"/>
              <a:t>different subdomain (</a:t>
            </a:r>
            <a:r>
              <a:rPr lang="en-US" dirty="0" err="1"/>
              <a:t>example.com</a:t>
            </a:r>
            <a:r>
              <a:rPr lang="en-US" dirty="0"/>
              <a:t> calling </a:t>
            </a:r>
            <a:r>
              <a:rPr lang="en-US" dirty="0" err="1"/>
              <a:t>api.example.com</a:t>
            </a:r>
            <a:r>
              <a:rPr lang="en-US" dirty="0"/>
              <a:t>)</a:t>
            </a:r>
          </a:p>
          <a:p>
            <a:pPr lvl="1"/>
            <a:r>
              <a:rPr lang="en-US" dirty="0"/>
              <a:t>different port (</a:t>
            </a:r>
            <a:r>
              <a:rPr lang="en-US" dirty="0" err="1"/>
              <a:t>example.com</a:t>
            </a:r>
            <a:r>
              <a:rPr lang="en-US" dirty="0"/>
              <a:t> calling example.com:3000)</a:t>
            </a:r>
          </a:p>
          <a:p>
            <a:pPr lvl="1"/>
            <a:r>
              <a:rPr lang="en-US" dirty="0"/>
              <a:t>different protocol</a:t>
            </a:r>
            <a:r>
              <a:rPr lang="en-US" dirty="0">
                <a:sym typeface="Wingdings" pitchFamily="2" charset="2"/>
              </a:rPr>
              <a:t> (https://example.com calling http://</a:t>
            </a:r>
            <a:r>
              <a:rPr lang="en-US" dirty="0" err="1">
                <a:sym typeface="Wingdings" pitchFamily="2" charset="2"/>
              </a:rPr>
              <a:t>example.com</a:t>
            </a:r>
            <a:r>
              <a:rPr lang="en-US" dirty="0">
                <a:sym typeface="Wingdings" pitchFamily="2" charset="2"/>
              </a:rPr>
              <a:t>)</a:t>
            </a:r>
            <a:endParaRPr lang="en-US" dirty="0"/>
          </a:p>
          <a:p>
            <a:endParaRPr lang="en-US" dirty="0"/>
          </a:p>
        </p:txBody>
      </p:sp>
    </p:spTree>
    <p:extLst>
      <p:ext uri="{BB962C8B-B14F-4D97-AF65-F5344CB8AC3E}">
        <p14:creationId xmlns:p14="http://schemas.microsoft.com/office/powerpoint/2010/main" val="143408034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5136-F0A6-A144-AC8C-4A93E50F0688}"/>
              </a:ext>
            </a:extLst>
          </p:cNvPr>
          <p:cNvSpPr>
            <a:spLocks noGrp="1"/>
          </p:cNvSpPr>
          <p:nvPr>
            <p:ph type="title"/>
          </p:nvPr>
        </p:nvSpPr>
        <p:spPr/>
        <p:txBody>
          <a:bodyPr/>
          <a:lstStyle/>
          <a:p>
            <a:r>
              <a:rPr lang="en-US" dirty="0"/>
              <a:t>CORS: Simple Request</a:t>
            </a:r>
          </a:p>
        </p:txBody>
      </p:sp>
      <p:sp>
        <p:nvSpPr>
          <p:cNvPr id="3" name="Content Placeholder 2">
            <a:extLst>
              <a:ext uri="{FF2B5EF4-FFF2-40B4-BE49-F238E27FC236}">
                <a16:creationId xmlns:a16="http://schemas.microsoft.com/office/drawing/2014/main" id="{567DA3BE-1F0E-124D-A0DC-8E53DF949250}"/>
              </a:ext>
            </a:extLst>
          </p:cNvPr>
          <p:cNvSpPr>
            <a:spLocks noGrp="1"/>
          </p:cNvSpPr>
          <p:nvPr>
            <p:ph sz="quarter" idx="10"/>
          </p:nvPr>
        </p:nvSpPr>
        <p:spPr/>
        <p:txBody>
          <a:bodyPr/>
          <a:lstStyle/>
          <a:p>
            <a:r>
              <a:rPr lang="en-US" dirty="0"/>
              <a:t>Simple request</a:t>
            </a:r>
          </a:p>
          <a:p>
            <a:pPr lvl="1"/>
            <a:r>
              <a:rPr lang="en-US" dirty="0"/>
              <a:t>GET or POST</a:t>
            </a:r>
          </a:p>
          <a:p>
            <a:r>
              <a:rPr lang="en-US" dirty="0"/>
              <a:t>Non-simple request: </a:t>
            </a:r>
          </a:p>
          <a:p>
            <a:pPr lvl="1"/>
            <a:r>
              <a:rPr lang="en-US" dirty="0"/>
              <a:t>Content-Type other than application/x-</a:t>
            </a:r>
            <a:r>
              <a:rPr lang="en-US" dirty="0" err="1"/>
              <a:t>ww</a:t>
            </a:r>
            <a:r>
              <a:rPr lang="en-US" dirty="0"/>
              <a:t>-form-</a:t>
            </a:r>
            <a:r>
              <a:rPr lang="en-US" dirty="0" err="1"/>
              <a:t>urlencoded</a:t>
            </a:r>
            <a:r>
              <a:rPr lang="en-US" dirty="0"/>
              <a:t>, multipart/form-data, or text-plain or a request with cookies.</a:t>
            </a:r>
          </a:p>
          <a:p>
            <a:pPr lvl="1"/>
            <a:r>
              <a:rPr lang="en-US" dirty="0"/>
              <a:t>Server returns Access-Control-Allow-Origin header, which is checked by the browser.</a:t>
            </a:r>
          </a:p>
        </p:txBody>
      </p:sp>
    </p:spTree>
    <p:extLst>
      <p:ext uri="{BB962C8B-B14F-4D97-AF65-F5344CB8AC3E}">
        <p14:creationId xmlns:p14="http://schemas.microsoft.com/office/powerpoint/2010/main" val="97555356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0D183-70F6-B24F-B223-ECFD1AAB0875}"/>
              </a:ext>
            </a:extLst>
          </p:cNvPr>
          <p:cNvSpPr>
            <a:spLocks noGrp="1"/>
          </p:cNvSpPr>
          <p:nvPr>
            <p:ph type="title"/>
          </p:nvPr>
        </p:nvSpPr>
        <p:spPr/>
        <p:txBody>
          <a:bodyPr/>
          <a:lstStyle/>
          <a:p>
            <a:r>
              <a:rPr lang="en-US" dirty="0"/>
              <a:t>Access-Control-Allow-Origin</a:t>
            </a:r>
          </a:p>
        </p:txBody>
      </p:sp>
      <p:sp>
        <p:nvSpPr>
          <p:cNvPr id="3" name="Content Placeholder 2">
            <a:extLst>
              <a:ext uri="{FF2B5EF4-FFF2-40B4-BE49-F238E27FC236}">
                <a16:creationId xmlns:a16="http://schemas.microsoft.com/office/drawing/2014/main" id="{EF16D59E-8944-CE46-AE14-E435FDF72F0C}"/>
              </a:ext>
            </a:extLst>
          </p:cNvPr>
          <p:cNvSpPr>
            <a:spLocks noGrp="1"/>
          </p:cNvSpPr>
          <p:nvPr>
            <p:ph sz="quarter" idx="10"/>
          </p:nvPr>
        </p:nvSpPr>
        <p:spPr/>
        <p:txBody>
          <a:bodyPr>
            <a:normAutofit lnSpcReduction="10000"/>
          </a:bodyPr>
          <a:lstStyle/>
          <a:p>
            <a:r>
              <a:rPr lang="en-US" dirty="0"/>
              <a:t>Header returned by HTTP server</a:t>
            </a:r>
          </a:p>
          <a:p>
            <a:r>
              <a:rPr lang="en-US" dirty="0"/>
              <a:t>Can allow any origin:</a:t>
            </a:r>
          </a:p>
          <a:p>
            <a:pPr lvl="1"/>
            <a:r>
              <a:rPr lang="en-US" dirty="0"/>
              <a:t>Access-Control-Allow-Origin: *</a:t>
            </a:r>
          </a:p>
          <a:p>
            <a:r>
              <a:rPr lang="en-US" dirty="0"/>
              <a:t>Or specific origins:</a:t>
            </a:r>
          </a:p>
          <a:p>
            <a:pPr lvl="1"/>
            <a:r>
              <a:rPr lang="en-US" dirty="0"/>
              <a:t>Access-Control-Allow-Origin: </a:t>
            </a:r>
            <a:r>
              <a:rPr lang="en-US" dirty="0">
                <a:hlinkClick r:id="rId3"/>
              </a:rPr>
              <a:t>https://example.com</a:t>
            </a:r>
            <a:endParaRPr lang="en-US" dirty="0"/>
          </a:p>
          <a:p>
            <a:r>
              <a:rPr lang="en-US" dirty="0"/>
              <a:t>Example (using Node / express):</a:t>
            </a:r>
          </a:p>
          <a:p>
            <a:pPr marL="0" indent="0">
              <a:buNone/>
            </a:pP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cors</a:t>
            </a:r>
            <a:r>
              <a:rPr lang="en-US" dirty="0">
                <a:latin typeface="Courier New" panose="02070309020205020404" pitchFamily="49" charset="0"/>
                <a:cs typeface="Courier New" panose="02070309020205020404" pitchFamily="49" charset="0"/>
              </a:rPr>
              <a:t> = require('</a:t>
            </a:r>
            <a:r>
              <a:rPr lang="en-US" dirty="0" err="1">
                <a:latin typeface="Courier New" panose="02070309020205020404" pitchFamily="49" charset="0"/>
                <a:cs typeface="Courier New" panose="02070309020205020404" pitchFamily="49" charset="0"/>
              </a:rPr>
              <a:t>cors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app.use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cors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origin: 'https://</a:t>
            </a:r>
            <a:r>
              <a:rPr lang="en-US" dirty="0" err="1">
                <a:latin typeface="Courier New" panose="02070309020205020404" pitchFamily="49" charset="0"/>
                <a:cs typeface="Courier New" panose="02070309020205020404" pitchFamily="49" charset="0"/>
              </a:rPr>
              <a:t>www.example.com</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1790909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0A6B-38E0-714F-A27E-DEF20786CA53}"/>
              </a:ext>
            </a:extLst>
          </p:cNvPr>
          <p:cNvSpPr>
            <a:spLocks noGrp="1"/>
          </p:cNvSpPr>
          <p:nvPr>
            <p:ph type="title"/>
          </p:nvPr>
        </p:nvSpPr>
        <p:spPr/>
        <p:txBody>
          <a:bodyPr/>
          <a:lstStyle/>
          <a:p>
            <a:r>
              <a:rPr lang="en-US" dirty="0"/>
              <a:t>CORS: Non-simple request</a:t>
            </a:r>
          </a:p>
        </p:txBody>
      </p:sp>
      <p:sp>
        <p:nvSpPr>
          <p:cNvPr id="3" name="Content Placeholder 2">
            <a:extLst>
              <a:ext uri="{FF2B5EF4-FFF2-40B4-BE49-F238E27FC236}">
                <a16:creationId xmlns:a16="http://schemas.microsoft.com/office/drawing/2014/main" id="{FED6A41B-30B3-EC41-A7FC-301D169C4523}"/>
              </a:ext>
            </a:extLst>
          </p:cNvPr>
          <p:cNvSpPr>
            <a:spLocks noGrp="1"/>
          </p:cNvSpPr>
          <p:nvPr>
            <p:ph sz="quarter" idx="10"/>
          </p:nvPr>
        </p:nvSpPr>
        <p:spPr/>
        <p:txBody>
          <a:bodyPr>
            <a:normAutofit fontScale="92500"/>
          </a:bodyPr>
          <a:lstStyle/>
          <a:p>
            <a:r>
              <a:rPr lang="en-US" dirty="0"/>
              <a:t>If the request is non-simple, the browser will make a preflight request.</a:t>
            </a:r>
          </a:p>
          <a:p>
            <a:r>
              <a:rPr lang="en-US" dirty="0"/>
              <a:t>Preflight request uses the OPTIONS method to determine if the non-simple request can be made.</a:t>
            </a:r>
          </a:p>
          <a:p>
            <a:r>
              <a:rPr lang="en-US" dirty="0"/>
              <a:t>Example:</a:t>
            </a:r>
          </a:p>
          <a:p>
            <a:pPr marL="0" indent="0">
              <a:buNone/>
            </a:pPr>
            <a:r>
              <a:rPr lang="en-US" sz="2600" dirty="0">
                <a:latin typeface="Courier New" panose="02070309020205020404" pitchFamily="49" charset="0"/>
                <a:cs typeface="Courier New" panose="02070309020205020404" pitchFamily="49" charset="0"/>
              </a:rPr>
              <a:t>curl -</a:t>
            </a:r>
            <a:r>
              <a:rPr lang="en-US" sz="2600" dirty="0" err="1">
                <a:latin typeface="Courier New" panose="02070309020205020404" pitchFamily="49" charset="0"/>
                <a:cs typeface="Courier New" panose="02070309020205020404" pitchFamily="49" charset="0"/>
              </a:rPr>
              <a:t>i</a:t>
            </a:r>
            <a:r>
              <a:rPr lang="en-US" sz="2600" dirty="0">
                <a:latin typeface="Courier New" panose="02070309020205020404" pitchFamily="49" charset="0"/>
                <a:cs typeface="Courier New" panose="02070309020205020404" pitchFamily="49" charset="0"/>
              </a:rPr>
              <a:t> -X OPTIONS localhost:3001/</a:t>
            </a:r>
            <a:r>
              <a:rPr lang="en-US" sz="2600" dirty="0" err="1">
                <a:latin typeface="Courier New" panose="02070309020205020404" pitchFamily="49" charset="0"/>
                <a:cs typeface="Courier New" panose="02070309020205020404" pitchFamily="49" charset="0"/>
              </a:rPr>
              <a:t>api</a:t>
            </a:r>
            <a:r>
              <a:rPr lang="en-US" sz="2600" dirty="0">
                <a:latin typeface="Courier New" panose="02070309020205020404" pitchFamily="49" charset="0"/>
                <a:cs typeface="Courier New" panose="02070309020205020404" pitchFamily="49" charset="0"/>
              </a:rPr>
              <a:t>/ping </a:t>
            </a:r>
          </a:p>
          <a:p>
            <a:pPr marL="0" indent="0">
              <a:buNone/>
            </a:pPr>
            <a:r>
              <a:rPr lang="en-US" sz="2600" dirty="0">
                <a:latin typeface="Courier New" panose="02070309020205020404" pitchFamily="49" charset="0"/>
                <a:cs typeface="Courier New" panose="02070309020205020404" pitchFamily="49" charset="0"/>
              </a:rPr>
              <a:t>\ -H 'Access-Control-Request-Method: GET' </a:t>
            </a:r>
          </a:p>
          <a:p>
            <a:pPr marL="0" indent="0">
              <a:buNone/>
            </a:pPr>
            <a:r>
              <a:rPr lang="en-US" sz="2600" dirty="0">
                <a:latin typeface="Courier New" panose="02070309020205020404" pitchFamily="49" charset="0"/>
                <a:cs typeface="Courier New" panose="02070309020205020404" pitchFamily="49" charset="0"/>
              </a:rPr>
              <a:t>\ -H 'Access-Control-Request-Headers: Content-Type, Accept' </a:t>
            </a:r>
          </a:p>
          <a:p>
            <a:pPr marL="0" indent="0">
              <a:buNone/>
            </a:pPr>
            <a:r>
              <a:rPr lang="en-US" sz="2600" dirty="0">
                <a:latin typeface="Courier New" panose="02070309020205020404" pitchFamily="49" charset="0"/>
                <a:cs typeface="Courier New" panose="02070309020205020404" pitchFamily="49" charset="0"/>
              </a:rPr>
              <a:t>\ -H 'Origin: http://localhost:3000'</a:t>
            </a:r>
          </a:p>
        </p:txBody>
      </p:sp>
    </p:spTree>
    <p:extLst>
      <p:ext uri="{BB962C8B-B14F-4D97-AF65-F5344CB8AC3E}">
        <p14:creationId xmlns:p14="http://schemas.microsoft.com/office/powerpoint/2010/main" val="25699391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B410-4184-DB47-A722-CEF042E9AF36}"/>
              </a:ext>
            </a:extLst>
          </p:cNvPr>
          <p:cNvSpPr>
            <a:spLocks noGrp="1"/>
          </p:cNvSpPr>
          <p:nvPr>
            <p:ph type="title"/>
          </p:nvPr>
        </p:nvSpPr>
        <p:spPr/>
        <p:txBody>
          <a:bodyPr/>
          <a:lstStyle/>
          <a:p>
            <a:r>
              <a:rPr lang="en-US" dirty="0"/>
              <a:t>Preflight Response</a:t>
            </a:r>
          </a:p>
        </p:txBody>
      </p:sp>
      <p:sp>
        <p:nvSpPr>
          <p:cNvPr id="3" name="Content Placeholder 2">
            <a:extLst>
              <a:ext uri="{FF2B5EF4-FFF2-40B4-BE49-F238E27FC236}">
                <a16:creationId xmlns:a16="http://schemas.microsoft.com/office/drawing/2014/main" id="{9F496580-6552-634F-A1E7-B597C5DDC75D}"/>
              </a:ext>
            </a:extLst>
          </p:cNvPr>
          <p:cNvSpPr>
            <a:spLocks noGrp="1"/>
          </p:cNvSpPr>
          <p:nvPr>
            <p:ph sz="quarter" idx="10"/>
          </p:nvPr>
        </p:nvSpPr>
        <p:spPr/>
        <p:txBody>
          <a:bodyPr>
            <a:normAutofit fontScale="92500" lnSpcReduction="20000"/>
          </a:bodyPr>
          <a:lstStyle/>
          <a:p>
            <a:r>
              <a:rPr lang="en-US" dirty="0"/>
              <a:t>Server responds to Preflight request with headers.</a:t>
            </a:r>
          </a:p>
          <a:p>
            <a:r>
              <a:rPr lang="en-US" dirty="0"/>
              <a:t>Example:</a:t>
            </a:r>
          </a:p>
          <a:p>
            <a:pPr marL="0" indent="0">
              <a:buNone/>
            </a:pPr>
            <a:r>
              <a:rPr lang="en-US" sz="2400" dirty="0">
                <a:latin typeface="Courier New" panose="02070309020205020404" pitchFamily="49" charset="0"/>
                <a:cs typeface="Courier New" panose="02070309020205020404" pitchFamily="49" charset="0"/>
              </a:rPr>
              <a:t>HTTP/1.1 204 No Content </a:t>
            </a:r>
          </a:p>
          <a:p>
            <a:pPr marL="0" indent="0">
              <a:buNone/>
            </a:pPr>
            <a:r>
              <a:rPr lang="en-US" sz="2400" dirty="0">
                <a:latin typeface="Courier New" panose="02070309020205020404" pitchFamily="49" charset="0"/>
                <a:cs typeface="Courier New" panose="02070309020205020404" pitchFamily="49" charset="0"/>
              </a:rPr>
              <a:t>Access-Control-Allow-Origin: * </a:t>
            </a:r>
          </a:p>
          <a:p>
            <a:pPr marL="0" indent="0">
              <a:buNone/>
            </a:pPr>
            <a:r>
              <a:rPr lang="en-US" sz="2400" dirty="0">
                <a:latin typeface="Courier New" panose="02070309020205020404" pitchFamily="49" charset="0"/>
                <a:cs typeface="Courier New" panose="02070309020205020404" pitchFamily="49" charset="0"/>
              </a:rPr>
              <a:t>Access-Control-Allow-Methods: GET,HEAD,PUT,PATCH,POST,DELETE </a:t>
            </a:r>
          </a:p>
          <a:p>
            <a:pPr marL="0" indent="0">
              <a:buNone/>
            </a:pPr>
            <a:r>
              <a:rPr lang="en-US" sz="2400" dirty="0">
                <a:latin typeface="Courier New" panose="02070309020205020404" pitchFamily="49" charset="0"/>
                <a:cs typeface="Courier New" panose="02070309020205020404" pitchFamily="49" charset="0"/>
              </a:rPr>
              <a:t>Vary: Access-Control-Request-Headers </a:t>
            </a:r>
          </a:p>
          <a:p>
            <a:pPr marL="0" indent="0">
              <a:buNone/>
            </a:pPr>
            <a:r>
              <a:rPr lang="en-US" sz="2400" dirty="0">
                <a:latin typeface="Courier New" panose="02070309020205020404" pitchFamily="49" charset="0"/>
                <a:cs typeface="Courier New" panose="02070309020205020404" pitchFamily="49" charset="0"/>
              </a:rPr>
              <a:t>Access-Control-Allow-Headers: Content-Type, Accept </a:t>
            </a:r>
          </a:p>
          <a:p>
            <a:pPr marL="0" indent="0">
              <a:buNone/>
            </a:pPr>
            <a:r>
              <a:rPr lang="en-US" sz="2400" dirty="0">
                <a:latin typeface="Courier New" panose="02070309020205020404" pitchFamily="49" charset="0"/>
                <a:cs typeface="Courier New" panose="02070309020205020404" pitchFamily="49" charset="0"/>
              </a:rPr>
              <a:t>Content-Length: 0 </a:t>
            </a:r>
          </a:p>
          <a:p>
            <a:pPr marL="0" indent="0">
              <a:buNone/>
            </a:pPr>
            <a:r>
              <a:rPr lang="en-US" sz="2400" dirty="0">
                <a:latin typeface="Courier New" panose="02070309020205020404" pitchFamily="49" charset="0"/>
                <a:cs typeface="Courier New" panose="02070309020205020404" pitchFamily="49" charset="0"/>
              </a:rPr>
              <a:t>Date: Fri, 05 Apr 2019 11:41:08 GMT </a:t>
            </a:r>
          </a:p>
          <a:p>
            <a:pPr marL="0" indent="0">
              <a:buNone/>
            </a:pPr>
            <a:r>
              <a:rPr lang="en-US" sz="2400" dirty="0">
                <a:latin typeface="Courier New" panose="02070309020205020404" pitchFamily="49" charset="0"/>
                <a:cs typeface="Courier New" panose="02070309020205020404" pitchFamily="49" charset="0"/>
              </a:rPr>
              <a:t>Connection: keep-alive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112224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318-FAED-3540-9461-CA27DDBC408B}"/>
              </a:ext>
            </a:extLst>
          </p:cNvPr>
          <p:cNvSpPr>
            <a:spLocks noGrp="1"/>
          </p:cNvSpPr>
          <p:nvPr>
            <p:ph type="title"/>
          </p:nvPr>
        </p:nvSpPr>
        <p:spPr/>
        <p:txBody>
          <a:bodyPr/>
          <a:lstStyle/>
          <a:p>
            <a:r>
              <a:rPr lang="en-US" dirty="0"/>
              <a:t>Preflight (cont.)</a:t>
            </a:r>
          </a:p>
        </p:txBody>
      </p:sp>
      <p:sp>
        <p:nvSpPr>
          <p:cNvPr id="3" name="Content Placeholder 2">
            <a:extLst>
              <a:ext uri="{FF2B5EF4-FFF2-40B4-BE49-F238E27FC236}">
                <a16:creationId xmlns:a16="http://schemas.microsoft.com/office/drawing/2014/main" id="{6D6555B6-28D5-F64D-A8A2-9A89190CF4AA}"/>
              </a:ext>
            </a:extLst>
          </p:cNvPr>
          <p:cNvSpPr>
            <a:spLocks noGrp="1"/>
          </p:cNvSpPr>
          <p:nvPr>
            <p:ph sz="quarter" idx="10"/>
          </p:nvPr>
        </p:nvSpPr>
        <p:spPr/>
        <p:txBody>
          <a:bodyPr/>
          <a:lstStyle/>
          <a:p>
            <a:r>
              <a:rPr lang="en-US" dirty="0"/>
              <a:t>Browser examines headers returned by server to determine whether to make the non-simple request.</a:t>
            </a:r>
          </a:p>
          <a:p>
            <a:endParaRPr lang="en-US" dirty="0"/>
          </a:p>
        </p:txBody>
      </p:sp>
    </p:spTree>
    <p:extLst>
      <p:ext uri="{BB962C8B-B14F-4D97-AF65-F5344CB8AC3E}">
        <p14:creationId xmlns:p14="http://schemas.microsoft.com/office/powerpoint/2010/main" val="286156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202" y="640080"/>
            <a:ext cx="3614166" cy="1481328"/>
          </a:xfrm>
        </p:spPr>
        <p:txBody>
          <a:bodyPr vert="horz" lIns="91440" tIns="45720" rIns="91440" bIns="45720" rtlCol="0" anchor="b">
            <a:normAutofit/>
          </a:bodyPr>
          <a:lstStyle/>
          <a:p>
            <a:pPr lvl="0" algn="l"/>
            <a:r>
              <a:rPr lang="en-US" sz="4700" kern="1200" dirty="0">
                <a:solidFill>
                  <a:schemeClr val="tx1"/>
                </a:solidFill>
                <a:latin typeface="+mj-lt"/>
                <a:ea typeface="+mj-ea"/>
                <a:cs typeface="+mj-cs"/>
              </a:rPr>
              <a:t>Introduction </a:t>
            </a:r>
          </a:p>
        </p:txBody>
      </p:sp>
      <p:sp>
        <p:nvSpPr>
          <p:cNvPr id="3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subTitle" idx="1"/>
          </p:nvPr>
        </p:nvSpPr>
        <p:spPr>
          <a:xfrm>
            <a:off x="473202" y="2660904"/>
            <a:ext cx="3614166" cy="3547872"/>
          </a:xfrm>
        </p:spPr>
        <p:txBody>
          <a:bodyPr vert="horz" lIns="91440" tIns="45720" rIns="91440" bIns="45720" rtlCol="0" anchor="t">
            <a:normAutofit/>
          </a:bodyPr>
          <a:lstStyle/>
          <a:p>
            <a:pPr indent="-228600" algn="l">
              <a:buFont typeface="Arial" panose="020B0604020202020204" pitchFamily="34" charset="0"/>
              <a:buChar char="•"/>
            </a:pPr>
            <a:r>
              <a:rPr lang="en-US" sz="1900" dirty="0"/>
              <a:t>Objectives</a:t>
            </a:r>
          </a:p>
          <a:p>
            <a:pPr marL="342900" indent="-228600" algn="l">
              <a:buFont typeface="Arial" panose="020B0604020202020204" pitchFamily="34" charset="0"/>
              <a:buChar char="•"/>
            </a:pPr>
            <a:r>
              <a:rPr lang="en-US" sz="1900" dirty="0"/>
              <a:t>Who am I?</a:t>
            </a:r>
          </a:p>
          <a:p>
            <a:pPr marL="342900" indent="-228600" algn="l">
              <a:buFont typeface="Arial" panose="020B0604020202020204" pitchFamily="34" charset="0"/>
              <a:buChar char="•"/>
            </a:pPr>
            <a:r>
              <a:rPr lang="en-US" sz="1900" dirty="0"/>
              <a:t>Who are you?</a:t>
            </a:r>
          </a:p>
          <a:p>
            <a:pPr marL="342900" indent="-228600" algn="l">
              <a:buFont typeface="Arial" panose="020B0604020202020204" pitchFamily="34" charset="0"/>
              <a:buChar char="•"/>
            </a:pPr>
            <a:r>
              <a:rPr lang="en-US" sz="1900" dirty="0"/>
              <a:t>Daily Schedule</a:t>
            </a:r>
          </a:p>
          <a:p>
            <a:pPr marL="342900" indent="-228600" algn="l">
              <a:buFont typeface="Arial" panose="020B0604020202020204" pitchFamily="34" charset="0"/>
              <a:buChar char="•"/>
            </a:pPr>
            <a:r>
              <a:rPr lang="en-US" sz="1900" dirty="0"/>
              <a:t>Course Schedule and Syllabus</a:t>
            </a:r>
          </a:p>
        </p:txBody>
      </p:sp>
      <p:pic>
        <p:nvPicPr>
          <p:cNvPr id="23" name="Graphic 22" descr="Like">
            <a:extLst>
              <a:ext uri="{FF2B5EF4-FFF2-40B4-BE49-F238E27FC236}">
                <a16:creationId xmlns:a16="http://schemas.microsoft.com/office/drawing/2014/main" id="{859C748C-9B28-4060-8940-466EDAEE1B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4286" y="1381887"/>
            <a:ext cx="4094226" cy="4094226"/>
          </a:xfrm>
          <a:prstGeom prst="rect">
            <a:avLst/>
          </a:prstGeom>
        </p:spPr>
      </p:pic>
    </p:spTree>
    <p:extLst>
      <p:ext uri="{BB962C8B-B14F-4D97-AF65-F5344CB8AC3E}">
        <p14:creationId xmlns:p14="http://schemas.microsoft.com/office/powerpoint/2010/main" val="1590708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6A4D30-CE11-BC4E-9A5A-E793BF267D10}"/>
              </a:ext>
            </a:extLst>
          </p:cNvPr>
          <p:cNvSpPr>
            <a:spLocks noGrp="1"/>
          </p:cNvSpPr>
          <p:nvPr>
            <p:ph type="title"/>
          </p:nvPr>
        </p:nvSpPr>
        <p:spPr>
          <a:xfrm>
            <a:off x="1037673" y="348865"/>
            <a:ext cx="7288583" cy="1576446"/>
          </a:xfrm>
        </p:spPr>
        <p:txBody>
          <a:bodyPr anchor="ctr">
            <a:normAutofit/>
          </a:bodyPr>
          <a:lstStyle/>
          <a:p>
            <a:r>
              <a:rPr lang="en-US" sz="3500" dirty="0">
                <a:solidFill>
                  <a:srgbClr val="FFFFFF"/>
                </a:solidFill>
              </a:rPr>
              <a:t>React Philosophy</a:t>
            </a:r>
          </a:p>
        </p:txBody>
      </p:sp>
      <p:graphicFrame>
        <p:nvGraphicFramePr>
          <p:cNvPr id="5" name="Content Placeholder 2">
            <a:extLst>
              <a:ext uri="{FF2B5EF4-FFF2-40B4-BE49-F238E27FC236}">
                <a16:creationId xmlns:a16="http://schemas.microsoft.com/office/drawing/2014/main" id="{DD0CE8D0-F075-4B42-A969-4F036A1F90B0}"/>
              </a:ext>
            </a:extLst>
          </p:cNvPr>
          <p:cNvGraphicFramePr>
            <a:graphicFrameLocks noGrp="1"/>
          </p:cNvGraphicFramePr>
          <p:nvPr>
            <p:ph idx="1"/>
            <p:extLst>
              <p:ext uri="{D42A27DB-BD31-4B8C-83A1-F6EECF244321}">
                <p14:modId xmlns:p14="http://schemas.microsoft.com/office/powerpoint/2010/main" val="1923105454"/>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23316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C515AF3-8F99-2C4E-8B90-90BCD1A0B42F}"/>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D06B15A6-BC80-1B4B-BA41-356E2E99BE7A}"/>
              </a:ext>
            </a:extLst>
          </p:cNvPr>
          <p:cNvSpPr>
            <a:spLocks noGrp="1"/>
          </p:cNvSpPr>
          <p:nvPr>
            <p:ph type="body" sz="quarter" idx="10"/>
          </p:nvPr>
        </p:nvSpPr>
        <p:spPr/>
        <p:txBody>
          <a:bodyPr/>
          <a:lstStyle/>
          <a:p>
            <a:r>
              <a:rPr lang="en-US" dirty="0"/>
              <a:t>Lab 10: Component Life-Cycle and AJAX</a:t>
            </a:r>
          </a:p>
        </p:txBody>
      </p:sp>
      <p:sp>
        <p:nvSpPr>
          <p:cNvPr id="9" name="Content Placeholder 8">
            <a:extLst>
              <a:ext uri="{FF2B5EF4-FFF2-40B4-BE49-F238E27FC236}">
                <a16:creationId xmlns:a16="http://schemas.microsoft.com/office/drawing/2014/main" id="{B4B1CCEB-476A-B24B-9AD0-B2C675EF8742}"/>
              </a:ext>
            </a:extLst>
          </p:cNvPr>
          <p:cNvSpPr>
            <a:spLocks noGrp="1"/>
          </p:cNvSpPr>
          <p:nvPr>
            <p:ph sz="quarter" idx="11"/>
          </p:nvPr>
        </p:nvSpPr>
        <p:spPr/>
        <p:txBody>
          <a:bodyPr/>
          <a:lstStyle/>
          <a:p>
            <a:endParaRPr lang="en-US"/>
          </a:p>
        </p:txBody>
      </p:sp>
      <p:pic>
        <p:nvPicPr>
          <p:cNvPr id="4" name="Content Placeholder 3" descr="Screen Shot 2018-03-08 at 9.51.04 AM.png"/>
          <p:cNvPicPr>
            <a:picLocks noChangeAspect="1"/>
          </p:cNvPicPr>
          <p:nvPr/>
        </p:nvPicPr>
        <p:blipFill>
          <a:blip r:embed="rId3">
            <a:extLst>
              <a:ext uri="{28A0092B-C50C-407E-A947-70E740481C1C}">
                <a14:useLocalDpi xmlns:a14="http://schemas.microsoft.com/office/drawing/2010/main" val="0"/>
              </a:ext>
            </a:extLst>
          </a:blip>
          <a:srcRect l="-48692" r="-48692"/>
          <a:stretch>
            <a:fillRect/>
          </a:stretch>
        </p:blipFill>
        <p:spPr>
          <a:xfrm>
            <a:off x="4054396" y="2184352"/>
            <a:ext cx="4514498" cy="2486049"/>
          </a:xfrm>
          <a:prstGeom prst="rect">
            <a:avLst/>
          </a:prstGeom>
          <a:effectLst/>
        </p:spPr>
      </p:pic>
    </p:spTree>
    <p:extLst>
      <p:ext uri="{BB962C8B-B14F-4D97-AF65-F5344CB8AC3E}">
        <p14:creationId xmlns:p14="http://schemas.microsoft.com/office/powerpoint/2010/main" val="18385822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9F6C-814C-2343-A2A6-BC04535119FC}"/>
              </a:ext>
            </a:extLst>
          </p:cNvPr>
          <p:cNvSpPr>
            <a:spLocks noGrp="1"/>
          </p:cNvSpPr>
          <p:nvPr>
            <p:ph type="ctrTitle"/>
          </p:nvPr>
        </p:nvSpPr>
        <p:spPr/>
        <p:txBody>
          <a:bodyPr anchor="b"/>
          <a:lstStyle/>
          <a:p>
            <a:r>
              <a:rPr lang="en-US" dirty="0"/>
              <a:t>Hooks</a:t>
            </a:r>
          </a:p>
        </p:txBody>
      </p:sp>
      <p:sp>
        <p:nvSpPr>
          <p:cNvPr id="3" name="Text Placeholder 2">
            <a:extLst>
              <a:ext uri="{FF2B5EF4-FFF2-40B4-BE49-F238E27FC236}">
                <a16:creationId xmlns:a16="http://schemas.microsoft.com/office/drawing/2014/main" id="{6143D84C-F5DF-774B-88AE-5A7A9A5B917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271521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46"/>
          <p:cNvSpPr txBox="1">
            <a:spLocks noGrp="1"/>
          </p:cNvSpPr>
          <p:nvPr>
            <p:ph type="title"/>
          </p:nvPr>
        </p:nvSpPr>
        <p:spPr>
          <a:prstGeom prst="rect">
            <a:avLst/>
          </a:prstGeom>
        </p:spPr>
        <p:txBody>
          <a:bodyPr spcFirstLastPara="1" vert="horz" lIns="68569" tIns="34275" rIns="68569" bIns="34275" rtlCol="0" anchor="ctr" anchorCtr="0">
            <a:normAutofit/>
          </a:bodyPr>
          <a:lstStyle/>
          <a:p>
            <a:r>
              <a:rPr lang="en-US" dirty="0"/>
              <a:t>The Problem: Functions Aren’t Classes</a:t>
            </a:r>
            <a:endParaRPr dirty="0"/>
          </a:p>
        </p:txBody>
      </p:sp>
      <p:sp>
        <p:nvSpPr>
          <p:cNvPr id="305" name="Google Shape;305;p46"/>
          <p:cNvSpPr txBox="1">
            <a:spLocks noGrp="1"/>
          </p:cNvSpPr>
          <p:nvPr>
            <p:ph sz="quarter" idx="10"/>
          </p:nvPr>
        </p:nvSpPr>
        <p:spPr>
          <a:prstGeom prst="rect">
            <a:avLst/>
          </a:prstGeom>
        </p:spPr>
        <p:txBody>
          <a:bodyPr spcFirstLastPara="1" vert="horz" lIns="68569" tIns="34275" rIns="68569" bIns="34275" rtlCol="0" anchorCtr="0">
            <a:normAutofit/>
          </a:bodyPr>
          <a:lstStyle/>
          <a:p>
            <a:pPr marL="0" indent="0">
              <a:buNone/>
            </a:pPr>
            <a:r>
              <a:rPr lang="en-US" dirty="0"/>
              <a:t>Functional Components:</a:t>
            </a:r>
            <a:endParaRPr dirty="0"/>
          </a:p>
          <a:p>
            <a:pPr marL="704850" indent="-342900">
              <a:buSzPts val="3200"/>
              <a:buFont typeface="Arial" panose="020B0604020202020204" pitchFamily="34" charset="0"/>
              <a:buChar char="•"/>
            </a:pPr>
            <a:r>
              <a:rPr lang="en-US" dirty="0"/>
              <a:t>can’t have state.</a:t>
            </a:r>
            <a:endParaRPr dirty="0"/>
          </a:p>
          <a:p>
            <a:pPr marL="704850" indent="-342900">
              <a:buSzPts val="3200"/>
              <a:buFont typeface="Arial" panose="020B0604020202020204" pitchFamily="34" charset="0"/>
              <a:buChar char="•"/>
            </a:pPr>
            <a:r>
              <a:rPr lang="en-US" dirty="0"/>
              <a:t>can’t use lifecycle methods.</a:t>
            </a:r>
            <a:endParaRPr dirty="0"/>
          </a:p>
          <a:p>
            <a:pPr marL="704850" indent="-342900">
              <a:buSzPts val="3200"/>
              <a:buFont typeface="Arial" panose="020B0604020202020204" pitchFamily="34" charset="0"/>
              <a:buChar char="•"/>
            </a:pPr>
            <a:r>
              <a:rPr lang="en-US" dirty="0"/>
              <a:t>can’t update state</a:t>
            </a:r>
            <a:endParaRPr dirty="0"/>
          </a:p>
          <a:p>
            <a:pPr marL="261926" indent="-115241">
              <a:spcBef>
                <a:spcPts val="900"/>
              </a:spcBef>
              <a:buSzPts val="3080"/>
              <a:buNone/>
            </a:pPr>
            <a:endParaRPr dirty="0"/>
          </a:p>
        </p:txBody>
      </p:sp>
    </p:spTree>
    <p:extLst>
      <p:ext uri="{BB962C8B-B14F-4D97-AF65-F5344CB8AC3E}">
        <p14:creationId xmlns:p14="http://schemas.microsoft.com/office/powerpoint/2010/main" val="210445415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47"/>
          <p:cNvSpPr txBox="1">
            <a:spLocks noGrp="1"/>
          </p:cNvSpPr>
          <p:nvPr>
            <p:ph type="title"/>
          </p:nvPr>
        </p:nvSpPr>
        <p:spPr>
          <a:prstGeom prst="rect">
            <a:avLst/>
          </a:prstGeom>
        </p:spPr>
        <p:txBody>
          <a:bodyPr spcFirstLastPara="1" vert="horz" lIns="68569" tIns="34275" rIns="68569" bIns="34275" rtlCol="0" anchor="ctr" anchorCtr="0">
            <a:normAutofit/>
          </a:bodyPr>
          <a:lstStyle/>
          <a:p>
            <a:r>
              <a:rPr lang="en-US" dirty="0"/>
              <a:t>The Solution</a:t>
            </a:r>
            <a:endParaRPr dirty="0"/>
          </a:p>
        </p:txBody>
      </p:sp>
      <p:sp>
        <p:nvSpPr>
          <p:cNvPr id="312" name="Google Shape;312;p47"/>
          <p:cNvSpPr txBox="1">
            <a:spLocks noGrp="1"/>
          </p:cNvSpPr>
          <p:nvPr>
            <p:ph sz="quarter" idx="10"/>
          </p:nvPr>
        </p:nvSpPr>
        <p:spPr>
          <a:prstGeom prst="rect">
            <a:avLst/>
          </a:prstGeom>
        </p:spPr>
        <p:txBody>
          <a:bodyPr spcFirstLastPara="1" vert="horz" lIns="68569" tIns="34275" rIns="68569" bIns="34275" rtlCol="0" anchorCtr="0">
            <a:normAutofit/>
          </a:bodyPr>
          <a:lstStyle/>
          <a:p>
            <a:pPr>
              <a:buFont typeface="Arial" panose="020B0604020202020204" pitchFamily="34" charset="0"/>
              <a:buChar char="•"/>
            </a:pPr>
            <a:r>
              <a:rPr lang="en-US" dirty="0"/>
              <a:t>Hooks!</a:t>
            </a:r>
            <a:endParaRPr dirty="0"/>
          </a:p>
        </p:txBody>
      </p:sp>
    </p:spTree>
    <p:extLst>
      <p:ext uri="{BB962C8B-B14F-4D97-AF65-F5344CB8AC3E}">
        <p14:creationId xmlns:p14="http://schemas.microsoft.com/office/powerpoint/2010/main" val="13739914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What are Hooks?</a:t>
            </a:r>
          </a:p>
        </p:txBody>
      </p:sp>
      <p:sp>
        <p:nvSpPr>
          <p:cNvPr id="320" name="Google Shape;320;p48"/>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fontScale="92500" lnSpcReduction="10000"/>
          </a:bodyPr>
          <a:lstStyle/>
          <a:p>
            <a:pPr>
              <a:spcBef>
                <a:spcPts val="0"/>
              </a:spcBef>
              <a:spcAft>
                <a:spcPts val="600"/>
              </a:spcAft>
              <a:buSzPts val="1980"/>
              <a:buFont typeface="Arial" panose="020B0604020202020204" pitchFamily="34" charset="0"/>
              <a:buChar char="•"/>
            </a:pPr>
            <a:r>
              <a:rPr lang="en-US" dirty="0"/>
              <a:t>Hooks provide access to imperative ways of working in React</a:t>
            </a:r>
          </a:p>
          <a:p>
            <a:pPr>
              <a:spcBef>
                <a:spcPts val="0"/>
              </a:spcBef>
              <a:spcAft>
                <a:spcPts val="600"/>
              </a:spcAft>
              <a:buSzPts val="1980"/>
              <a:buFont typeface="Arial" panose="020B0604020202020204" pitchFamily="34" charset="0"/>
              <a:buChar char="•"/>
            </a:pPr>
            <a:r>
              <a:rPr lang="en-US" dirty="0"/>
              <a:t>Completely opt-in</a:t>
            </a:r>
          </a:p>
          <a:p>
            <a:pPr>
              <a:spcBef>
                <a:spcPts val="0"/>
              </a:spcBef>
              <a:spcAft>
                <a:spcPts val="600"/>
              </a:spcAft>
              <a:buSzPts val="1980"/>
              <a:buFont typeface="Arial" panose="020B0604020202020204" pitchFamily="34" charset="0"/>
              <a:buChar char="•"/>
            </a:pPr>
            <a:r>
              <a:rPr lang="en-US" dirty="0"/>
              <a:t>Backwards compatible</a:t>
            </a:r>
          </a:p>
          <a:p>
            <a:pPr>
              <a:spcBef>
                <a:spcPts val="0"/>
              </a:spcBef>
              <a:spcAft>
                <a:spcPts val="600"/>
              </a:spcAft>
              <a:buSzPts val="1980"/>
              <a:buFont typeface="Arial" panose="020B0604020202020204" pitchFamily="34" charset="0"/>
              <a:buChar char="•"/>
            </a:pPr>
            <a:r>
              <a:rPr lang="en-US" dirty="0"/>
              <a:t>Reduces complexity</a:t>
            </a:r>
          </a:p>
          <a:p>
            <a:pPr>
              <a:spcBef>
                <a:spcPts val="0"/>
              </a:spcBef>
              <a:spcAft>
                <a:spcPts val="600"/>
              </a:spcAft>
              <a:buSzPts val="1980"/>
              <a:buFont typeface="Arial" panose="020B0604020202020204" pitchFamily="34" charset="0"/>
              <a:buChar char="•"/>
            </a:pPr>
            <a:r>
              <a:rPr lang="en-US" dirty="0"/>
              <a:t>Provides a more direct API to props, state, context, refs, and lifecycle</a:t>
            </a:r>
          </a:p>
          <a:p>
            <a:pPr>
              <a:spcBef>
                <a:spcPts val="0"/>
              </a:spcBef>
              <a:spcAft>
                <a:spcPts val="600"/>
              </a:spcAft>
              <a:buSzPts val="1980"/>
              <a:buFont typeface="Arial" panose="020B0604020202020204" pitchFamily="34" charset="0"/>
              <a:buChar char="•"/>
            </a:pPr>
            <a:r>
              <a:rPr lang="en-US" dirty="0"/>
              <a:t>Provides a standard way to reuse behavior between components</a:t>
            </a:r>
          </a:p>
          <a:p>
            <a:pPr>
              <a:spcBef>
                <a:spcPts val="0"/>
              </a:spcBef>
              <a:spcAft>
                <a:spcPts val="600"/>
              </a:spcAft>
              <a:buSzPts val="1980"/>
              <a:buFont typeface="Arial" panose="020B0604020202020204" pitchFamily="34" charset="0"/>
              <a:buChar char="•"/>
            </a:pPr>
            <a:r>
              <a:rPr lang="en-US" dirty="0"/>
              <a:t>Hooks let you use more of </a:t>
            </a:r>
            <a:r>
              <a:rPr lang="en-US" dirty="0" err="1"/>
              <a:t>React’s</a:t>
            </a:r>
            <a:r>
              <a:rPr lang="en-US" dirty="0"/>
              <a:t> features without Classes</a:t>
            </a:r>
          </a:p>
        </p:txBody>
      </p:sp>
    </p:spTree>
    <p:extLst>
      <p:ext uri="{BB962C8B-B14F-4D97-AF65-F5344CB8AC3E}">
        <p14:creationId xmlns:p14="http://schemas.microsoft.com/office/powerpoint/2010/main" val="31951904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9"/>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But What are Hooks?</a:t>
            </a:r>
          </a:p>
        </p:txBody>
      </p:sp>
      <p:sp>
        <p:nvSpPr>
          <p:cNvPr id="327" name="Google Shape;327;p49"/>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a:spcBef>
                <a:spcPts val="900"/>
              </a:spcBef>
              <a:buSzPts val="3080"/>
              <a:buFont typeface="Arial" panose="020B0604020202020204" pitchFamily="34" charset="0"/>
              <a:buChar char="•"/>
            </a:pPr>
            <a:r>
              <a:rPr lang="en-US" dirty="0"/>
              <a:t>Hooks are functions that let you hook into React state and lifecycle features from function components.</a:t>
            </a:r>
          </a:p>
          <a:p>
            <a:pPr>
              <a:spcBef>
                <a:spcPts val="900"/>
              </a:spcBef>
              <a:buSzPts val="3080"/>
              <a:buFont typeface="Arial" panose="020B0604020202020204" pitchFamily="34" charset="0"/>
              <a:buChar char="•"/>
            </a:pPr>
            <a:r>
              <a:rPr lang="en-US" dirty="0"/>
              <a:t>Hooks allow you to reuse stateful logic without changing your component hierarchy.</a:t>
            </a:r>
            <a:endParaRPr dirty="0"/>
          </a:p>
        </p:txBody>
      </p:sp>
    </p:spTree>
    <p:extLst>
      <p:ext uri="{BB962C8B-B14F-4D97-AF65-F5344CB8AC3E}">
        <p14:creationId xmlns:p14="http://schemas.microsoft.com/office/powerpoint/2010/main" val="196457344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0"/>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Built-in Hooks</a:t>
            </a:r>
          </a:p>
        </p:txBody>
      </p:sp>
      <p:sp>
        <p:nvSpPr>
          <p:cNvPr id="334" name="Google Shape;334;p50"/>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lnSpcReduction="10000"/>
          </a:bodyPr>
          <a:lstStyle/>
          <a:p>
            <a:pPr>
              <a:spcBef>
                <a:spcPts val="900"/>
              </a:spcBef>
              <a:buSzPts val="3080"/>
              <a:buFont typeface="Arial" panose="020B0604020202020204" pitchFamily="34" charset="0"/>
              <a:buChar char="•"/>
            </a:pPr>
            <a:r>
              <a:rPr lang="en-US" dirty="0"/>
              <a:t>React has several “built-in” hooks.</a:t>
            </a:r>
          </a:p>
          <a:p>
            <a:pPr>
              <a:spcBef>
                <a:spcPts val="900"/>
              </a:spcBef>
              <a:buSzPts val="3080"/>
              <a:buFont typeface="Arial" panose="020B0604020202020204" pitchFamily="34" charset="0"/>
              <a:buChar char="•"/>
            </a:pPr>
            <a:r>
              <a:rPr lang="en-US" dirty="0" err="1"/>
              <a:t>useState</a:t>
            </a:r>
            <a:endParaRPr lang="en-US" dirty="0"/>
          </a:p>
          <a:p>
            <a:pPr marL="519099" lvl="1" indent="-257175">
              <a:spcBef>
                <a:spcPts val="900"/>
              </a:spcBef>
              <a:buSzPts val="1980"/>
              <a:buFont typeface="Arial" panose="020B0604020202020204" pitchFamily="34" charset="0"/>
              <a:buChar char="•"/>
            </a:pPr>
            <a:r>
              <a:rPr lang="en-US" sz="2400" dirty="0"/>
              <a:t>Takes an initial value and returns a state variable and a method for updating that variable.</a:t>
            </a:r>
          </a:p>
          <a:p>
            <a:pPr marL="176199" indent="-257175">
              <a:spcBef>
                <a:spcPts val="900"/>
              </a:spcBef>
              <a:buFont typeface="Arial" panose="020B0604020202020204" pitchFamily="34" charset="0"/>
              <a:buChar char="•"/>
            </a:pPr>
            <a:r>
              <a:rPr lang="en-US" dirty="0" err="1"/>
              <a:t>useEffect</a:t>
            </a:r>
            <a:endParaRPr lang="en-US" dirty="0"/>
          </a:p>
          <a:p>
            <a:pPr marL="519099" lvl="1" indent="-257175">
              <a:spcBef>
                <a:spcPts val="900"/>
              </a:spcBef>
              <a:buSzPts val="1980"/>
              <a:buFont typeface="Arial" panose="020B0604020202020204" pitchFamily="34" charset="0"/>
              <a:buChar char="•"/>
            </a:pPr>
            <a:r>
              <a:rPr lang="en-US" sz="2400" dirty="0"/>
              <a:t>Adds the ability to perform side effects from a function.</a:t>
            </a:r>
          </a:p>
          <a:p>
            <a:pPr marL="519099" lvl="1" indent="-257175">
              <a:spcBef>
                <a:spcPts val="900"/>
              </a:spcBef>
              <a:buSzPts val="1980"/>
              <a:buFont typeface="Arial" panose="020B0604020202020204" pitchFamily="34" charset="0"/>
              <a:buChar char="•"/>
            </a:pPr>
            <a:r>
              <a:rPr lang="en-US" sz="2400" dirty="0"/>
              <a:t>Serves the same purpose as </a:t>
            </a:r>
            <a:r>
              <a:rPr lang="en-US" sz="2400" dirty="0" err="1"/>
              <a:t>componentDidMount</a:t>
            </a:r>
            <a:r>
              <a:rPr lang="en-US" sz="2400" dirty="0"/>
              <a:t>, </a:t>
            </a:r>
            <a:r>
              <a:rPr lang="en-US" sz="2400" dirty="0" err="1"/>
              <a:t>componentDidUpdate</a:t>
            </a:r>
            <a:r>
              <a:rPr lang="en-US" sz="2400" dirty="0"/>
              <a:t>, and </a:t>
            </a:r>
            <a:r>
              <a:rPr lang="en-US" sz="2400" dirty="0" err="1"/>
              <a:t>componentWillUnmount</a:t>
            </a:r>
            <a:r>
              <a:rPr lang="en-US" sz="2400" dirty="0"/>
              <a:t>.</a:t>
            </a:r>
          </a:p>
          <a:p>
            <a:pPr marL="519099" lvl="1" indent="-257175">
              <a:spcBef>
                <a:spcPts val="900"/>
              </a:spcBef>
              <a:buSzPts val="1980"/>
              <a:buFont typeface="Arial" panose="020B0604020202020204" pitchFamily="34" charset="0"/>
              <a:buChar char="•"/>
            </a:pPr>
            <a:r>
              <a:rPr lang="en-US" sz="2400" dirty="0"/>
              <a:t>Lets you call a function when any of these lifecycle events happen.</a:t>
            </a:r>
          </a:p>
        </p:txBody>
      </p:sp>
    </p:spTree>
    <p:extLst>
      <p:ext uri="{BB962C8B-B14F-4D97-AF65-F5344CB8AC3E}">
        <p14:creationId xmlns:p14="http://schemas.microsoft.com/office/powerpoint/2010/main" val="40101193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1"/>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buClr>
                <a:schemeClr val="lt1"/>
              </a:buClr>
              <a:buSzPts val="4000"/>
            </a:pPr>
            <a:r>
              <a:rPr lang="en-US" dirty="0"/>
              <a:t>Rules of Hooks</a:t>
            </a:r>
          </a:p>
        </p:txBody>
      </p:sp>
      <p:sp>
        <p:nvSpPr>
          <p:cNvPr id="341" name="Google Shape;341;p51"/>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spcAft>
                <a:spcPts val="600"/>
              </a:spcAft>
              <a:buSzPts val="1980"/>
              <a:buFont typeface="Arial" panose="020B0604020202020204" pitchFamily="34" charset="0"/>
              <a:buChar char="•"/>
            </a:pPr>
            <a:r>
              <a:rPr lang="en-US" dirty="0"/>
              <a:t>Must be called at the top level</a:t>
            </a:r>
          </a:p>
          <a:p>
            <a:pPr marL="685800" lvl="1" indent="-265748">
              <a:spcBef>
                <a:spcPts val="0"/>
              </a:spcBef>
              <a:spcAft>
                <a:spcPts val="600"/>
              </a:spcAft>
              <a:buSzPts val="1980"/>
              <a:buFont typeface="Arial" panose="020B0604020202020204" pitchFamily="34" charset="0"/>
              <a:buChar char="•"/>
            </a:pPr>
            <a:r>
              <a:rPr lang="en-US" sz="2400" dirty="0"/>
              <a:t>Not inside loops, conditions, or nested functions.</a:t>
            </a:r>
          </a:p>
          <a:p>
            <a:pPr marL="420053">
              <a:spcBef>
                <a:spcPts val="0"/>
              </a:spcBef>
              <a:spcAft>
                <a:spcPts val="600"/>
              </a:spcAft>
              <a:buSzPts val="1980"/>
              <a:buFont typeface="Arial" panose="020B0604020202020204" pitchFamily="34" charset="0"/>
              <a:buChar char="•"/>
            </a:pPr>
            <a:r>
              <a:rPr lang="en-US" dirty="0"/>
              <a:t>Can only be called from function components.</a:t>
            </a:r>
          </a:p>
          <a:p>
            <a:pPr marL="420053">
              <a:spcBef>
                <a:spcPts val="0"/>
              </a:spcBef>
              <a:spcAft>
                <a:spcPts val="600"/>
              </a:spcAft>
              <a:buSzPts val="1980"/>
              <a:buFont typeface="Arial" panose="020B0604020202020204" pitchFamily="34" charset="0"/>
              <a:buChar char="•"/>
            </a:pPr>
            <a:r>
              <a:rPr lang="en-US" dirty="0"/>
              <a:t>Hooks start with “use” by convention.</a:t>
            </a:r>
          </a:p>
        </p:txBody>
      </p:sp>
      <p:sp>
        <p:nvSpPr>
          <p:cNvPr id="342" name="Google Shape;342;p51" hidden="1"/>
          <p:cNvSpPr txBox="1">
            <a:spLocks noGrp="1"/>
          </p:cNvSpPr>
          <p:nvPr>
            <p:ph type="sldNum" idx="13"/>
          </p:nvPr>
        </p:nvSpPr>
        <p:spPr>
          <a:xfrm>
            <a:off x="0" y="857250"/>
            <a:ext cx="2249488" cy="2249488"/>
          </a:xfrm>
          <a:prstGeom prst="rect">
            <a:avLst/>
          </a:prstGeom>
          <a:noFill/>
          <a:ln>
            <a:noFill/>
          </a:ln>
        </p:spPr>
        <p:txBody>
          <a:bodyPr spcFirstLastPara="1" vert="horz" wrap="square" lIns="68569" tIns="34275" rIns="68569" bIns="34275" rtlCol="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1pPr>
            <a:lvl2pPr marL="0" marR="0" lvl="1"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2pPr>
            <a:lvl3pPr marL="0" marR="0" lvl="2"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3pPr>
            <a:lvl4pPr marL="0" marR="0" lvl="3"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4pPr>
            <a:lvl5pPr marL="0" marR="0" lvl="4"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5pPr>
            <a:lvl6pPr marL="0" marR="0" lvl="5"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6pPr>
            <a:lvl7pPr marL="0" marR="0" lvl="6"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7pPr>
            <a:lvl8pPr marL="0" marR="0" lvl="7"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8pPr>
            <a:lvl9pPr marL="0" marR="0" lvl="8" indent="0" algn="l" rtl="0">
              <a:lnSpc>
                <a:spcPct val="100000"/>
              </a:lnSpc>
              <a:spcBef>
                <a:spcPts val="0"/>
              </a:spcBef>
              <a:spcAft>
                <a:spcPts val="0"/>
              </a:spcAft>
              <a:buClr>
                <a:srgbClr val="000000"/>
              </a:buClr>
              <a:buFont typeface="Arial"/>
              <a:buNone/>
              <a:defRPr sz="1350" b="0" i="0" u="none" strike="noStrike" cap="none">
                <a:solidFill>
                  <a:schemeClr val="dk1"/>
                </a:solidFill>
                <a:latin typeface="Quattrocento Sans"/>
                <a:ea typeface="Quattrocento Sans"/>
                <a:cs typeface="Quattrocento Sans"/>
                <a:sym typeface="Quattrocento Sans"/>
              </a:defRPr>
            </a:lvl9pPr>
          </a:lstStyle>
          <a:p>
            <a:pPr>
              <a:spcAft>
                <a:spcPts val="600"/>
              </a:spcAft>
            </a:pPr>
            <a:fld id="{00000000-1234-1234-1234-123412341234}" type="slidenum">
              <a:rPr lang="en-US" smtClean="0"/>
              <a:pPr>
                <a:spcAft>
                  <a:spcPts val="600"/>
                </a:spcAft>
              </a:pPr>
              <a:t>207</a:t>
            </a:fld>
            <a:endParaRPr lang="en-US"/>
          </a:p>
        </p:txBody>
      </p:sp>
    </p:spTree>
    <p:extLst>
      <p:ext uri="{BB962C8B-B14F-4D97-AF65-F5344CB8AC3E}">
        <p14:creationId xmlns:p14="http://schemas.microsoft.com/office/powerpoint/2010/main" val="192496953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title"/>
          </p:nvPr>
        </p:nvSpPr>
        <p:spPr>
          <a:prstGeom prst="rect">
            <a:avLst/>
          </a:prstGeom>
        </p:spPr>
        <p:txBody>
          <a:bodyPr spcFirstLastPara="1" vert="horz" lIns="68569" tIns="34275" rIns="68569" bIns="34275" rtlCol="0" anchor="ctr" anchorCtr="0">
            <a:normAutofit/>
          </a:bodyPr>
          <a:lstStyle/>
          <a:p>
            <a:pPr>
              <a:spcBef>
                <a:spcPts val="0"/>
              </a:spcBef>
            </a:pPr>
            <a:r>
              <a:rPr lang="en-US" dirty="0" err="1"/>
              <a:t>useState</a:t>
            </a:r>
            <a:endParaRPr lang="en-US" dirty="0"/>
          </a:p>
        </p:txBody>
      </p:sp>
      <p:sp>
        <p:nvSpPr>
          <p:cNvPr id="349" name="Google Shape;349;p52"/>
          <p:cNvSpPr txBox="1">
            <a:spLocks noGrp="1"/>
          </p:cNvSpPr>
          <p:nvPr>
            <p:ph sz="quarter" idx="10"/>
          </p:nvPr>
        </p:nvSpPr>
        <p:spPr>
          <a:prstGeom prst="rect">
            <a:avLst/>
          </a:prstGeom>
        </p:spPr>
        <p:txBody>
          <a:bodyPr spcFirstLastPara="1" vert="horz" lIns="68569" tIns="34275" rIns="68569" bIns="34275" rtlCol="0" anchorCtr="0">
            <a:normAutofit/>
          </a:bodyPr>
          <a:lstStyle/>
          <a:p>
            <a:pPr marL="0" indent="0">
              <a:spcBef>
                <a:spcPts val="0"/>
              </a:spcBef>
              <a:buNone/>
            </a:pPr>
            <a:r>
              <a:rPr lang="en-US" sz="1800" dirty="0">
                <a:solidFill>
                  <a:schemeClr val="tx1"/>
                </a:solidFill>
                <a:latin typeface="Courier New" panose="02070309020205020404" pitchFamily="49" charset="0"/>
                <a:cs typeface="Courier New" panose="02070309020205020404" pitchFamily="49" charset="0"/>
              </a:rPr>
              <a:t>import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 } from 'react';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function Example() {</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const [count, </a:t>
            </a:r>
            <a:r>
              <a:rPr lang="en-US" sz="1800" dirty="0" err="1">
                <a:solidFill>
                  <a:schemeClr val="tx1"/>
                </a:solidFill>
                <a:latin typeface="Courier New" panose="02070309020205020404" pitchFamily="49" charset="0"/>
                <a:cs typeface="Courier New" panose="02070309020205020404" pitchFamily="49" charset="0"/>
              </a:rPr>
              <a:t>setCount</a:t>
            </a:r>
            <a:r>
              <a:rPr lang="en-US" sz="1800" dirty="0">
                <a:solidFill>
                  <a:schemeClr val="tx1"/>
                </a:solidFill>
                <a:latin typeface="Courier New" panose="02070309020205020404" pitchFamily="49" charset="0"/>
                <a:cs typeface="Courier New" panose="02070309020205020404" pitchFamily="49" charset="0"/>
              </a:rPr>
              <a: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(0);</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return (</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&lt;div&gt;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&lt;p&gt;You clicked {count} times&lt;/p&gt;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&lt;button </a:t>
            </a:r>
            <a:r>
              <a:rPr lang="en-US" sz="1800" dirty="0" err="1">
                <a:solidFill>
                  <a:schemeClr val="tx1"/>
                </a:solidFill>
                <a:latin typeface="Courier New" panose="02070309020205020404" pitchFamily="49" charset="0"/>
                <a:cs typeface="Courier New" panose="02070309020205020404" pitchFamily="49" charset="0"/>
              </a:rPr>
              <a:t>onClick</a:t>
            </a:r>
            <a:r>
              <a:rPr lang="en-US" sz="1800" dirty="0">
                <a:solidFill>
                  <a:schemeClr val="tx1"/>
                </a:solidFill>
                <a:latin typeface="Courier New" panose="02070309020205020404" pitchFamily="49" charset="0"/>
                <a:cs typeface="Courier New" panose="02070309020205020404" pitchFamily="49" charset="0"/>
              </a:rPr>
              <a:t>={() =&gt; </a:t>
            </a:r>
            <a:r>
              <a:rPr lang="en-US" sz="1800" dirty="0" err="1">
                <a:solidFill>
                  <a:schemeClr val="tx1"/>
                </a:solidFill>
                <a:latin typeface="Courier New" panose="02070309020205020404" pitchFamily="49" charset="0"/>
                <a:cs typeface="Courier New" panose="02070309020205020404" pitchFamily="49" charset="0"/>
              </a:rPr>
              <a:t>setCount</a:t>
            </a:r>
            <a:r>
              <a:rPr lang="en-US" sz="1800" dirty="0">
                <a:solidFill>
                  <a:schemeClr val="tx1"/>
                </a:solidFill>
                <a:latin typeface="Courier New" panose="02070309020205020404" pitchFamily="49" charset="0"/>
                <a:cs typeface="Courier New" panose="02070309020205020404" pitchFamily="49" charset="0"/>
              </a:rPr>
              <a:t>(count + 1)}&gt;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Click me</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&lt;/button&gt;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&lt;/div&gt;</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a:t>
            </a: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a:t>
            </a:r>
          </a:p>
          <a:p>
            <a:pPr marL="0" indent="0">
              <a:spcBef>
                <a:spcPts val="900"/>
              </a:spcBef>
              <a:spcAft>
                <a:spcPts val="900"/>
              </a:spcAft>
              <a:buNone/>
            </a:pPr>
            <a:endParaRPr lang="en-US" dirty="0"/>
          </a:p>
        </p:txBody>
      </p:sp>
    </p:spTree>
    <p:extLst>
      <p:ext uri="{BB962C8B-B14F-4D97-AF65-F5344CB8AC3E}">
        <p14:creationId xmlns:p14="http://schemas.microsoft.com/office/powerpoint/2010/main" val="19842437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prstGeom prst="rect">
            <a:avLst/>
          </a:prstGeom>
        </p:spPr>
        <p:txBody>
          <a:bodyPr spcFirstLastPara="1" vert="horz" lIns="68569" tIns="34275" rIns="68569" bIns="34275" rtlCol="0" anchor="ctr" anchorCtr="0">
            <a:normAutofit/>
          </a:bodyPr>
          <a:lstStyle/>
          <a:p>
            <a:pPr>
              <a:spcBef>
                <a:spcPts val="0"/>
              </a:spcBef>
            </a:pPr>
            <a:r>
              <a:rPr lang="en-US" dirty="0" err="1"/>
              <a:t>useState</a:t>
            </a:r>
            <a:r>
              <a:rPr lang="en-US" dirty="0"/>
              <a:t> can be used multiple times</a:t>
            </a:r>
          </a:p>
        </p:txBody>
      </p:sp>
      <p:sp>
        <p:nvSpPr>
          <p:cNvPr id="356" name="Google Shape;356;p53"/>
          <p:cNvSpPr txBox="1">
            <a:spLocks noGrp="1"/>
          </p:cNvSpPr>
          <p:nvPr>
            <p:ph sz="quarter" idx="10"/>
          </p:nvPr>
        </p:nvSpPr>
        <p:spPr>
          <a:prstGeom prst="rect">
            <a:avLst/>
          </a:prstGeom>
        </p:spPr>
        <p:txBody>
          <a:bodyPr spcFirstLastPara="1" vert="horz" lIns="68569" tIns="34275" rIns="68569" bIns="34275" rtlCol="0" anchorCtr="0">
            <a:normAutofit/>
          </a:bodyPr>
          <a:lstStyle/>
          <a:p>
            <a:pPr marL="0" indent="0">
              <a:spcBef>
                <a:spcPts val="0"/>
              </a:spcBef>
              <a:buNone/>
            </a:pPr>
            <a:r>
              <a:rPr lang="en-US" sz="1800" dirty="0">
                <a:solidFill>
                  <a:schemeClr val="tx1"/>
                </a:solidFill>
                <a:latin typeface="Courier New" panose="02070309020205020404" pitchFamily="49" charset="0"/>
                <a:cs typeface="Courier New" panose="02070309020205020404" pitchFamily="49" charset="0"/>
              </a:rPr>
              <a:t>function </a:t>
            </a:r>
            <a:r>
              <a:rPr lang="en-US" sz="1800" dirty="0" err="1">
                <a:solidFill>
                  <a:schemeClr val="tx1"/>
                </a:solidFill>
                <a:latin typeface="Courier New" panose="02070309020205020404" pitchFamily="49" charset="0"/>
                <a:cs typeface="Courier New" panose="02070309020205020404" pitchFamily="49" charset="0"/>
              </a:rPr>
              <a:t>ManyStates</a:t>
            </a:r>
            <a:r>
              <a:rPr lang="en-US" sz="1800" dirty="0">
                <a:solidFill>
                  <a:schemeClr val="tx1"/>
                </a:solidFill>
                <a:latin typeface="Courier New" panose="02070309020205020404" pitchFamily="49" charset="0"/>
                <a:cs typeface="Courier New" panose="02070309020205020404" pitchFamily="49" charset="0"/>
              </a:rPr>
              <a:t>() {</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const [animal, </a:t>
            </a:r>
            <a:r>
              <a:rPr lang="en-US" sz="1800" dirty="0" err="1">
                <a:solidFill>
                  <a:schemeClr val="tx1"/>
                </a:solidFill>
                <a:latin typeface="Courier New" panose="02070309020205020404" pitchFamily="49" charset="0"/>
                <a:cs typeface="Courier New" panose="02070309020205020404" pitchFamily="49" charset="0"/>
              </a:rPr>
              <a:t>setAnimal</a:t>
            </a:r>
            <a:r>
              <a:rPr lang="en-US" sz="1800" dirty="0">
                <a:solidFill>
                  <a:schemeClr val="tx1"/>
                </a:solidFill>
                <a:latin typeface="Courier New" panose="02070309020205020404" pitchFamily="49" charset="0"/>
                <a:cs typeface="Courier New" panose="02070309020205020404" pitchFamily="49" charset="0"/>
              </a:rPr>
              <a: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(‘monkey’);</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const [name, </a:t>
            </a:r>
            <a:r>
              <a:rPr lang="en-US" sz="1800" dirty="0" err="1">
                <a:solidFill>
                  <a:schemeClr val="tx1"/>
                </a:solidFill>
                <a:latin typeface="Courier New" panose="02070309020205020404" pitchFamily="49" charset="0"/>
                <a:cs typeface="Courier New" panose="02070309020205020404" pitchFamily="49" charset="0"/>
              </a:rPr>
              <a:t>setName</a:t>
            </a:r>
            <a:r>
              <a:rPr lang="en-US" sz="1800" dirty="0">
                <a:solidFill>
                  <a:schemeClr val="tx1"/>
                </a:solidFill>
                <a:latin typeface="Courier New" panose="02070309020205020404" pitchFamily="49" charset="0"/>
                <a:cs typeface="Courier New" panose="02070309020205020404" pitchFamily="49" charset="0"/>
              </a:rPr>
              <a: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(‘Chris’);</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const [</a:t>
            </a:r>
            <a:r>
              <a:rPr lang="en-US" sz="1800" dirty="0" err="1">
                <a:solidFill>
                  <a:schemeClr val="tx1"/>
                </a:solidFill>
                <a:latin typeface="Courier New" panose="02070309020205020404" pitchFamily="49" charset="0"/>
                <a:cs typeface="Courier New" panose="02070309020205020404" pitchFamily="49" charset="0"/>
              </a:rPr>
              <a:t>todos</a:t>
            </a:r>
            <a:r>
              <a:rPr lang="en-US" sz="1800" dirty="0">
                <a:solidFill>
                  <a:schemeClr val="tx1"/>
                </a:solidFill>
                <a:latin typeface="Courier New" panose="02070309020205020404" pitchFamily="49" charset="0"/>
                <a:cs typeface="Courier New" panose="02070309020205020404" pitchFamily="49" charset="0"/>
              </a:rPr>
              <a:t>, </a:t>
            </a:r>
            <a:r>
              <a:rPr lang="en-US" sz="1800" dirty="0" err="1">
                <a:solidFill>
                  <a:schemeClr val="tx1"/>
                </a:solidFill>
                <a:latin typeface="Courier New" panose="02070309020205020404" pitchFamily="49" charset="0"/>
                <a:cs typeface="Courier New" panose="02070309020205020404" pitchFamily="49" charset="0"/>
              </a:rPr>
              <a:t>setTodos</a:t>
            </a:r>
            <a:r>
              <a:rPr lang="en-US" sz="1800" dirty="0">
                <a:solidFill>
                  <a:schemeClr val="tx1"/>
                </a:solidFill>
                <a:latin typeface="Courier New" panose="02070309020205020404" pitchFamily="49" charset="0"/>
                <a:cs typeface="Courier New" panose="02070309020205020404" pitchFamily="49" charset="0"/>
              </a:rPr>
              <a:t>] = </a:t>
            </a:r>
            <a:r>
              <a:rPr lang="en-US" sz="1800" dirty="0" err="1">
                <a:solidFill>
                  <a:schemeClr val="tx1"/>
                </a:solidFill>
                <a:latin typeface="Courier New" panose="02070309020205020404" pitchFamily="49" charset="0"/>
                <a:cs typeface="Courier New" panose="02070309020205020404" pitchFamily="49" charset="0"/>
              </a:rPr>
              <a:t>useState</a:t>
            </a:r>
            <a:r>
              <a:rPr lang="en-US" sz="1800" dirty="0">
                <a:solidFill>
                  <a:schemeClr val="tx1"/>
                </a:solidFill>
                <a:latin typeface="Courier New" panose="02070309020205020404" pitchFamily="49" charset="0"/>
                <a:cs typeface="Courier New" panose="02070309020205020404" pitchFamily="49" charset="0"/>
              </a:rPr>
              <a:t>([{ text: ‘eat lunch’}]);</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buNone/>
            </a:pPr>
            <a:r>
              <a:rPr lang="en-US" sz="1800" dirty="0">
                <a:solidFill>
                  <a:schemeClr val="tx1"/>
                </a:solidFill>
                <a:latin typeface="Courier New" panose="02070309020205020404" pitchFamily="49" charset="0"/>
                <a:cs typeface="Courier New" panose="02070309020205020404" pitchFamily="49" charset="0"/>
              </a:rPr>
              <a:t>  // ..</a:t>
            </a:r>
            <a:endParaRPr sz="1800" dirty="0">
              <a:solidFill>
                <a:schemeClr val="tx1"/>
              </a:solidFill>
              <a:latin typeface="Courier New" panose="02070309020205020404" pitchFamily="49" charset="0"/>
              <a:cs typeface="Courier New" panose="02070309020205020404" pitchFamily="49" charset="0"/>
            </a:endParaRPr>
          </a:p>
          <a:p>
            <a:pPr marL="0" indent="0">
              <a:spcBef>
                <a:spcPts val="900"/>
              </a:spcBef>
              <a:spcAft>
                <a:spcPts val="900"/>
              </a:spcAft>
              <a:buNone/>
            </a:pPr>
            <a:r>
              <a:rPr lang="en-US" sz="1800" dirty="0">
                <a:solidFill>
                  <a:schemeClr val="tx1"/>
                </a:solidFill>
                <a:latin typeface="Courier New" panose="02070309020205020404" pitchFamily="49" charset="0"/>
                <a:cs typeface="Courier New" panose="02070309020205020404" pitchFamily="49" charset="0"/>
              </a:rPr>
              <a:t>}</a:t>
            </a:r>
            <a:endParaRPr sz="18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484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pPr lvl="0"/>
            <a:r>
              <a:rPr lang="en-US" sz="3600" kern="1200" dirty="0">
                <a:solidFill>
                  <a:schemeClr val="tx1"/>
                </a:solidFill>
                <a:latin typeface="+mj-lt"/>
                <a:ea typeface="+mj-ea"/>
                <a:cs typeface="+mj-cs"/>
              </a:rPr>
              <a:t>Thinking in Components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ABFA9AAF-1584-4AD7-9A02-1A62B396AFBB}"/>
              </a:ext>
            </a:extLst>
          </p:cNvPr>
          <p:cNvGraphicFramePr/>
          <p:nvPr>
            <p:extLst>
              <p:ext uri="{D42A27DB-BD31-4B8C-83A1-F6EECF244321}">
                <p14:modId xmlns:p14="http://schemas.microsoft.com/office/powerpoint/2010/main" val="2720323267"/>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3327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pPr>
            <a:r>
              <a:rPr lang="en-US" dirty="0" err="1"/>
              <a:t>useEffect</a:t>
            </a:r>
            <a:endParaRPr lang="en-US" dirty="0"/>
          </a:p>
        </p:txBody>
      </p:sp>
      <p:sp>
        <p:nvSpPr>
          <p:cNvPr id="363" name="Google Shape;363;p54"/>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buSzPts val="1980"/>
              <a:buFont typeface="Arial" panose="020B0604020202020204" pitchFamily="34" charset="0"/>
              <a:buChar char="•"/>
            </a:pPr>
            <a:r>
              <a:rPr lang="en-US" dirty="0"/>
              <a:t>Adds the ability to perform side effects from a function component.</a:t>
            </a:r>
            <a:endParaRPr dirty="0"/>
          </a:p>
          <a:p>
            <a:pPr marL="420053">
              <a:spcBef>
                <a:spcPts val="0"/>
              </a:spcBef>
              <a:buSzPts val="1980"/>
              <a:buFont typeface="Arial" panose="020B0604020202020204" pitchFamily="34" charset="0"/>
              <a:buChar char="•"/>
            </a:pPr>
            <a:r>
              <a:rPr lang="en-US" dirty="0"/>
              <a:t>Serves the same purpose as </a:t>
            </a:r>
            <a:r>
              <a:rPr lang="en-US" dirty="0" err="1"/>
              <a:t>componentDidMount</a:t>
            </a:r>
            <a:r>
              <a:rPr lang="en-US" dirty="0"/>
              <a:t>, </a:t>
            </a:r>
            <a:r>
              <a:rPr lang="en-US" dirty="0" err="1"/>
              <a:t>componentDidUpdate</a:t>
            </a:r>
            <a:r>
              <a:rPr lang="en-US" dirty="0"/>
              <a:t>, and </a:t>
            </a:r>
            <a:r>
              <a:rPr lang="en-US" dirty="0" err="1"/>
              <a:t>componentWillUnmount</a:t>
            </a:r>
            <a:endParaRPr dirty="0"/>
          </a:p>
          <a:p>
            <a:pPr marL="420053">
              <a:spcBef>
                <a:spcPts val="0"/>
              </a:spcBef>
              <a:buSzPts val="1980"/>
              <a:buFont typeface="Arial" panose="020B0604020202020204" pitchFamily="34" charset="0"/>
              <a:buChar char="•"/>
            </a:pPr>
            <a:r>
              <a:rPr lang="en-US" dirty="0"/>
              <a:t>By default, React runs effects after every render, including the first.</a:t>
            </a:r>
            <a:endParaRPr dirty="0"/>
          </a:p>
          <a:p>
            <a:pPr>
              <a:spcBef>
                <a:spcPts val="900"/>
              </a:spcBef>
              <a:buFont typeface="Arial" panose="020B0604020202020204" pitchFamily="34" charset="0"/>
              <a:buChar char="•"/>
            </a:pPr>
            <a:endParaRPr dirty="0"/>
          </a:p>
          <a:p>
            <a:pPr>
              <a:spcBef>
                <a:spcPts val="900"/>
              </a:spcBef>
              <a:spcAft>
                <a:spcPts val="900"/>
              </a:spcAft>
              <a:buFont typeface="Arial" panose="020B0604020202020204" pitchFamily="34" charset="0"/>
              <a:buChar char="•"/>
            </a:pPr>
            <a:endParaRPr dirty="0"/>
          </a:p>
        </p:txBody>
      </p:sp>
    </p:spTree>
    <p:extLst>
      <p:ext uri="{BB962C8B-B14F-4D97-AF65-F5344CB8AC3E}">
        <p14:creationId xmlns:p14="http://schemas.microsoft.com/office/powerpoint/2010/main" val="188039074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5"/>
          <p:cNvSpPr txBox="1">
            <a:spLocks noGrp="1"/>
          </p:cNvSpPr>
          <p:nvPr>
            <p:ph type="title"/>
          </p:nvPr>
        </p:nvSpPr>
        <p:spPr>
          <a:prstGeom prst="rect">
            <a:avLst/>
          </a:prstGeom>
        </p:spPr>
        <p:txBody>
          <a:bodyPr spcFirstLastPara="1" vert="horz" lIns="68569" tIns="34275" rIns="68569" bIns="34275" rtlCol="0" anchor="ctr" anchorCtr="0">
            <a:normAutofit/>
          </a:bodyPr>
          <a:lstStyle/>
          <a:p>
            <a:pPr>
              <a:spcBef>
                <a:spcPts val="0"/>
              </a:spcBef>
            </a:pPr>
            <a:r>
              <a:rPr lang="en-US" dirty="0" err="1"/>
              <a:t>useEffect</a:t>
            </a:r>
            <a:r>
              <a:rPr lang="en-US" dirty="0"/>
              <a:t> example</a:t>
            </a:r>
          </a:p>
        </p:txBody>
      </p:sp>
      <p:sp>
        <p:nvSpPr>
          <p:cNvPr id="370" name="Google Shape;370;p55"/>
          <p:cNvSpPr txBox="1">
            <a:spLocks noGrp="1"/>
          </p:cNvSpPr>
          <p:nvPr>
            <p:ph sz="quarter" idx="10"/>
          </p:nvPr>
        </p:nvSpPr>
        <p:spPr>
          <a:prstGeom prst="rect">
            <a:avLst/>
          </a:prstGeom>
        </p:spPr>
        <p:txBody>
          <a:bodyPr spcFirstLastPara="1" vert="horz" lIns="68569" tIns="34275" rIns="68569" bIns="34275" rtlCol="0" anchorCtr="0">
            <a:normAutofit/>
          </a:bodyPr>
          <a:lstStyle/>
          <a:p>
            <a:pPr marL="0" indent="0">
              <a:spcBef>
                <a:spcPts val="0"/>
              </a:spcBef>
              <a:buNone/>
            </a:pPr>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LifecycleDemo</a:t>
            </a:r>
            <a:r>
              <a:rPr lang="en-US" sz="1600" dirty="0">
                <a:latin typeface="Courier New" panose="02070309020205020404" pitchFamily="49" charset="0"/>
                <a:cs typeface="Courier New" panose="02070309020205020404" pitchFamily="49" charset="0"/>
              </a:rPr>
              <a:t>() {</a:t>
            </a:r>
          </a:p>
          <a:p>
            <a:pPr marL="0" indent="0">
              <a:spcBef>
                <a:spcPts val="90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useEffect</a:t>
            </a:r>
            <a:r>
              <a:rPr lang="en-US" sz="1600" dirty="0">
                <a:latin typeface="Courier New" panose="02070309020205020404" pitchFamily="49" charset="0"/>
                <a:cs typeface="Courier New" panose="02070309020205020404" pitchFamily="49" charset="0"/>
              </a:rPr>
              <a:t>(()=&gt; {</a:t>
            </a:r>
          </a:p>
          <a:p>
            <a:pPr marL="0" indent="0">
              <a:spcBef>
                <a:spcPts val="90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console.log</a:t>
            </a:r>
            <a:r>
              <a:rPr lang="en-US" sz="1600" dirty="0">
                <a:latin typeface="Courier New" panose="02070309020205020404" pitchFamily="49" charset="0"/>
                <a:cs typeface="Courier New" panose="02070309020205020404" pitchFamily="49" charset="0"/>
              </a:rPr>
              <a:t>('render!');</a:t>
            </a:r>
          </a:p>
          <a:p>
            <a:pPr marL="0" indent="0">
              <a:spcBef>
                <a:spcPts val="900"/>
              </a:spcBef>
              <a:buNone/>
            </a:pPr>
            <a:r>
              <a:rPr lang="en-US" sz="1600" dirty="0">
                <a:latin typeface="Courier New" panose="02070309020205020404" pitchFamily="49" charset="0"/>
                <a:cs typeface="Courier New" panose="02070309020205020404" pitchFamily="49" charset="0"/>
              </a:rPr>
              <a:t>    //optional "cleanup" return statement to run before render or unmount</a:t>
            </a:r>
          </a:p>
          <a:p>
            <a:pPr marL="0" indent="0">
              <a:spcBef>
                <a:spcPts val="900"/>
              </a:spcBef>
              <a:buNone/>
            </a:pPr>
            <a:r>
              <a:rPr lang="en-US" sz="1600" dirty="0">
                <a:latin typeface="Courier New" panose="02070309020205020404" pitchFamily="49" charset="0"/>
                <a:cs typeface="Courier New" panose="02070309020205020404" pitchFamily="49" charset="0"/>
              </a:rPr>
              <a:t>    return () =&gt;</a:t>
            </a:r>
          </a:p>
          <a:p>
            <a:pPr marL="0" indent="0">
              <a:spcBef>
                <a:spcPts val="90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console.log</a:t>
            </a:r>
            <a:r>
              <a:rPr lang="en-US" sz="1600" dirty="0">
                <a:latin typeface="Courier New" panose="02070309020205020404" pitchFamily="49" charset="0"/>
                <a:cs typeface="Courier New" panose="02070309020205020404" pitchFamily="49" charset="0"/>
              </a:rPr>
              <a:t>('unmounting'); </a:t>
            </a:r>
          </a:p>
          <a:p>
            <a:pPr marL="0" indent="0">
              <a:spcBef>
                <a:spcPts val="900"/>
              </a:spcBef>
              <a:buNone/>
            </a:pPr>
            <a:r>
              <a:rPr lang="en-US" sz="1600" dirty="0">
                <a:latin typeface="Courier New" panose="02070309020205020404" pitchFamily="49" charset="0"/>
                <a:cs typeface="Courier New" panose="02070309020205020404" pitchFamily="49" charset="0"/>
              </a:rPr>
              <a:t>  })</a:t>
            </a:r>
          </a:p>
          <a:p>
            <a:pPr marL="0" indent="0">
              <a:spcBef>
                <a:spcPts val="900"/>
              </a:spcBef>
              <a:buNone/>
            </a:pPr>
            <a:endParaRPr lang="en-US" sz="1600" dirty="0">
              <a:latin typeface="Courier New" panose="02070309020205020404" pitchFamily="49" charset="0"/>
              <a:cs typeface="Courier New" panose="02070309020205020404" pitchFamily="49" charset="0"/>
            </a:endParaRPr>
          </a:p>
          <a:p>
            <a:pPr marL="0" indent="0">
              <a:spcBef>
                <a:spcPts val="900"/>
              </a:spcBef>
              <a:buNone/>
            </a:pPr>
            <a:r>
              <a:rPr lang="en-US" sz="1600" dirty="0">
                <a:latin typeface="Courier New" panose="02070309020205020404" pitchFamily="49" charset="0"/>
                <a:cs typeface="Courier New" panose="02070309020205020404" pitchFamily="49" charset="0"/>
              </a:rPr>
              <a:t>  return “This is a lifecycle demo”;</a:t>
            </a:r>
          </a:p>
          <a:p>
            <a:pPr marL="0" indent="0">
              <a:spcBef>
                <a:spcPts val="900"/>
              </a:spcBef>
              <a:spcAft>
                <a:spcPts val="900"/>
              </a:spcAft>
              <a:buNone/>
            </a:pP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737755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6"/>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pPr>
            <a:r>
              <a:rPr lang="en-US" dirty="0"/>
              <a:t>When does </a:t>
            </a:r>
            <a:r>
              <a:rPr lang="en-US" dirty="0" err="1"/>
              <a:t>useEffect</a:t>
            </a:r>
            <a:r>
              <a:rPr lang="en-US" dirty="0"/>
              <a:t> run?</a:t>
            </a:r>
          </a:p>
        </p:txBody>
      </p:sp>
      <p:sp>
        <p:nvSpPr>
          <p:cNvPr id="377" name="Google Shape;377;p56"/>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spcAft>
                <a:spcPts val="450"/>
              </a:spcAft>
              <a:buSzPts val="1980"/>
              <a:buFont typeface="Arial" panose="020B0604020202020204" pitchFamily="34" charset="0"/>
              <a:buChar char="•"/>
            </a:pPr>
            <a:r>
              <a:rPr lang="en-US" dirty="0"/>
              <a:t>By default: before every render.</a:t>
            </a:r>
          </a:p>
          <a:p>
            <a:pPr marL="420053">
              <a:spcBef>
                <a:spcPts val="0"/>
              </a:spcBef>
              <a:spcAft>
                <a:spcPts val="450"/>
              </a:spcAft>
              <a:buSzPts val="1980"/>
              <a:buFont typeface="Arial" panose="020B0604020202020204" pitchFamily="34" charset="0"/>
              <a:buChar char="•"/>
            </a:pPr>
            <a:r>
              <a:rPr lang="en-US" dirty="0"/>
              <a:t>Want to run it less often?</a:t>
            </a:r>
          </a:p>
          <a:p>
            <a:pPr marL="685800" lvl="1" indent="-265748">
              <a:spcBef>
                <a:spcPts val="0"/>
              </a:spcBef>
              <a:spcAft>
                <a:spcPts val="450"/>
              </a:spcAft>
              <a:buSzPts val="1980"/>
              <a:buFont typeface="Arial" panose="020B0604020202020204" pitchFamily="34" charset="0"/>
              <a:buChar char="•"/>
            </a:pPr>
            <a:r>
              <a:rPr lang="en-US" sz="2400" dirty="0"/>
              <a:t>Provide a 2nd argument</a:t>
            </a:r>
          </a:p>
          <a:p>
            <a:pPr marL="1028700" lvl="2" indent="-265748">
              <a:spcBef>
                <a:spcPts val="0"/>
              </a:spcBef>
              <a:spcAft>
                <a:spcPts val="450"/>
              </a:spcAft>
              <a:buSzPts val="1980"/>
              <a:buFont typeface="Arial" panose="020B0604020202020204" pitchFamily="34" charset="0"/>
              <a:buChar char="•"/>
            </a:pPr>
            <a:r>
              <a:rPr lang="en-US" sz="2400" dirty="0"/>
              <a:t>Array</a:t>
            </a:r>
          </a:p>
          <a:p>
            <a:pPr marL="1028700" lvl="2" indent="-265748">
              <a:spcBef>
                <a:spcPts val="0"/>
              </a:spcBef>
              <a:spcAft>
                <a:spcPts val="450"/>
              </a:spcAft>
              <a:buSzPts val="1980"/>
              <a:buFont typeface="Arial" panose="020B0604020202020204" pitchFamily="34" charset="0"/>
              <a:buChar char="•"/>
            </a:pPr>
            <a:r>
              <a:rPr lang="en-US" sz="2400" dirty="0"/>
              <a:t>If one of them has changed, the effect will run again.</a:t>
            </a:r>
          </a:p>
          <a:p>
            <a:pPr marL="1028700" lvl="2" indent="-265748">
              <a:spcBef>
                <a:spcPts val="0"/>
              </a:spcBef>
              <a:spcAft>
                <a:spcPts val="450"/>
              </a:spcAft>
              <a:buSzPts val="1980"/>
              <a:buFont typeface="Arial" panose="020B0604020202020204" pitchFamily="34" charset="0"/>
              <a:buChar char="•"/>
            </a:pPr>
            <a:r>
              <a:rPr lang="en-US" sz="2400" dirty="0"/>
              <a:t>Will still run after the initial render.</a:t>
            </a:r>
          </a:p>
          <a:p>
            <a:pPr marL="685800" lvl="1" indent="-265748">
              <a:spcBef>
                <a:spcPts val="0"/>
              </a:spcBef>
              <a:spcAft>
                <a:spcPts val="450"/>
              </a:spcAft>
              <a:buSzPts val="1980"/>
              <a:buFont typeface="Arial" panose="020B0604020202020204" pitchFamily="34" charset="0"/>
              <a:buChar char="•"/>
            </a:pPr>
            <a:r>
              <a:rPr lang="en-US" sz="2400" dirty="0"/>
              <a:t>To run only on Mount and Unmount, pass an empty array ([])</a:t>
            </a:r>
          </a:p>
          <a:p>
            <a:pPr lvl="2" indent="-265748">
              <a:spcBef>
                <a:spcPts val="0"/>
              </a:spcBef>
              <a:spcAft>
                <a:spcPts val="450"/>
              </a:spcAft>
              <a:buSzPts val="1980"/>
            </a:pPr>
            <a:r>
              <a:rPr lang="en-US" dirty="0"/>
              <a:t>Simulates </a:t>
            </a:r>
            <a:r>
              <a:rPr lang="en-US" dirty="0" err="1"/>
              <a:t>componentDidMount</a:t>
            </a:r>
            <a:r>
              <a:rPr lang="en-US" dirty="0"/>
              <a:t> lifecycle method</a:t>
            </a:r>
          </a:p>
        </p:txBody>
      </p:sp>
    </p:spTree>
    <p:extLst>
      <p:ext uri="{BB962C8B-B14F-4D97-AF65-F5344CB8AC3E}">
        <p14:creationId xmlns:p14="http://schemas.microsoft.com/office/powerpoint/2010/main" val="36245418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pPr>
            <a:r>
              <a:rPr lang="en-US" dirty="0"/>
              <a:t>Uses for </a:t>
            </a:r>
            <a:r>
              <a:rPr lang="en-US" dirty="0" err="1"/>
              <a:t>useEffect</a:t>
            </a:r>
            <a:endParaRPr lang="en-US" dirty="0"/>
          </a:p>
        </p:txBody>
      </p:sp>
      <p:sp>
        <p:nvSpPr>
          <p:cNvPr id="384" name="Google Shape;384;p57"/>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spcAft>
                <a:spcPts val="450"/>
              </a:spcAft>
              <a:buSzPts val="1980"/>
              <a:buFont typeface="Arial" panose="020B0604020202020204" pitchFamily="34" charset="0"/>
              <a:buChar char="•"/>
            </a:pPr>
            <a:r>
              <a:rPr lang="en-US" dirty="0"/>
              <a:t>Fetch initial data</a:t>
            </a:r>
          </a:p>
          <a:p>
            <a:pPr marL="420053">
              <a:spcBef>
                <a:spcPts val="0"/>
              </a:spcBef>
              <a:spcAft>
                <a:spcPts val="450"/>
              </a:spcAft>
              <a:buSzPts val="1980"/>
              <a:buFont typeface="Arial" panose="020B0604020202020204" pitchFamily="34" charset="0"/>
              <a:buChar char="•"/>
            </a:pPr>
            <a:r>
              <a:rPr lang="en-US" dirty="0"/>
              <a:t>focus inputs on first render</a:t>
            </a:r>
          </a:p>
          <a:p>
            <a:pPr marL="420053">
              <a:spcBef>
                <a:spcPts val="0"/>
              </a:spcBef>
              <a:spcAft>
                <a:spcPts val="450"/>
              </a:spcAft>
              <a:buSzPts val="1980"/>
              <a:buFont typeface="Arial" panose="020B0604020202020204" pitchFamily="34" charset="0"/>
              <a:buChar char="•"/>
            </a:pPr>
            <a:r>
              <a:rPr lang="en-US" dirty="0"/>
              <a:t>Re-fetching when data changes</a:t>
            </a:r>
          </a:p>
          <a:p>
            <a:pPr indent="-265748">
              <a:spcBef>
                <a:spcPts val="0"/>
              </a:spcBef>
              <a:spcAft>
                <a:spcPts val="450"/>
              </a:spcAft>
              <a:buSzPts val="1980"/>
              <a:buChar char="⚫"/>
            </a:pPr>
            <a:endParaRPr lang="en-US" dirty="0"/>
          </a:p>
        </p:txBody>
      </p:sp>
    </p:spTree>
    <p:extLst>
      <p:ext uri="{BB962C8B-B14F-4D97-AF65-F5344CB8AC3E}">
        <p14:creationId xmlns:p14="http://schemas.microsoft.com/office/powerpoint/2010/main" val="35881556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a:prstGeom prst="rect">
            <a:avLst/>
          </a:prstGeom>
          <a:noFill/>
          <a:ln>
            <a:noFill/>
          </a:ln>
        </p:spPr>
        <p:txBody>
          <a:bodyPr spcFirstLastPara="1" vert="horz" wrap="square" lIns="68569" tIns="34275" rIns="68569" bIns="34275" rtlCol="0" anchor="ctr" anchorCtr="0">
            <a:normAutofit/>
          </a:bodyPr>
          <a:lstStyle/>
          <a:p>
            <a:pPr>
              <a:spcBef>
                <a:spcPts val="0"/>
              </a:spcBef>
            </a:pPr>
            <a:r>
              <a:rPr lang="en-US" dirty="0"/>
              <a:t>More Built-in Hooks</a:t>
            </a:r>
          </a:p>
        </p:txBody>
      </p:sp>
      <p:sp>
        <p:nvSpPr>
          <p:cNvPr id="384" name="Google Shape;384;p57"/>
          <p:cNvSpPr txBox="1">
            <a:spLocks noGrp="1"/>
          </p:cNvSpPr>
          <p:nvPr>
            <p:ph sz="quarter" idx="10"/>
          </p:nvPr>
        </p:nvSpPr>
        <p:spPr>
          <a:prstGeom prst="rect">
            <a:avLst/>
          </a:prstGeom>
          <a:noFill/>
          <a:ln>
            <a:noFill/>
          </a:ln>
        </p:spPr>
        <p:txBody>
          <a:bodyPr spcFirstLastPara="1" vert="horz" wrap="square" lIns="68569" tIns="34275" rIns="68569" bIns="34275" rtlCol="0" anchor="t" anchorCtr="0">
            <a:normAutofit/>
          </a:bodyPr>
          <a:lstStyle/>
          <a:p>
            <a:pPr marL="420053">
              <a:spcBef>
                <a:spcPts val="0"/>
              </a:spcBef>
              <a:spcAft>
                <a:spcPts val="450"/>
              </a:spcAft>
              <a:buSzPts val="1980"/>
              <a:buFont typeface="Arial" panose="020B0604020202020204" pitchFamily="34" charset="0"/>
              <a:buChar char="•"/>
            </a:pPr>
            <a:r>
              <a:rPr lang="en-US" dirty="0" err="1"/>
              <a:t>useContext</a:t>
            </a:r>
            <a:endParaRPr lang="en-US" dirty="0"/>
          </a:p>
          <a:p>
            <a:pPr marL="420053">
              <a:spcBef>
                <a:spcPts val="0"/>
              </a:spcBef>
              <a:spcAft>
                <a:spcPts val="450"/>
              </a:spcAft>
              <a:buSzPts val="1980"/>
              <a:buFont typeface="Arial" panose="020B0604020202020204" pitchFamily="34" charset="0"/>
              <a:buChar char="•"/>
            </a:pPr>
            <a:r>
              <a:rPr lang="en-US" dirty="0" err="1"/>
              <a:t>useReducer</a:t>
            </a:r>
            <a:endParaRPr lang="en-US" dirty="0"/>
          </a:p>
          <a:p>
            <a:pPr marL="420053">
              <a:spcBef>
                <a:spcPts val="0"/>
              </a:spcBef>
              <a:spcAft>
                <a:spcPts val="450"/>
              </a:spcAft>
              <a:buSzPts val="1980"/>
              <a:buFont typeface="Arial" panose="020B0604020202020204" pitchFamily="34" charset="0"/>
              <a:buChar char="•"/>
            </a:pPr>
            <a:r>
              <a:rPr lang="en-US" dirty="0" err="1"/>
              <a:t>useCallback</a:t>
            </a:r>
            <a:endParaRPr lang="en-US" dirty="0"/>
          </a:p>
          <a:p>
            <a:pPr marL="420053">
              <a:spcBef>
                <a:spcPts val="0"/>
              </a:spcBef>
              <a:spcAft>
                <a:spcPts val="450"/>
              </a:spcAft>
              <a:buSzPts val="1980"/>
              <a:buFont typeface="Arial" panose="020B0604020202020204" pitchFamily="34" charset="0"/>
              <a:buChar char="•"/>
            </a:pPr>
            <a:r>
              <a:rPr lang="en-US" dirty="0" err="1"/>
              <a:t>useMemo</a:t>
            </a:r>
            <a:endParaRPr lang="en-US" dirty="0"/>
          </a:p>
          <a:p>
            <a:pPr marL="420053">
              <a:spcBef>
                <a:spcPts val="0"/>
              </a:spcBef>
              <a:spcAft>
                <a:spcPts val="450"/>
              </a:spcAft>
              <a:buSzPts val="1980"/>
              <a:buFont typeface="Arial" panose="020B0604020202020204" pitchFamily="34" charset="0"/>
              <a:buChar char="•"/>
            </a:pPr>
            <a:r>
              <a:rPr lang="en-US" dirty="0" err="1"/>
              <a:t>useRef</a:t>
            </a:r>
            <a:endParaRPr lang="en-US" dirty="0"/>
          </a:p>
          <a:p>
            <a:pPr marL="420053">
              <a:spcBef>
                <a:spcPts val="0"/>
              </a:spcBef>
              <a:spcAft>
                <a:spcPts val="450"/>
              </a:spcAft>
              <a:buSzPts val="1980"/>
              <a:buFont typeface="Arial" panose="020B0604020202020204" pitchFamily="34" charset="0"/>
              <a:buChar char="•"/>
            </a:pPr>
            <a:r>
              <a:rPr lang="en-US" dirty="0" err="1"/>
              <a:t>useImperativeHandle</a:t>
            </a:r>
            <a:endParaRPr lang="en-US" dirty="0"/>
          </a:p>
          <a:p>
            <a:pPr marL="420053">
              <a:spcBef>
                <a:spcPts val="0"/>
              </a:spcBef>
              <a:spcAft>
                <a:spcPts val="450"/>
              </a:spcAft>
              <a:buSzPts val="1980"/>
              <a:buFont typeface="Arial" panose="020B0604020202020204" pitchFamily="34" charset="0"/>
              <a:buChar char="•"/>
            </a:pPr>
            <a:r>
              <a:rPr lang="en-US" dirty="0" err="1"/>
              <a:t>useLayoutEffect</a:t>
            </a:r>
            <a:endParaRPr lang="en-US" dirty="0"/>
          </a:p>
          <a:p>
            <a:pPr marL="420053">
              <a:spcBef>
                <a:spcPts val="0"/>
              </a:spcBef>
              <a:spcAft>
                <a:spcPts val="450"/>
              </a:spcAft>
              <a:buSzPts val="1980"/>
              <a:buFont typeface="Arial" panose="020B0604020202020204" pitchFamily="34" charset="0"/>
              <a:buChar char="•"/>
            </a:pPr>
            <a:r>
              <a:rPr lang="en-US" dirty="0" err="1"/>
              <a:t>useDebugValue</a:t>
            </a:r>
            <a:endParaRPr lang="en-US" dirty="0"/>
          </a:p>
          <a:p>
            <a:pPr indent="-265748">
              <a:spcBef>
                <a:spcPts val="0"/>
              </a:spcBef>
              <a:spcAft>
                <a:spcPts val="450"/>
              </a:spcAft>
              <a:buSzPts val="1980"/>
              <a:buChar char="⚫"/>
            </a:pPr>
            <a:endParaRPr lang="en-US" dirty="0"/>
          </a:p>
        </p:txBody>
      </p:sp>
    </p:spTree>
    <p:extLst>
      <p:ext uri="{BB962C8B-B14F-4D97-AF65-F5344CB8AC3E}">
        <p14:creationId xmlns:p14="http://schemas.microsoft.com/office/powerpoint/2010/main" val="12031065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E37DB30-06FD-744B-B71D-714545322623}"/>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AA05631E-C112-7D47-9ADB-01347FD000B5}"/>
              </a:ext>
            </a:extLst>
          </p:cNvPr>
          <p:cNvSpPr>
            <a:spLocks noGrp="1"/>
          </p:cNvSpPr>
          <p:nvPr>
            <p:ph type="body" sz="quarter" idx="10"/>
          </p:nvPr>
        </p:nvSpPr>
        <p:spPr/>
        <p:txBody>
          <a:bodyPr>
            <a:normAutofit fontScale="92500" lnSpcReduction="10000"/>
          </a:bodyPr>
          <a:lstStyle/>
          <a:p>
            <a:r>
              <a:rPr lang="en-US" dirty="0"/>
              <a:t>Lab 11: Converting a Class Component to a Function Component</a:t>
            </a:r>
          </a:p>
        </p:txBody>
      </p:sp>
      <p:sp>
        <p:nvSpPr>
          <p:cNvPr id="9" name="Content Placeholder 8">
            <a:extLst>
              <a:ext uri="{FF2B5EF4-FFF2-40B4-BE49-F238E27FC236}">
                <a16:creationId xmlns:a16="http://schemas.microsoft.com/office/drawing/2014/main" id="{97F32B98-D6B4-7241-9043-5BF16089AE36}"/>
              </a:ext>
            </a:extLst>
          </p:cNvPr>
          <p:cNvSpPr>
            <a:spLocks noGrp="1"/>
          </p:cNvSpPr>
          <p:nvPr>
            <p:ph sz="quarter" idx="11"/>
          </p:nvPr>
        </p:nvSpPr>
        <p:spPr/>
        <p:txBody>
          <a:bodyPr/>
          <a:lstStyle/>
          <a:p>
            <a:endParaRPr lang="en-US"/>
          </a:p>
        </p:txBody>
      </p:sp>
      <p:pic>
        <p:nvPicPr>
          <p:cNvPr id="7" name="Graphic 6" descr="A friendly robot">
            <a:extLst>
              <a:ext uri="{FF2B5EF4-FFF2-40B4-BE49-F238E27FC236}">
                <a16:creationId xmlns:a16="http://schemas.microsoft.com/office/drawing/2014/main" id="{11BEC5F7-A39E-4D96-B10F-0DD5DE008E1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054396" y="1170128"/>
            <a:ext cx="4514498" cy="4514498"/>
          </a:xfrm>
          <a:prstGeom prst="rect">
            <a:avLst/>
          </a:prstGeom>
          <a:effectLst/>
        </p:spPr>
      </p:pic>
    </p:spTree>
    <p:extLst>
      <p:ext uri="{BB962C8B-B14F-4D97-AF65-F5344CB8AC3E}">
        <p14:creationId xmlns:p14="http://schemas.microsoft.com/office/powerpoint/2010/main" val="23742478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78F08C-C4F7-A74F-A208-AF581EB05891}"/>
              </a:ext>
            </a:extLst>
          </p:cNvPr>
          <p:cNvSpPr>
            <a:spLocks noGrp="1"/>
          </p:cNvSpPr>
          <p:nvPr>
            <p:ph type="ctrTitle"/>
          </p:nvPr>
        </p:nvSpPr>
        <p:spPr/>
        <p:txBody>
          <a:bodyPr anchor="b"/>
          <a:lstStyle/>
          <a:p>
            <a:r>
              <a:rPr lang="en-US" dirty="0"/>
              <a:t>Context  and Refs</a:t>
            </a:r>
          </a:p>
        </p:txBody>
      </p:sp>
      <p:sp>
        <p:nvSpPr>
          <p:cNvPr id="2" name="Subtitle 1">
            <a:extLst>
              <a:ext uri="{FF2B5EF4-FFF2-40B4-BE49-F238E27FC236}">
                <a16:creationId xmlns:a16="http://schemas.microsoft.com/office/drawing/2014/main" id="{0715A6DD-414D-F94B-B810-8A7BAE85981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25915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AC12-A826-C14F-A5F0-86A4CD885E39}"/>
              </a:ext>
            </a:extLst>
          </p:cNvPr>
          <p:cNvSpPr>
            <a:spLocks noGrp="1"/>
          </p:cNvSpPr>
          <p:nvPr>
            <p:ph type="title"/>
          </p:nvPr>
        </p:nvSpPr>
        <p:spPr/>
        <p:txBody>
          <a:bodyPr/>
          <a:lstStyle/>
          <a:p>
            <a:r>
              <a:rPr lang="en-US" dirty="0"/>
              <a:t>Context API</a:t>
            </a:r>
          </a:p>
        </p:txBody>
      </p:sp>
      <p:sp>
        <p:nvSpPr>
          <p:cNvPr id="3" name="Content Placeholder 2">
            <a:extLst>
              <a:ext uri="{FF2B5EF4-FFF2-40B4-BE49-F238E27FC236}">
                <a16:creationId xmlns:a16="http://schemas.microsoft.com/office/drawing/2014/main" id="{268A3D20-4758-AA4E-9435-D687C731F79C}"/>
              </a:ext>
            </a:extLst>
          </p:cNvPr>
          <p:cNvSpPr>
            <a:spLocks noGrp="1"/>
          </p:cNvSpPr>
          <p:nvPr>
            <p:ph sz="quarter" idx="10"/>
          </p:nvPr>
        </p:nvSpPr>
        <p:spPr/>
        <p:txBody>
          <a:bodyPr/>
          <a:lstStyle/>
          <a:p>
            <a:r>
              <a:rPr lang="en-US" dirty="0"/>
              <a:t>Context allows parents to pass data implicitly to children, no matter how deep the component tree is.</a:t>
            </a:r>
          </a:p>
          <a:p>
            <a:endParaRPr lang="en-US" dirty="0"/>
          </a:p>
          <a:p>
            <a:endParaRPr lang="en-US" dirty="0"/>
          </a:p>
        </p:txBody>
      </p:sp>
    </p:spTree>
    <p:extLst>
      <p:ext uri="{BB962C8B-B14F-4D97-AF65-F5344CB8AC3E}">
        <p14:creationId xmlns:p14="http://schemas.microsoft.com/office/powerpoint/2010/main" val="123882088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07AE-BAD9-DA9E-DBF8-250AA62AEEB1}"/>
              </a:ext>
            </a:extLst>
          </p:cNvPr>
          <p:cNvSpPr>
            <a:spLocks noGrp="1"/>
          </p:cNvSpPr>
          <p:nvPr>
            <p:ph type="title"/>
          </p:nvPr>
        </p:nvSpPr>
        <p:spPr>
          <a:xfrm>
            <a:off x="628650" y="365126"/>
            <a:ext cx="7886700" cy="1325563"/>
          </a:xfrm>
        </p:spPr>
        <p:txBody>
          <a:bodyPr anchor="ctr">
            <a:normAutofit/>
          </a:bodyPr>
          <a:lstStyle/>
          <a:p>
            <a:r>
              <a:rPr lang="en-US"/>
              <a:t>Creating and Using Context for Color Themes</a:t>
            </a:r>
          </a:p>
        </p:txBody>
      </p:sp>
      <p:pic>
        <p:nvPicPr>
          <p:cNvPr id="5" name="Content Placeholder 4" descr="Pantone color samples">
            <a:extLst>
              <a:ext uri="{FF2B5EF4-FFF2-40B4-BE49-F238E27FC236}">
                <a16:creationId xmlns:a16="http://schemas.microsoft.com/office/drawing/2014/main" id="{ADC0CC5C-DC6F-4C03-9AAE-438EFA10BD99}"/>
              </a:ext>
            </a:extLst>
          </p:cNvPr>
          <p:cNvPicPr>
            <a:picLocks noGrp="1" noChangeAspect="1"/>
          </p:cNvPicPr>
          <p:nvPr>
            <p:ph sz="half" idx="1"/>
          </p:nvPr>
        </p:nvPicPr>
        <p:blipFill>
          <a:blip r:embed="rId3"/>
          <a:srcRect l="17143" r="35300" b="1"/>
          <a:stretch/>
        </p:blipFill>
        <p:spPr>
          <a:xfrm>
            <a:off x="628650" y="1825625"/>
            <a:ext cx="3886200" cy="4351338"/>
          </a:xfrm>
          <a:noFill/>
        </p:spPr>
      </p:pic>
      <p:sp>
        <p:nvSpPr>
          <p:cNvPr id="4" name="Content Placeholder 3">
            <a:extLst>
              <a:ext uri="{FF2B5EF4-FFF2-40B4-BE49-F238E27FC236}">
                <a16:creationId xmlns:a16="http://schemas.microsoft.com/office/drawing/2014/main" id="{6CBB721A-07FD-BA9A-CE60-A561A3217D1A}"/>
              </a:ext>
            </a:extLst>
          </p:cNvPr>
          <p:cNvSpPr>
            <a:spLocks noGrp="1"/>
          </p:cNvSpPr>
          <p:nvPr>
            <p:ph sz="half" idx="2"/>
          </p:nvPr>
        </p:nvSpPr>
        <p:spPr>
          <a:xfrm>
            <a:off x="4629150" y="1825625"/>
            <a:ext cx="3886200" cy="4351338"/>
          </a:xfrm>
        </p:spPr>
        <p:txBody>
          <a:bodyPr>
            <a:normAutofit/>
          </a:bodyPr>
          <a:lstStyle/>
          <a:p>
            <a:r>
              <a:rPr lang="en-US"/>
              <a:t>Define a ColorContext to manage color theme state.</a:t>
            </a:r>
          </a:p>
          <a:p>
            <a:r>
              <a:rPr lang="en-US"/>
              <a:t>Use Context.Provider to wrap components needing theme access.</a:t>
            </a:r>
          </a:p>
          <a:p>
            <a:r>
              <a:rPr lang="en-US"/>
              <a:t>Utilize useContext hook for easy access to the theme.</a:t>
            </a:r>
          </a:p>
        </p:txBody>
      </p:sp>
    </p:spTree>
    <p:extLst>
      <p:ext uri="{BB962C8B-B14F-4D97-AF65-F5344CB8AC3E}">
        <p14:creationId xmlns:p14="http://schemas.microsoft.com/office/powerpoint/2010/main" val="226441500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5BD2A6-0C58-9DA1-A2FD-8329709E2107}"/>
              </a:ext>
            </a:extLst>
          </p:cNvPr>
          <p:cNvSpPr>
            <a:spLocks noGrp="1"/>
          </p:cNvSpPr>
          <p:nvPr>
            <p:ph type="title"/>
          </p:nvPr>
        </p:nvSpPr>
        <p:spPr/>
        <p:txBody>
          <a:bodyPr/>
          <a:lstStyle/>
          <a:p>
            <a:r>
              <a:rPr lang="en-US" dirty="0"/>
              <a:t>Creating a Context</a:t>
            </a:r>
          </a:p>
        </p:txBody>
      </p:sp>
      <p:sp>
        <p:nvSpPr>
          <p:cNvPr id="8" name="Text Placeholder 7">
            <a:extLst>
              <a:ext uri="{FF2B5EF4-FFF2-40B4-BE49-F238E27FC236}">
                <a16:creationId xmlns:a16="http://schemas.microsoft.com/office/drawing/2014/main" id="{05324A18-24C9-74BF-34BA-C7493D24BED9}"/>
              </a:ext>
            </a:extLst>
          </p:cNvPr>
          <p:cNvSpPr>
            <a:spLocks noGrp="1"/>
          </p:cNvSpPr>
          <p:nvPr>
            <p:ph type="body" sz="quarter" idx="13"/>
          </p:nvPr>
        </p:nvSpPr>
        <p:spPr/>
        <p:txBody>
          <a:bodyPr>
            <a:normAutofit fontScale="40000" lnSpcReduction="20000"/>
          </a:bodyPr>
          <a:lstStyle/>
          <a:p>
            <a:pPr>
              <a:lnSpc>
                <a:spcPts val="1350"/>
              </a:lnSpc>
            </a:pPr>
            <a:r>
              <a:rPr lang="en-US" b="0" dirty="0">
                <a:solidFill>
                  <a:srgbClr val="0000FF"/>
                </a:solidFill>
                <a:effectLst/>
                <a:latin typeface="Menlo" panose="020B0609030804020204" pitchFamily="49" charset="0"/>
              </a:rPr>
              <a:t>import</a:t>
            </a:r>
            <a:r>
              <a:rPr lang="en-US" b="0" dirty="0">
                <a:solidFill>
                  <a:srgbClr val="000000"/>
                </a:solidFill>
                <a:effectLst/>
                <a:latin typeface="Menlo" panose="020B0609030804020204" pitchFamily="49" charset="0"/>
              </a:rPr>
              <a:t> React, { </a:t>
            </a:r>
            <a:r>
              <a:rPr lang="en-US" b="0" dirty="0" err="1">
                <a:solidFill>
                  <a:srgbClr val="000000"/>
                </a:solidFill>
                <a:effectLst/>
                <a:latin typeface="Menlo" panose="020B0609030804020204" pitchFamily="49" charset="0"/>
              </a:rPr>
              <a:t>createContext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useState</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useContext</a:t>
            </a:r>
            <a:r>
              <a:rPr lang="en-US" b="0" dirty="0">
                <a:solidFill>
                  <a:srgbClr val="000000"/>
                </a:solidFill>
                <a:effectLst/>
                <a:latin typeface="Menlo" panose="020B0609030804020204" pitchFamily="49" charset="0"/>
              </a:rPr>
              <a:t> } </a:t>
            </a:r>
            <a:r>
              <a:rPr lang="en-US" b="0" dirty="0">
                <a:solidFill>
                  <a:srgbClr val="0000FF"/>
                </a:solidFill>
                <a:effectLst/>
                <a:latin typeface="Menlo" panose="020B0609030804020204" pitchFamily="49" charset="0"/>
              </a:rPr>
              <a:t>from</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'react'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br>
              <a:rPr lang="en-US" b="0" dirty="0">
                <a:solidFill>
                  <a:srgbClr val="000000"/>
                </a:solidFill>
                <a:effectLst/>
                <a:latin typeface="Menlo" panose="020B0609030804020204" pitchFamily="49" charset="0"/>
              </a:rPr>
            </a:br>
            <a:r>
              <a:rPr lang="en-US" b="0" dirty="0">
                <a:solidFill>
                  <a:srgbClr val="008000"/>
                </a:solidFill>
                <a:effectLst/>
                <a:latin typeface="Menlo" panose="020B0609030804020204" pitchFamily="49" charset="0"/>
              </a:rPr>
              <a:t>// Create a context with a default value</a:t>
            </a:r>
            <a:br>
              <a:rPr lang="en-US" dirty="0">
                <a:solidFill>
                  <a:srgbClr val="000000"/>
                </a:solidFill>
                <a:latin typeface="Menlo" panose="020B0609030804020204" pitchFamily="49" charset="0"/>
              </a:rPr>
            </a:b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ColorContext</a:t>
            </a:r>
            <a:r>
              <a:rPr lang="en-US" b="0" dirty="0">
                <a:solidFill>
                  <a:srgbClr val="000000"/>
                </a:solidFill>
                <a:effectLst/>
                <a:latin typeface="Menlo" panose="020B0609030804020204" pitchFamily="49" charset="0"/>
              </a:rPr>
              <a:t> = </a:t>
            </a:r>
            <a:r>
              <a:rPr lang="en-US" b="0" dirty="0" err="1">
                <a:solidFill>
                  <a:srgbClr val="000000"/>
                </a:solidFill>
                <a:effectLst/>
                <a:latin typeface="Menlo" panose="020B0609030804020204" pitchFamily="49" charset="0"/>
              </a:rPr>
              <a:t>createContext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r>
              <a:rPr lang="en-US" b="0" dirty="0">
                <a:solidFill>
                  <a:srgbClr val="0000FF"/>
                </a:solidFill>
                <a:effectLst/>
                <a:latin typeface="Menlo" panose="020B0609030804020204" pitchFamily="49" charset="0"/>
              </a:rPr>
              <a:t>export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ColorProvider</a:t>
            </a:r>
            <a:r>
              <a:rPr lang="en-US" b="0" dirty="0">
                <a:solidFill>
                  <a:srgbClr val="000000"/>
                </a:solidFill>
                <a:effectLst/>
                <a:latin typeface="Menlo" panose="020B0609030804020204" pitchFamily="49" charset="0"/>
              </a:rPr>
              <a:t> = ({ children }) </a:t>
            </a:r>
            <a:r>
              <a:rPr lang="en-US" b="0" dirty="0">
                <a:solidFill>
                  <a:srgbClr val="0000FF"/>
                </a:solidFill>
                <a:effectLst/>
                <a:latin typeface="Menlo" panose="020B0609030804020204" pitchFamily="49" charset="0"/>
              </a:rPr>
              <a:t>=&gt;</a:t>
            </a: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[color, </a:t>
            </a:r>
            <a:r>
              <a:rPr lang="en-US" b="0" dirty="0" err="1">
                <a:solidFill>
                  <a:srgbClr val="000000"/>
                </a:solidFill>
                <a:effectLst/>
                <a:latin typeface="Menlo" panose="020B0609030804020204" pitchFamily="49" charset="0"/>
              </a:rPr>
              <a:t>setColor</a:t>
            </a:r>
            <a:r>
              <a:rPr lang="en-US" b="0" dirty="0">
                <a:solidFill>
                  <a:srgbClr val="000000"/>
                </a:solidFill>
                <a:effectLst/>
                <a:latin typeface="Menlo" panose="020B0609030804020204" pitchFamily="49" charset="0"/>
              </a:rPr>
              <a:t>] = </a:t>
            </a:r>
            <a:r>
              <a:rPr lang="en-US" b="0" dirty="0" err="1">
                <a:solidFill>
                  <a:srgbClr val="000000"/>
                </a:solidFill>
                <a:effectLst/>
                <a:latin typeface="Menlo" panose="020B0609030804020204" pitchFamily="49" charset="0"/>
              </a:rPr>
              <a:t>useState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'light'</a:t>
            </a:r>
            <a:r>
              <a:rPr lang="en-US" b="0" dirty="0">
                <a:solidFill>
                  <a:srgbClr val="000000"/>
                </a:solidFill>
                <a:effectLst/>
                <a:latin typeface="Menlo" panose="020B0609030804020204" pitchFamily="49" charset="0"/>
              </a:rPr>
              <a:t>); </a:t>
            </a:r>
            <a:r>
              <a:rPr lang="en-US" b="0" dirty="0">
                <a:solidFill>
                  <a:srgbClr val="008000"/>
                </a:solidFill>
                <a:effectLst/>
                <a:latin typeface="Menlo" panose="020B0609030804020204" pitchFamily="49" charset="0"/>
              </a:rPr>
              <a:t>// Default theme is 'light'</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toggleColor</a:t>
            </a:r>
            <a:r>
              <a:rPr lang="en-US" b="0" dirty="0">
                <a:solidFill>
                  <a:srgbClr val="000000"/>
                </a:solidFill>
                <a:effectLst/>
                <a:latin typeface="Menlo" panose="020B0609030804020204" pitchFamily="49" charset="0"/>
              </a:rPr>
              <a:t> = () </a:t>
            </a:r>
            <a:r>
              <a:rPr lang="en-US" b="0" dirty="0">
                <a:solidFill>
                  <a:srgbClr val="0000FF"/>
                </a:solidFill>
                <a:effectLst/>
                <a:latin typeface="Menlo" panose="020B0609030804020204" pitchFamily="49" charset="0"/>
              </a:rPr>
              <a:t>=&gt;</a:t>
            </a: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setColor</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prevColor</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=&gt;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prevColor</a:t>
            </a:r>
            <a:r>
              <a:rPr lang="en-US" b="0" dirty="0">
                <a:solidFill>
                  <a:srgbClr val="000000"/>
                </a:solidFill>
                <a:effectLst/>
                <a:latin typeface="Menlo" panose="020B0609030804020204" pitchFamily="49" charset="0"/>
              </a:rPr>
              <a:t> === </a:t>
            </a:r>
            <a:r>
              <a:rPr lang="en-US" b="0" dirty="0">
                <a:solidFill>
                  <a:srgbClr val="A31515"/>
                </a:solidFill>
                <a:effectLst/>
                <a:latin typeface="Menlo" panose="020B0609030804020204" pitchFamily="49" charset="0"/>
              </a:rPr>
              <a:t>'light'</a:t>
            </a:r>
            <a:r>
              <a:rPr lang="en-US" b="0" dirty="0">
                <a:solidFill>
                  <a:srgbClr val="000000"/>
                </a:solidFill>
                <a:effectLst/>
                <a:latin typeface="Menlo" panose="020B0609030804020204" pitchFamily="49" charset="0"/>
              </a:rPr>
              <a:t> ? </a:t>
            </a:r>
            <a:r>
              <a:rPr lang="en-US" b="0" dirty="0">
                <a:solidFill>
                  <a:srgbClr val="A31515"/>
                </a:solidFill>
                <a:effectLst/>
                <a:latin typeface="Menlo" panose="020B0609030804020204" pitchFamily="49" charset="0"/>
              </a:rPr>
              <a:t>'dark'</a:t>
            </a:r>
            <a:r>
              <a:rPr lang="en-US" b="0" dirty="0">
                <a:solidFill>
                  <a:srgbClr val="000000"/>
                </a:solidFill>
                <a:effectLst/>
                <a:latin typeface="Menlo" panose="020B0609030804020204" pitchFamily="49" charset="0"/>
              </a:rPr>
              <a:t> : </a:t>
            </a:r>
            <a:r>
              <a:rPr lang="en-US" b="0" dirty="0">
                <a:solidFill>
                  <a:srgbClr val="A31515"/>
                </a:solidFill>
                <a:effectLst/>
                <a:latin typeface="Menlo" panose="020B0609030804020204" pitchFamily="49" charset="0"/>
              </a:rPr>
              <a:t>'light'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return</a:t>
            </a: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800000"/>
                </a:solidFill>
                <a:effectLst/>
                <a:latin typeface="Menlo" panose="020B0609030804020204" pitchFamily="49" charset="0"/>
              </a:rPr>
              <a:t>&lt;</a:t>
            </a:r>
            <a:r>
              <a:rPr lang="en-US" b="0" dirty="0" err="1">
                <a:solidFill>
                  <a:srgbClr val="800000"/>
                </a:solidFill>
                <a:effectLst/>
                <a:latin typeface="Menlo" panose="020B0609030804020204" pitchFamily="49" charset="0"/>
              </a:rPr>
              <a:t>ColorContext.Provider</a:t>
            </a:r>
            <a:r>
              <a:rPr lang="en-US" b="0" dirty="0">
                <a:solidFill>
                  <a:srgbClr val="000000"/>
                </a:solidFill>
                <a:effectLst/>
                <a:latin typeface="Menlo" panose="020B0609030804020204" pitchFamily="49" charset="0"/>
              </a:rPr>
              <a:t> </a:t>
            </a:r>
            <a:r>
              <a:rPr lang="en-US" b="0" dirty="0">
                <a:solidFill>
                  <a:srgbClr val="E50000"/>
                </a:solidFill>
                <a:effectLst/>
                <a:latin typeface="Menlo" panose="020B0609030804020204" pitchFamily="49" charset="0"/>
              </a:rPr>
              <a:t>value</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a:t>
            </a:r>
            <a:r>
              <a:rPr lang="en-US" b="0" dirty="0">
                <a:solidFill>
                  <a:srgbClr val="000000"/>
                </a:solidFill>
                <a:effectLst/>
                <a:latin typeface="Menlo" panose="020B0609030804020204" pitchFamily="49" charset="0"/>
              </a:rPr>
              <a:t>{ color, </a:t>
            </a:r>
            <a:r>
              <a:rPr lang="en-US" b="0" dirty="0" err="1">
                <a:solidFill>
                  <a:srgbClr val="000000"/>
                </a:solidFill>
                <a:effectLst/>
                <a:latin typeface="Menlo" panose="020B0609030804020204" pitchFamily="49" charset="0"/>
              </a:rPr>
              <a:t>toggleColor</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800000"/>
                </a:solidFill>
                <a:effectLst/>
                <a:latin typeface="Menlo" panose="020B0609030804020204" pitchFamily="49" charset="0"/>
              </a:rPr>
              <a:t>&gt;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000000"/>
                </a:solidFill>
                <a:effectLst/>
                <a:latin typeface="Menlo" panose="020B0609030804020204" pitchFamily="49" charset="0"/>
              </a:rPr>
              <a:t>children</a:t>
            </a:r>
            <a:r>
              <a:rPr lang="en-US" b="0" dirty="0">
                <a:solidFill>
                  <a:srgbClr val="0000FF"/>
                </a:solidFill>
                <a:effectLst/>
                <a:latin typeface="Menlo" panose="020B0609030804020204" pitchFamily="49" charset="0"/>
              </a:rPr>
              <a: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b="0" dirty="0">
                <a:solidFill>
                  <a:srgbClr val="800000"/>
                </a:solidFill>
                <a:effectLst/>
                <a:latin typeface="Menlo" panose="020B0609030804020204" pitchFamily="49" charset="0"/>
              </a:rPr>
              <a:t>&lt;/</a:t>
            </a:r>
            <a:r>
              <a:rPr lang="en-US" b="0" dirty="0" err="1">
                <a:solidFill>
                  <a:srgbClr val="800000"/>
                </a:solidFill>
                <a:effectLst/>
                <a:latin typeface="Menlo" panose="020B0609030804020204" pitchFamily="49" charset="0"/>
              </a:rPr>
              <a:t>ColorContext.Provider</a:t>
            </a:r>
            <a:r>
              <a:rPr lang="en-US" b="0" dirty="0">
                <a:solidFill>
                  <a:srgbClr val="800000"/>
                </a:solidFill>
                <a:effectLst/>
                <a:latin typeface="Menlo" panose="020B0609030804020204" pitchFamily="49" charset="0"/>
              </a:rPr>
              <a:t>&gt;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b="0" dirty="0">
                <a:solidFill>
                  <a:srgbClr val="000000"/>
                </a:solidFill>
                <a:effectLst/>
                <a:latin typeface="Menlo" panose="020B0609030804020204" pitchFamily="49" charset="0"/>
              </a:rPr>
              <a:t>);</a:t>
            </a:r>
            <a:br>
              <a:rPr lang="en-US" dirty="0">
                <a:solidFill>
                  <a:srgbClr val="000000"/>
                </a:solidFill>
                <a:latin typeface="Menlo" panose="020B0609030804020204" pitchFamily="49" charset="0"/>
              </a:rPr>
            </a:br>
            <a:r>
              <a:rPr lang="en-US" b="0" dirty="0">
                <a:solidFill>
                  <a:srgbClr val="000000"/>
                </a:solidFill>
                <a:effectLst/>
                <a:latin typeface="Menlo" panose="020B0609030804020204" pitchFamily="49" charset="0"/>
              </a:rPr>
              <a:t>};</a:t>
            </a:r>
          </a:p>
          <a:p>
            <a:pPr>
              <a:lnSpc>
                <a:spcPts val="1350"/>
              </a:lnSpc>
            </a:pPr>
            <a:br>
              <a:rPr lang="en-US" b="0" dirty="0">
                <a:solidFill>
                  <a:srgbClr val="000000"/>
                </a:solidFill>
                <a:effectLst/>
                <a:latin typeface="Menlo" panose="020B0609030804020204" pitchFamily="49" charset="0"/>
              </a:rPr>
            </a:br>
            <a:r>
              <a:rPr lang="en-US" b="0" dirty="0">
                <a:solidFill>
                  <a:srgbClr val="008000"/>
                </a:solidFill>
                <a:effectLst/>
                <a:latin typeface="Menlo" panose="020B0609030804020204" pitchFamily="49" charset="0"/>
              </a:rPr>
              <a:t>// Custom hook to use the </a:t>
            </a:r>
            <a:r>
              <a:rPr lang="en-US" b="0" dirty="0" err="1">
                <a:solidFill>
                  <a:srgbClr val="008000"/>
                </a:solidFill>
                <a:effectLst/>
                <a:latin typeface="Menlo" panose="020B0609030804020204" pitchFamily="49" charset="0"/>
              </a:rPr>
              <a:t>ColorContext</a:t>
            </a:r>
            <a:br>
              <a:rPr lang="en-US" b="0" dirty="0">
                <a:solidFill>
                  <a:srgbClr val="008000"/>
                </a:solidFill>
                <a:effectLst/>
                <a:latin typeface="Menlo" panose="020B0609030804020204" pitchFamily="49" charset="0"/>
              </a:rPr>
            </a:br>
            <a:r>
              <a:rPr lang="en-US" b="0" dirty="0">
                <a:solidFill>
                  <a:srgbClr val="0000FF"/>
                </a:solidFill>
                <a:effectLst/>
                <a:latin typeface="Menlo" panose="020B0609030804020204" pitchFamily="49" charset="0"/>
              </a:rPr>
              <a:t>export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const</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useColor</a:t>
            </a:r>
            <a:r>
              <a:rPr lang="en-US" b="0" dirty="0">
                <a:solidFill>
                  <a:srgbClr val="000000"/>
                </a:solidFill>
                <a:effectLst/>
                <a:latin typeface="Menlo" panose="020B0609030804020204" pitchFamily="49" charset="0"/>
              </a:rPr>
              <a:t> = () </a:t>
            </a:r>
            <a:r>
              <a:rPr lang="en-US" b="0" dirty="0">
                <a:solidFill>
                  <a:srgbClr val="0000FF"/>
                </a:solidFill>
                <a:effectLst/>
                <a:latin typeface="Menlo" panose="020B0609030804020204" pitchFamily="49" charset="0"/>
              </a:rPr>
              <a:t>=&gt;</a:t>
            </a:r>
            <a:r>
              <a:rPr lang="en-US" b="0" dirty="0">
                <a:solidFill>
                  <a:srgbClr val="000000"/>
                </a:solidFill>
                <a:effectLst/>
                <a:latin typeface="Menlo" panose="020B0609030804020204" pitchFamily="49" charset="0"/>
              </a:rPr>
              <a:t> {</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return</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useContext</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ColorContext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a:t>
            </a:r>
          </a:p>
          <a:p>
            <a:pPr>
              <a:lnSpc>
                <a:spcPts val="1350"/>
              </a:lnSpc>
            </a:pPr>
            <a:br>
              <a:rPr lang="en-US" b="0" dirty="0">
                <a:solidFill>
                  <a:srgbClr val="000000"/>
                </a:solidFill>
                <a:effectLst/>
                <a:latin typeface="Menlo" panose="020B0609030804020204" pitchFamily="49" charset="0"/>
              </a:rPr>
            </a:br>
            <a:endParaRPr lang="en-US"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93669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CEFBC7-C594-C144-AC91-B4540FE81DE9}"/>
              </a:ext>
            </a:extLst>
          </p:cNvPr>
          <p:cNvSpPr>
            <a:spLocks noGrp="1"/>
          </p:cNvSpPr>
          <p:nvPr>
            <p:ph type="title"/>
          </p:nvPr>
        </p:nvSpPr>
        <p:spPr>
          <a:xfrm>
            <a:off x="476250" y="640823"/>
            <a:ext cx="2563994" cy="5583148"/>
          </a:xfrm>
        </p:spPr>
        <p:txBody>
          <a:bodyPr anchor="ctr">
            <a:normAutofit/>
          </a:bodyPr>
          <a:lstStyle/>
          <a:p>
            <a:r>
              <a:rPr lang="en-US" sz="3600" dirty="0"/>
              <a:t>Thinking in Components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5F4740A-F036-4F1E-8673-278B733682B5}"/>
              </a:ext>
            </a:extLst>
          </p:cNvPr>
          <p:cNvGraphicFramePr>
            <a:graphicFrameLocks noGrp="1"/>
          </p:cNvGraphicFramePr>
          <p:nvPr>
            <p:ph idx="1"/>
            <p:extLst>
              <p:ext uri="{D42A27DB-BD31-4B8C-83A1-F6EECF244321}">
                <p14:modId xmlns:p14="http://schemas.microsoft.com/office/powerpoint/2010/main" val="1332121822"/>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725627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0DD6DC-60C1-D5EE-F47C-3C65843BA559}"/>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8EC82896-96C6-B118-CD8C-12FAD886642B}"/>
              </a:ext>
            </a:extLst>
          </p:cNvPr>
          <p:cNvSpPr>
            <a:spLocks noGrp="1"/>
          </p:cNvSpPr>
          <p:nvPr>
            <p:ph type="body" sz="quarter" idx="10"/>
          </p:nvPr>
        </p:nvSpPr>
        <p:spPr/>
        <p:txBody>
          <a:bodyPr/>
          <a:lstStyle/>
          <a:p>
            <a:r>
              <a:rPr lang="en-US" dirty="0"/>
              <a:t>Lab 12:</a:t>
            </a:r>
          </a:p>
          <a:p>
            <a:r>
              <a:rPr lang="en-US" dirty="0"/>
              <a:t>Creating a Color Theme Context</a:t>
            </a:r>
          </a:p>
        </p:txBody>
      </p:sp>
      <p:sp>
        <p:nvSpPr>
          <p:cNvPr id="3" name="Content Placeholder 2">
            <a:extLst>
              <a:ext uri="{FF2B5EF4-FFF2-40B4-BE49-F238E27FC236}">
                <a16:creationId xmlns:a16="http://schemas.microsoft.com/office/drawing/2014/main" id="{DD226A5C-EE42-B1C5-19D7-0D31064FD564}"/>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13850940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9C9E-E6D3-FF4E-9709-1A183D94B44F}"/>
              </a:ext>
            </a:extLst>
          </p:cNvPr>
          <p:cNvSpPr>
            <a:spLocks noGrp="1"/>
          </p:cNvSpPr>
          <p:nvPr>
            <p:ph type="title"/>
          </p:nvPr>
        </p:nvSpPr>
        <p:spPr/>
        <p:txBody>
          <a:bodyPr/>
          <a:lstStyle/>
          <a:p>
            <a:r>
              <a:rPr lang="en-US" dirty="0"/>
              <a:t>Refs</a:t>
            </a:r>
          </a:p>
        </p:txBody>
      </p:sp>
      <p:sp>
        <p:nvSpPr>
          <p:cNvPr id="3" name="Content Placeholder 2">
            <a:extLst>
              <a:ext uri="{FF2B5EF4-FFF2-40B4-BE49-F238E27FC236}">
                <a16:creationId xmlns:a16="http://schemas.microsoft.com/office/drawing/2014/main" id="{2E8F0A4D-0CC7-D449-A587-2D7AE5BC2AA3}"/>
              </a:ext>
            </a:extLst>
          </p:cNvPr>
          <p:cNvSpPr>
            <a:spLocks noGrp="1"/>
          </p:cNvSpPr>
          <p:nvPr>
            <p:ph sz="quarter" idx="10"/>
          </p:nvPr>
        </p:nvSpPr>
        <p:spPr/>
        <p:txBody>
          <a:bodyPr/>
          <a:lstStyle/>
          <a:p>
            <a:r>
              <a:rPr lang="en-US" dirty="0"/>
              <a:t>Gives React access to a DOM node or an instance of a component.</a:t>
            </a:r>
          </a:p>
        </p:txBody>
      </p:sp>
    </p:spTree>
    <p:extLst>
      <p:ext uri="{BB962C8B-B14F-4D97-AF65-F5344CB8AC3E}">
        <p14:creationId xmlns:p14="http://schemas.microsoft.com/office/powerpoint/2010/main" val="15077877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A7F49-FCE0-FE42-8E7C-A1F79D1117F7}"/>
              </a:ext>
            </a:extLst>
          </p:cNvPr>
          <p:cNvSpPr>
            <a:spLocks noGrp="1"/>
          </p:cNvSpPr>
          <p:nvPr>
            <p:ph type="body" sz="quarter" idx="4294967295"/>
          </p:nvPr>
        </p:nvSpPr>
        <p:spPr>
          <a:xfrm>
            <a:off x="457200" y="1848694"/>
            <a:ext cx="8229600" cy="4527550"/>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class </a:t>
            </a:r>
            <a:r>
              <a:rPr lang="en-US" sz="2000" dirty="0" err="1">
                <a:latin typeface="Courier New" panose="02070309020205020404" pitchFamily="49" charset="0"/>
                <a:cs typeface="Courier New" panose="02070309020205020404" pitchFamily="49" charset="0"/>
              </a:rPr>
              <a:t>TextReader</a:t>
            </a:r>
            <a:r>
              <a:rPr lang="en-US" sz="2000" dirty="0">
                <a:latin typeface="Courier New" panose="02070309020205020404" pitchFamily="49" charset="0"/>
                <a:cs typeface="Courier New" panose="02070309020205020404" pitchFamily="49" charset="0"/>
              </a:rPr>
              <a:t> extends Component { </a:t>
            </a:r>
          </a:p>
          <a:p>
            <a:pPr marL="0" indent="0">
              <a:buNone/>
            </a:pPr>
            <a:r>
              <a:rPr lang="en-US" sz="2000" dirty="0">
                <a:latin typeface="Courier New" panose="02070309020205020404" pitchFamily="49" charset="0"/>
                <a:cs typeface="Courier New" panose="02070309020205020404" pitchFamily="49" charset="0"/>
              </a:rPr>
              <a:t>constructor(props) {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super(props);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this.textView</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React.createRef</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render()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return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textarea</a:t>
            </a:r>
            <a:r>
              <a:rPr lang="en-US" sz="2000" dirty="0">
                <a:latin typeface="Courier New" panose="02070309020205020404" pitchFamily="49" charset="0"/>
                <a:cs typeface="Courier New" panose="02070309020205020404" pitchFamily="49" charset="0"/>
              </a:rPr>
              <a:t> ref={</a:t>
            </a:r>
            <a:r>
              <a:rPr lang="en-US" sz="2000" dirty="0" err="1">
                <a:latin typeface="Courier New" panose="02070309020205020404" pitchFamily="49" charset="0"/>
                <a:cs typeface="Courier New" panose="02070309020205020404" pitchFamily="49" charset="0"/>
              </a:rPr>
              <a:t>this.textView</a:t>
            </a: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value={</a:t>
            </a:r>
            <a:r>
              <a:rPr lang="en-US" sz="2000" dirty="0" err="1">
                <a:latin typeface="Courier New" panose="02070309020205020404" pitchFamily="49" charset="0"/>
                <a:cs typeface="Courier New" panose="02070309020205020404" pitchFamily="49" charset="0"/>
              </a:rPr>
              <a:t>this.props.bookText</a:t>
            </a:r>
            <a:r>
              <a:rPr lang="en-US" sz="2000" dirty="0">
                <a:latin typeface="Courier New" panose="02070309020205020404" pitchFamily="49" charset="0"/>
                <a:cs typeface="Courier New" panose="02070309020205020404" pitchFamily="49" charset="0"/>
              </a:rPr>
              <a:t>} /&gt;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export default </a:t>
            </a:r>
            <a:r>
              <a:rPr lang="en-US" sz="2000" dirty="0" err="1">
                <a:latin typeface="Courier New" panose="02070309020205020404" pitchFamily="49" charset="0"/>
                <a:cs typeface="Courier New" panose="02070309020205020404" pitchFamily="49" charset="0"/>
              </a:rPr>
              <a:t>TextReader</a:t>
            </a:r>
            <a:r>
              <a:rPr lang="en-US" sz="2000"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0EF8D57-0F5B-1142-9357-9D307012C682}"/>
              </a:ext>
            </a:extLst>
          </p:cNvPr>
          <p:cNvSpPr>
            <a:spLocks noGrp="1"/>
          </p:cNvSpPr>
          <p:nvPr>
            <p:ph type="title"/>
          </p:nvPr>
        </p:nvSpPr>
        <p:spPr>
          <a:xfrm>
            <a:off x="628650" y="365126"/>
            <a:ext cx="7886700" cy="1325563"/>
          </a:xfrm>
        </p:spPr>
        <p:txBody>
          <a:bodyPr>
            <a:normAutofit/>
          </a:bodyPr>
          <a:lstStyle/>
          <a:p>
            <a:r>
              <a:rPr lang="en-US" sz="4000" dirty="0"/>
              <a:t>Creating a ref in a Class Component</a:t>
            </a:r>
          </a:p>
        </p:txBody>
      </p:sp>
    </p:spTree>
    <p:extLst>
      <p:ext uri="{BB962C8B-B14F-4D97-AF65-F5344CB8AC3E}">
        <p14:creationId xmlns:p14="http://schemas.microsoft.com/office/powerpoint/2010/main" val="21919158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8D57-0F5B-1142-9357-9D307012C682}"/>
              </a:ext>
            </a:extLst>
          </p:cNvPr>
          <p:cNvSpPr>
            <a:spLocks noGrp="1"/>
          </p:cNvSpPr>
          <p:nvPr>
            <p:ph type="title"/>
          </p:nvPr>
        </p:nvSpPr>
        <p:spPr/>
        <p:txBody>
          <a:bodyPr>
            <a:normAutofit/>
          </a:bodyPr>
          <a:lstStyle/>
          <a:p>
            <a:r>
              <a:rPr lang="en-US" sz="3600" dirty="0"/>
              <a:t>Creating a ref in a Function Component</a:t>
            </a:r>
          </a:p>
        </p:txBody>
      </p:sp>
      <p:sp>
        <p:nvSpPr>
          <p:cNvPr id="3" name="Content Placeholder 2">
            <a:extLst>
              <a:ext uri="{FF2B5EF4-FFF2-40B4-BE49-F238E27FC236}">
                <a16:creationId xmlns:a16="http://schemas.microsoft.com/office/drawing/2014/main" id="{B0BA7F49-FCE0-FE42-8E7C-A1F79D1117F7}"/>
              </a:ext>
            </a:extLst>
          </p:cNvPr>
          <p:cNvSpPr>
            <a:spLocks noGrp="1"/>
          </p:cNvSpPr>
          <p:nvPr>
            <p:ph type="body" sz="quarter" idx="13"/>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import {</a:t>
            </a:r>
            <a:r>
              <a:rPr lang="en-US" dirty="0" err="1">
                <a:latin typeface="Courier New" panose="02070309020205020404" pitchFamily="49" charset="0"/>
                <a:cs typeface="Courier New" panose="02070309020205020404" pitchFamily="49" charset="0"/>
              </a:rPr>
              <a:t>useRef</a:t>
            </a:r>
            <a:r>
              <a:rPr lang="en-US" dirty="0">
                <a:latin typeface="Courier New" panose="02070309020205020404" pitchFamily="49" charset="0"/>
                <a:cs typeface="Courier New" panose="02070309020205020404" pitchFamily="49" charset="0"/>
              </a:rPr>
              <a:t>} from 'react';</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TextReader</a:t>
            </a:r>
            <a:r>
              <a:rPr lang="en-US" dirty="0">
                <a:latin typeface="Courier New" panose="02070309020205020404" pitchFamily="49" charset="0"/>
                <a:cs typeface="Courier New" panose="02070309020205020404" pitchFamily="49" charset="0"/>
              </a:rPr>
              <a:t>(props) {</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const </a:t>
            </a:r>
            <a:r>
              <a:rPr lang="en-US" dirty="0" err="1">
                <a:latin typeface="Courier New" panose="02070309020205020404" pitchFamily="49" charset="0"/>
                <a:cs typeface="Courier New" panose="02070309020205020404" pitchFamily="49" charset="0"/>
              </a:rPr>
              <a:t>textView</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useRef</a:t>
            </a:r>
            <a:r>
              <a:rPr lang="en-US" dirty="0">
                <a:latin typeface="Courier New" panose="02070309020205020404" pitchFamily="49" charset="0"/>
                <a:cs typeface="Courier New" panose="02070309020205020404" pitchFamily="49" charset="0"/>
              </a:rPr>
              <a:t>(null);</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a:t>
            </a:r>
          </a:p>
          <a:p>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textarea</a:t>
            </a:r>
            <a:r>
              <a:rPr lang="en-US" dirty="0">
                <a:latin typeface="Courier New" panose="02070309020205020404" pitchFamily="49" charset="0"/>
                <a:cs typeface="Courier New" panose="02070309020205020404" pitchFamily="49" charset="0"/>
              </a:rPr>
              <a:t> ref={</a:t>
            </a:r>
            <a:r>
              <a:rPr lang="en-US" dirty="0" err="1">
                <a:latin typeface="Courier New" panose="02070309020205020404" pitchFamily="49" charset="0"/>
                <a:cs typeface="Courier New" panose="02070309020205020404" pitchFamily="49" charset="0"/>
              </a:rPr>
              <a:t>textView</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value={</a:t>
            </a:r>
            <a:r>
              <a:rPr lang="en-US" dirty="0" err="1">
                <a:latin typeface="Courier New" panose="02070309020205020404" pitchFamily="49" charset="0"/>
                <a:cs typeface="Courier New" panose="02070309020205020404" pitchFamily="49" charset="0"/>
              </a:rPr>
              <a:t>props.bookText</a:t>
            </a:r>
            <a:r>
              <a:rPr lang="en-US" dirty="0">
                <a:latin typeface="Courier New" panose="02070309020205020404" pitchFamily="49" charset="0"/>
                <a:cs typeface="Courier New" panose="02070309020205020404" pitchFamily="49" charset="0"/>
              </a:rPr>
              <a:t>} /&gt;</a:t>
            </a:r>
          </a:p>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export default </a:t>
            </a:r>
            <a:r>
              <a:rPr lang="en-US" dirty="0" err="1">
                <a:latin typeface="Courier New" panose="02070309020205020404" pitchFamily="49" charset="0"/>
                <a:cs typeface="Courier New" panose="02070309020205020404" pitchFamily="49" charset="0"/>
              </a:rPr>
              <a:t>TextReader</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5590208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7E24-BEEE-0547-9FD9-55AD6AE8AE86}"/>
              </a:ext>
            </a:extLst>
          </p:cNvPr>
          <p:cNvSpPr>
            <a:spLocks noGrp="1"/>
          </p:cNvSpPr>
          <p:nvPr>
            <p:ph type="title"/>
          </p:nvPr>
        </p:nvSpPr>
        <p:spPr/>
        <p:txBody>
          <a:bodyPr/>
          <a:lstStyle/>
          <a:p>
            <a:r>
              <a:rPr lang="en-US" dirty="0"/>
              <a:t>Using refs</a:t>
            </a:r>
          </a:p>
        </p:txBody>
      </p:sp>
      <p:sp>
        <p:nvSpPr>
          <p:cNvPr id="3" name="Content Placeholder 2">
            <a:extLst>
              <a:ext uri="{FF2B5EF4-FFF2-40B4-BE49-F238E27FC236}">
                <a16:creationId xmlns:a16="http://schemas.microsoft.com/office/drawing/2014/main" id="{B8D6B41C-D54C-0047-A6AB-BEA5D4B7B808}"/>
              </a:ext>
            </a:extLst>
          </p:cNvPr>
          <p:cNvSpPr>
            <a:spLocks noGrp="1"/>
          </p:cNvSpPr>
          <p:nvPr>
            <p:ph idx="1"/>
          </p:nvPr>
        </p:nvSpPr>
        <p:spPr/>
        <p:txBody>
          <a:bodyPr>
            <a:noAutofit/>
          </a:bodyPr>
          <a:lstStyle/>
          <a:p>
            <a:pPr marL="0" indent="0">
              <a:buNone/>
            </a:pPr>
            <a:r>
              <a:rPr lang="en-US" sz="1400" dirty="0">
                <a:latin typeface="Courier New" panose="02070309020205020404" pitchFamily="49" charset="0"/>
                <a:cs typeface="Courier New" panose="02070309020205020404" pitchFamily="49" charset="0"/>
              </a:rPr>
              <a:t>class </a:t>
            </a:r>
            <a:r>
              <a:rPr lang="en-US" sz="1400" dirty="0" err="1">
                <a:latin typeface="Courier New" panose="02070309020205020404" pitchFamily="49" charset="0"/>
                <a:cs typeface="Courier New" panose="02070309020205020404" pitchFamily="49" charset="0"/>
              </a:rPr>
              <a:t>TextReader</a:t>
            </a:r>
            <a:r>
              <a:rPr lang="en-US" sz="1400" dirty="0">
                <a:latin typeface="Courier New" panose="02070309020205020404" pitchFamily="49" charset="0"/>
                <a:cs typeface="Courier New" panose="02070309020205020404" pitchFamily="49" charset="0"/>
              </a:rPr>
              <a:t> extends Component {</a:t>
            </a:r>
          </a:p>
          <a:p>
            <a:pPr marL="0" indent="0">
              <a:buNone/>
            </a:pPr>
            <a:r>
              <a:rPr lang="en-US" sz="1400" dirty="0">
                <a:latin typeface="Courier New" panose="02070309020205020404" pitchFamily="49" charset="0"/>
                <a:cs typeface="Courier New" panose="02070309020205020404" pitchFamily="49" charset="0"/>
              </a:rPr>
              <a:t>  constructor(props)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super(props);</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this.textView</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React.createRef</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componentDidMount</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this.textView.current.focus</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p>
          <a:p>
            <a:pPr marL="0" indent="0">
              <a:buNone/>
            </a:pP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render(){</a:t>
            </a:r>
          </a:p>
          <a:p>
            <a:pPr marL="0" indent="0">
              <a:buNone/>
            </a:pPr>
            <a:r>
              <a:rPr lang="en-US" sz="1400" dirty="0">
                <a:latin typeface="Courier New" panose="02070309020205020404" pitchFamily="49" charset="0"/>
                <a:cs typeface="Courier New" panose="02070309020205020404" pitchFamily="49" charset="0"/>
              </a:rPr>
              <a:t>    return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&lt;</a:t>
            </a:r>
            <a:r>
              <a:rPr lang="en-US" sz="1400" dirty="0" err="1">
                <a:latin typeface="Courier New" panose="02070309020205020404" pitchFamily="49" charset="0"/>
                <a:cs typeface="Courier New" panose="02070309020205020404" pitchFamily="49" charset="0"/>
              </a:rPr>
              <a:t>textarea</a:t>
            </a:r>
            <a:r>
              <a:rPr lang="en-US" sz="1400" dirty="0">
                <a:latin typeface="Courier New" panose="02070309020205020404" pitchFamily="49" charset="0"/>
                <a:cs typeface="Courier New" panose="02070309020205020404" pitchFamily="49" charset="0"/>
              </a:rPr>
              <a:t> style={{width:'380px',height:'400px'}}</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ref={</a:t>
            </a:r>
            <a:r>
              <a:rPr lang="en-US" sz="1400" dirty="0" err="1">
                <a:latin typeface="Courier New" panose="02070309020205020404" pitchFamily="49" charset="0"/>
                <a:cs typeface="Courier New" panose="02070309020205020404" pitchFamily="49" charset="0"/>
              </a:rPr>
              <a:t>this.textView</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value={</a:t>
            </a:r>
            <a:r>
              <a:rPr lang="en-US" sz="1400" dirty="0" err="1">
                <a:latin typeface="Courier New" panose="02070309020205020404" pitchFamily="49" charset="0"/>
                <a:cs typeface="Courier New" panose="02070309020205020404" pitchFamily="49" charset="0"/>
              </a:rPr>
              <a:t>this.props.bookText</a:t>
            </a:r>
            <a:r>
              <a:rPr lang="en-US" sz="1400" dirty="0">
                <a:latin typeface="Courier New" panose="02070309020205020404" pitchFamily="49" charset="0"/>
                <a:cs typeface="Courier New" panose="02070309020205020404" pitchFamily="49" charset="0"/>
              </a:rPr>
              <a:t>} /&gt;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export default </a:t>
            </a:r>
            <a:r>
              <a:rPr lang="en-US" sz="1400" dirty="0" err="1">
                <a:latin typeface="Courier New" panose="02070309020205020404" pitchFamily="49" charset="0"/>
                <a:cs typeface="Courier New" panose="02070309020205020404" pitchFamily="49" charset="0"/>
              </a:rPr>
              <a:t>TextReader</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994846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DE7D-C37E-6C45-8574-0A2E89AC3550}"/>
              </a:ext>
            </a:extLst>
          </p:cNvPr>
          <p:cNvSpPr>
            <a:spLocks noGrp="1"/>
          </p:cNvSpPr>
          <p:nvPr>
            <p:ph type="title"/>
          </p:nvPr>
        </p:nvSpPr>
        <p:spPr/>
        <p:txBody>
          <a:bodyPr/>
          <a:lstStyle/>
          <a:p>
            <a:r>
              <a:rPr lang="en-US" dirty="0"/>
              <a:t>When to Use Refs</a:t>
            </a:r>
          </a:p>
        </p:txBody>
      </p:sp>
      <p:sp>
        <p:nvSpPr>
          <p:cNvPr id="3" name="Content Placeholder 2">
            <a:extLst>
              <a:ext uri="{FF2B5EF4-FFF2-40B4-BE49-F238E27FC236}">
                <a16:creationId xmlns:a16="http://schemas.microsoft.com/office/drawing/2014/main" id="{23DD5BCF-C380-664F-B518-15D1F47EEF53}"/>
              </a:ext>
            </a:extLst>
          </p:cNvPr>
          <p:cNvSpPr>
            <a:spLocks noGrp="1"/>
          </p:cNvSpPr>
          <p:nvPr>
            <p:ph sz="quarter" idx="10"/>
          </p:nvPr>
        </p:nvSpPr>
        <p:spPr/>
        <p:txBody>
          <a:bodyPr/>
          <a:lstStyle/>
          <a:p>
            <a:r>
              <a:rPr lang="en-US" dirty="0"/>
              <a:t>Managing focus, text selection, or media playback.</a:t>
            </a:r>
          </a:p>
          <a:p>
            <a:r>
              <a:rPr lang="en-US" dirty="0"/>
              <a:t>Triggering imperative animations.</a:t>
            </a:r>
          </a:p>
          <a:p>
            <a:r>
              <a:rPr lang="en-US" dirty="0"/>
              <a:t>Integrating with third-party DOM libraries.</a:t>
            </a:r>
          </a:p>
          <a:p>
            <a:endParaRPr lang="en-US" dirty="0"/>
          </a:p>
          <a:p>
            <a:pPr marL="0" indent="0">
              <a:buNone/>
            </a:pPr>
            <a:r>
              <a:rPr lang="en-US" b="1" dirty="0"/>
              <a:t>Avoid using refs for anything that can be done declaratively.</a:t>
            </a:r>
          </a:p>
          <a:p>
            <a:endParaRPr lang="en-US" dirty="0"/>
          </a:p>
        </p:txBody>
      </p:sp>
    </p:spTree>
    <p:extLst>
      <p:ext uri="{BB962C8B-B14F-4D97-AF65-F5344CB8AC3E}">
        <p14:creationId xmlns:p14="http://schemas.microsoft.com/office/powerpoint/2010/main" val="40825142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8"/>
          <p:cNvSpPr txBox="1">
            <a:spLocks noGrp="1"/>
          </p:cNvSpPr>
          <p:nvPr>
            <p:ph type="title"/>
          </p:nvPr>
        </p:nvSpPr>
        <p:spPr>
          <a:prstGeom prst="rect">
            <a:avLst/>
          </a:prstGeom>
        </p:spPr>
        <p:txBody>
          <a:bodyPr spcFirstLastPara="1" vert="horz" lIns="68569" tIns="34275" rIns="68569" bIns="34275" rtlCol="0" anchor="ctr" anchorCtr="0">
            <a:normAutofit/>
          </a:bodyPr>
          <a:lstStyle/>
          <a:p>
            <a:pPr>
              <a:spcBef>
                <a:spcPts val="0"/>
              </a:spcBef>
            </a:pPr>
            <a:r>
              <a:rPr lang="en-US" dirty="0"/>
              <a:t>Custom Hooks</a:t>
            </a:r>
          </a:p>
        </p:txBody>
      </p:sp>
      <p:sp>
        <p:nvSpPr>
          <p:cNvPr id="391" name="Google Shape;391;p58"/>
          <p:cNvSpPr txBox="1">
            <a:spLocks noGrp="1"/>
          </p:cNvSpPr>
          <p:nvPr>
            <p:ph sz="quarter" idx="10"/>
          </p:nvPr>
        </p:nvSpPr>
        <p:spPr>
          <a:prstGeom prst="rect">
            <a:avLst/>
          </a:prstGeom>
        </p:spPr>
        <p:txBody>
          <a:bodyPr spcFirstLastPara="1" vert="horz" lIns="68569" tIns="34275" rIns="68569" bIns="34275" rtlCol="0" anchorCtr="0">
            <a:normAutofit/>
          </a:bodyPr>
          <a:lstStyle/>
          <a:p>
            <a:pPr>
              <a:spcBef>
                <a:spcPts val="0"/>
              </a:spcBef>
              <a:spcAft>
                <a:spcPts val="900"/>
              </a:spcAft>
            </a:pPr>
            <a:r>
              <a:rPr lang="en-US" dirty="0"/>
              <a:t>A JavaScript function whose name starts with "use" and that may call other Hooks.</a:t>
            </a:r>
          </a:p>
          <a:p>
            <a:pPr>
              <a:spcBef>
                <a:spcPts val="0"/>
              </a:spcBef>
              <a:spcAft>
                <a:spcPts val="900"/>
              </a:spcAft>
            </a:pPr>
            <a:r>
              <a:rPr lang="en-US" dirty="0"/>
              <a:t>Lets you extract component logic into reusable functions.</a:t>
            </a:r>
          </a:p>
          <a:p>
            <a:pPr>
              <a:spcBef>
                <a:spcPts val="0"/>
              </a:spcBef>
              <a:spcAft>
                <a:spcPts val="900"/>
              </a:spcAft>
            </a:pPr>
            <a:r>
              <a:rPr lang="en-US" dirty="0"/>
              <a:t>Isn't a feature of React, but is enabled by Hooks.</a:t>
            </a:r>
          </a:p>
        </p:txBody>
      </p:sp>
    </p:spTree>
    <p:extLst>
      <p:ext uri="{BB962C8B-B14F-4D97-AF65-F5344CB8AC3E}">
        <p14:creationId xmlns:p14="http://schemas.microsoft.com/office/powerpoint/2010/main" val="33998778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427-3F52-D146-8634-3DD2A8F4C270}"/>
              </a:ext>
            </a:extLst>
          </p:cNvPr>
          <p:cNvSpPr>
            <a:spLocks noGrp="1"/>
          </p:cNvSpPr>
          <p:nvPr>
            <p:ph type="title"/>
          </p:nvPr>
        </p:nvSpPr>
        <p:spPr>
          <a:prstGeom prst="rect">
            <a:avLst/>
          </a:prstGeom>
        </p:spPr>
        <p:txBody>
          <a:bodyPr anchor="ctr">
            <a:normAutofit/>
          </a:bodyPr>
          <a:lstStyle/>
          <a:p>
            <a:r>
              <a:rPr lang="en-US" dirty="0"/>
              <a:t>Why Use Custom Hooks</a:t>
            </a:r>
          </a:p>
        </p:txBody>
      </p:sp>
      <p:sp>
        <p:nvSpPr>
          <p:cNvPr id="3" name="Content Placeholder 2">
            <a:extLst>
              <a:ext uri="{FF2B5EF4-FFF2-40B4-BE49-F238E27FC236}">
                <a16:creationId xmlns:a16="http://schemas.microsoft.com/office/drawing/2014/main" id="{2C592AE6-F053-514D-9093-643F237F3436}"/>
              </a:ext>
            </a:extLst>
          </p:cNvPr>
          <p:cNvSpPr>
            <a:spLocks noGrp="1"/>
          </p:cNvSpPr>
          <p:nvPr>
            <p:ph sz="quarter" idx="10"/>
          </p:nvPr>
        </p:nvSpPr>
        <p:spPr>
          <a:prstGeom prst="rect">
            <a:avLst/>
          </a:prstGeom>
        </p:spPr>
        <p:txBody>
          <a:bodyPr>
            <a:normAutofit/>
          </a:bodyPr>
          <a:lstStyle/>
          <a:p>
            <a:r>
              <a:rPr lang="en-US" dirty="0"/>
              <a:t>Share logic between components.</a:t>
            </a:r>
          </a:p>
          <a:p>
            <a:r>
              <a:rPr lang="en-US" dirty="0"/>
              <a:t>Hide complex logic behind a simple interface.</a:t>
            </a:r>
          </a:p>
          <a:p>
            <a:endParaRPr lang="en-US" dirty="0"/>
          </a:p>
        </p:txBody>
      </p:sp>
    </p:spTree>
    <p:extLst>
      <p:ext uri="{BB962C8B-B14F-4D97-AF65-F5344CB8AC3E}">
        <p14:creationId xmlns:p14="http://schemas.microsoft.com/office/powerpoint/2010/main" val="66417569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725834-EB95-F54C-9447-B65FC122129D}"/>
              </a:ext>
            </a:extLst>
          </p:cNvPr>
          <p:cNvSpPr>
            <a:spLocks noGrp="1"/>
          </p:cNvSpPr>
          <p:nvPr>
            <p:ph type="title"/>
          </p:nvPr>
        </p:nvSpPr>
        <p:spPr>
          <a:prstGeom prst="rect">
            <a:avLst/>
          </a:prstGeom>
        </p:spPr>
        <p:txBody>
          <a:bodyPr anchor="ctr">
            <a:normAutofit/>
          </a:bodyPr>
          <a:lstStyle/>
          <a:p>
            <a:r>
              <a:rPr lang="en-US" dirty="0"/>
              <a:t>Custom Hooks Examples - </a:t>
            </a:r>
            <a:r>
              <a:rPr lang="en-US" dirty="0" err="1"/>
              <a:t>useFetch</a:t>
            </a:r>
            <a:endParaRPr lang="en-US" dirty="0"/>
          </a:p>
        </p:txBody>
      </p:sp>
      <p:sp>
        <p:nvSpPr>
          <p:cNvPr id="2" name="Text Placeholder 1">
            <a:extLst>
              <a:ext uri="{FF2B5EF4-FFF2-40B4-BE49-F238E27FC236}">
                <a16:creationId xmlns:a16="http://schemas.microsoft.com/office/drawing/2014/main" id="{BAE226BD-F25D-7A4F-B43E-670607A9A0DE}"/>
              </a:ext>
            </a:extLst>
          </p:cNvPr>
          <p:cNvSpPr>
            <a:spLocks noGrp="1"/>
          </p:cNvSpPr>
          <p:nvPr>
            <p:ph sz="quarter" idx="10"/>
          </p:nvPr>
        </p:nvSpPr>
        <p:spPr>
          <a:prstGeom prst="rect">
            <a:avLst/>
          </a:prstGeom>
        </p:spPr>
        <p:txBody>
          <a:bodyPr>
            <a:normAutofit/>
          </a:bodyPr>
          <a:lstStyle/>
          <a:p>
            <a:pPr>
              <a:buFont typeface="Arial" panose="020B0604020202020204" pitchFamily="34" charset="0"/>
              <a:buChar char="•"/>
            </a:pPr>
            <a:r>
              <a:rPr lang="en-US" dirty="0"/>
              <a:t>data fetching Hook</a:t>
            </a:r>
          </a:p>
          <a:p>
            <a:pPr>
              <a:buFont typeface="Arial" panose="020B0604020202020204" pitchFamily="34" charset="0"/>
              <a:buChar char="•"/>
            </a:pPr>
            <a:r>
              <a:rPr lang="en-US" dirty="0"/>
              <a:t>Several different versions currently exist</a:t>
            </a:r>
          </a:p>
          <a:p>
            <a:pPr>
              <a:buFont typeface="Arial" panose="020B0604020202020204" pitchFamily="34" charset="0"/>
              <a:buChar char="•"/>
            </a:pPr>
            <a:endParaRPr lang="en-US" dirty="0"/>
          </a:p>
          <a:p>
            <a:pPr marL="0" indent="0">
              <a:buNone/>
            </a:pPr>
            <a:r>
              <a:rPr lang="en-US" sz="2400" dirty="0">
                <a:latin typeface="Courier New" panose="02070309020205020404" pitchFamily="49" charset="0"/>
                <a:cs typeface="Courier New" panose="02070309020205020404" pitchFamily="49" charset="0"/>
              </a:rPr>
              <a:t>const { data, loading, </a:t>
            </a:r>
            <a:r>
              <a:rPr lang="en-US" sz="2400" dirty="0" err="1">
                <a:latin typeface="Courier New" panose="02070309020205020404" pitchFamily="49" charset="0"/>
                <a:cs typeface="Courier New" panose="02070309020205020404" pitchFamily="49" charset="0"/>
              </a:rPr>
              <a:t>setUrl</a:t>
            </a:r>
            <a:r>
              <a:rPr lang="en-US" sz="2400" dirty="0">
                <a:latin typeface="Courier New" panose="02070309020205020404" pitchFamily="49" charset="0"/>
                <a:cs typeface="Courier New" panose="02070309020205020404" pitchFamily="49" charset="0"/>
              </a:rPr>
              <a:t> } = </a:t>
            </a:r>
            <a:r>
              <a:rPr lang="en-US" sz="2400" dirty="0" err="1">
                <a:latin typeface="Courier New" panose="02070309020205020404" pitchFamily="49" charset="0"/>
                <a:cs typeface="Courier New" panose="02070309020205020404" pitchFamily="49" charset="0"/>
              </a:rPr>
              <a:t>useFetch</a:t>
            </a:r>
            <a:r>
              <a:rPr lang="en-US" sz="2400" dirty="0">
                <a:latin typeface="Courier New" panose="02070309020205020404" pitchFamily="49" charset="0"/>
                <a:cs typeface="Courier New" panose="02070309020205020404" pitchFamily="49" charset="0"/>
              </a:rPr>
              <a:t>('https://</a:t>
            </a:r>
            <a:r>
              <a:rPr lang="en-US" sz="2400" dirty="0" err="1">
                <a:latin typeface="Courier New" panose="02070309020205020404" pitchFamily="49" charset="0"/>
                <a:cs typeface="Courier New" panose="02070309020205020404" pitchFamily="49" charset="0"/>
              </a:rPr>
              <a:t>your.api.url</a:t>
            </a:r>
            <a:r>
              <a:rPr lang="en-US" sz="2400" dirty="0">
                <a:latin typeface="Courier New" panose="02070309020205020404" pitchFamily="49" charset="0"/>
                <a:cs typeface="Courier New" panose="02070309020205020404" pitchFamily="49" charset="0"/>
              </a:rPr>
              <a:t>/search/');</a:t>
            </a:r>
          </a:p>
        </p:txBody>
      </p:sp>
    </p:spTree>
    <p:extLst>
      <p:ext uri="{BB962C8B-B14F-4D97-AF65-F5344CB8AC3E}">
        <p14:creationId xmlns:p14="http://schemas.microsoft.com/office/powerpoint/2010/main" val="16667948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50C0-B5FB-9840-A6FD-6A5E79905BE3}"/>
              </a:ext>
            </a:extLst>
          </p:cNvPr>
          <p:cNvSpPr>
            <a:spLocks noGrp="1"/>
          </p:cNvSpPr>
          <p:nvPr>
            <p:ph type="title"/>
          </p:nvPr>
        </p:nvSpPr>
        <p:spPr/>
        <p:txBody>
          <a:bodyPr/>
          <a:lstStyle/>
          <a:p>
            <a:r>
              <a:rPr lang="en-US" dirty="0"/>
              <a:t>Making Custom Hooks</a:t>
            </a:r>
          </a:p>
        </p:txBody>
      </p:sp>
      <p:sp>
        <p:nvSpPr>
          <p:cNvPr id="3" name="Content Placeholder 2">
            <a:extLst>
              <a:ext uri="{FF2B5EF4-FFF2-40B4-BE49-F238E27FC236}">
                <a16:creationId xmlns:a16="http://schemas.microsoft.com/office/drawing/2014/main" id="{4663CFB3-92CE-214A-8460-BD5C744F496C}"/>
              </a:ext>
            </a:extLst>
          </p:cNvPr>
          <p:cNvSpPr>
            <a:spLocks noGrp="1"/>
          </p:cNvSpPr>
          <p:nvPr>
            <p:ph sz="quarter" idx="10"/>
          </p:nvPr>
        </p:nvSpPr>
        <p:spPr/>
        <p:txBody>
          <a:bodyPr/>
          <a:lstStyle/>
          <a:p>
            <a:r>
              <a:rPr lang="en-US" dirty="0"/>
              <a:t>Make a function with a name starting with 'use'</a:t>
            </a:r>
          </a:p>
          <a:p>
            <a:r>
              <a:rPr lang="en-US" dirty="0"/>
              <a:t>Use other hooks inside it</a:t>
            </a:r>
          </a:p>
          <a:p>
            <a:r>
              <a:rPr lang="en-US" dirty="0"/>
              <a:t>Custom hooks can be reused in multiple components and each instance will have its own isolated state.</a:t>
            </a:r>
          </a:p>
        </p:txBody>
      </p:sp>
    </p:spTree>
    <p:extLst>
      <p:ext uri="{BB962C8B-B14F-4D97-AF65-F5344CB8AC3E}">
        <p14:creationId xmlns:p14="http://schemas.microsoft.com/office/powerpoint/2010/main" val="119125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9124C-A4A8-3C40-93A6-F8886B342B6E}"/>
              </a:ext>
            </a:extLst>
          </p:cNvPr>
          <p:cNvSpPr>
            <a:spLocks noGrp="1"/>
          </p:cNvSpPr>
          <p:nvPr>
            <p:ph type="title"/>
          </p:nvPr>
        </p:nvSpPr>
        <p:spPr>
          <a:xfrm>
            <a:off x="476250" y="640823"/>
            <a:ext cx="2563994" cy="5583148"/>
          </a:xfrm>
        </p:spPr>
        <p:txBody>
          <a:bodyPr anchor="ctr">
            <a:normAutofit/>
          </a:bodyPr>
          <a:lstStyle/>
          <a:p>
            <a:r>
              <a:rPr lang="en-US" sz="3600" dirty="0"/>
              <a:t>Composition vs. Inheritance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C827FD3-FCB2-40B6-84AC-AA4FDCE9FEEA}"/>
              </a:ext>
            </a:extLst>
          </p:cNvPr>
          <p:cNvGraphicFramePr>
            <a:graphicFrameLocks noGrp="1"/>
          </p:cNvGraphicFramePr>
          <p:nvPr>
            <p:ph idx="1"/>
            <p:extLst>
              <p:ext uri="{D42A27DB-BD31-4B8C-83A1-F6EECF244321}">
                <p14:modId xmlns:p14="http://schemas.microsoft.com/office/powerpoint/2010/main" val="854169850"/>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905844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74AFD3E-90E5-2E45-AC98-94E4A7A68547}"/>
              </a:ext>
            </a:extLst>
          </p:cNvPr>
          <p:cNvSpPr>
            <a:spLocks noGrp="1"/>
          </p:cNvSpPr>
          <p:nvPr>
            <p:ph idx="1"/>
          </p:nvPr>
        </p:nvSpPr>
        <p:spPr/>
        <p:txBody>
          <a:bodyPr/>
          <a:lstStyle/>
          <a:p>
            <a:endParaRPr lang="en-US" dirty="0"/>
          </a:p>
        </p:txBody>
      </p:sp>
      <p:sp>
        <p:nvSpPr>
          <p:cNvPr id="3" name="Text Placeholder 2">
            <a:extLst>
              <a:ext uri="{FF2B5EF4-FFF2-40B4-BE49-F238E27FC236}">
                <a16:creationId xmlns:a16="http://schemas.microsoft.com/office/drawing/2014/main" id="{1E581C27-D5E8-BD47-A18D-4A5CF94A834A}"/>
              </a:ext>
            </a:extLst>
          </p:cNvPr>
          <p:cNvSpPr>
            <a:spLocks noGrp="1"/>
          </p:cNvSpPr>
          <p:nvPr>
            <p:ph type="body" sz="quarter" idx="10"/>
          </p:nvPr>
        </p:nvSpPr>
        <p:spPr/>
        <p:txBody>
          <a:bodyPr/>
          <a:lstStyle/>
          <a:p>
            <a:r>
              <a:rPr lang="en-US" dirty="0"/>
              <a:t>Lab 13: Custom Hooks</a:t>
            </a:r>
          </a:p>
        </p:txBody>
      </p:sp>
      <p:sp>
        <p:nvSpPr>
          <p:cNvPr id="9" name="Content Placeholder 8">
            <a:extLst>
              <a:ext uri="{FF2B5EF4-FFF2-40B4-BE49-F238E27FC236}">
                <a16:creationId xmlns:a16="http://schemas.microsoft.com/office/drawing/2014/main" id="{49F63C09-D84C-E14A-9A41-492624A169A8}"/>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3367319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E9B8-AD4F-474B-8F28-188AB0045971}"/>
              </a:ext>
            </a:extLst>
          </p:cNvPr>
          <p:cNvSpPr>
            <a:spLocks noGrp="1"/>
          </p:cNvSpPr>
          <p:nvPr>
            <p:ph type="ctrTitle"/>
          </p:nvPr>
        </p:nvSpPr>
        <p:spPr/>
        <p:txBody>
          <a:bodyPr/>
          <a:lstStyle/>
          <a:p>
            <a:r>
              <a:rPr lang="en-US" dirty="0"/>
              <a:t>React with TypeScript</a:t>
            </a:r>
          </a:p>
        </p:txBody>
      </p:sp>
      <p:sp>
        <p:nvSpPr>
          <p:cNvPr id="3" name="Subtitle 2">
            <a:extLst>
              <a:ext uri="{FF2B5EF4-FFF2-40B4-BE49-F238E27FC236}">
                <a16:creationId xmlns:a16="http://schemas.microsoft.com/office/drawing/2014/main" id="{17925948-BC03-CB4A-A73E-CFCE41657A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217511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9EB31D-DE9C-C24E-98E4-F9EDC6E69614}"/>
              </a:ext>
            </a:extLst>
          </p:cNvPr>
          <p:cNvSpPr>
            <a:spLocks noGrp="1"/>
          </p:cNvSpPr>
          <p:nvPr>
            <p:ph type="title"/>
          </p:nvPr>
        </p:nvSpPr>
        <p:spPr/>
        <p:txBody>
          <a:bodyPr/>
          <a:lstStyle/>
          <a:p>
            <a:r>
              <a:rPr lang="en-US" dirty="0"/>
              <a:t>TypeScript Basics</a:t>
            </a:r>
          </a:p>
        </p:txBody>
      </p:sp>
      <p:sp>
        <p:nvSpPr>
          <p:cNvPr id="5" name="Content Placeholder 4">
            <a:extLst>
              <a:ext uri="{FF2B5EF4-FFF2-40B4-BE49-F238E27FC236}">
                <a16:creationId xmlns:a16="http://schemas.microsoft.com/office/drawing/2014/main" id="{4AED84EF-97B7-B64E-8CE9-33153CDB5BE6}"/>
              </a:ext>
            </a:extLst>
          </p:cNvPr>
          <p:cNvSpPr>
            <a:spLocks noGrp="1"/>
          </p:cNvSpPr>
          <p:nvPr>
            <p:ph sz="quarter" idx="10"/>
          </p:nvPr>
        </p:nvSpPr>
        <p:spPr/>
        <p:txBody>
          <a:bodyPr/>
          <a:lstStyle/>
          <a:p>
            <a:r>
              <a:rPr lang="en-US" dirty="0"/>
              <a:t>JavaScript with Syntax for Types</a:t>
            </a:r>
          </a:p>
          <a:p>
            <a:r>
              <a:rPr lang="en-US" dirty="0"/>
              <a:t>Strongly typed language</a:t>
            </a:r>
          </a:p>
          <a:p>
            <a:r>
              <a:rPr lang="en-US" dirty="0"/>
              <a:t>Converts to JavaScript</a:t>
            </a:r>
          </a:p>
          <a:p>
            <a:endParaRPr lang="en-US" dirty="0"/>
          </a:p>
        </p:txBody>
      </p:sp>
    </p:spTree>
    <p:extLst>
      <p:ext uri="{BB962C8B-B14F-4D97-AF65-F5344CB8AC3E}">
        <p14:creationId xmlns:p14="http://schemas.microsoft.com/office/powerpoint/2010/main" val="376207521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F158-654F-7241-99B1-6EE4265192D2}"/>
              </a:ext>
            </a:extLst>
          </p:cNvPr>
          <p:cNvSpPr>
            <a:spLocks noGrp="1"/>
          </p:cNvSpPr>
          <p:nvPr>
            <p:ph type="title"/>
          </p:nvPr>
        </p:nvSpPr>
        <p:spPr/>
        <p:txBody>
          <a:bodyPr/>
          <a:lstStyle/>
          <a:p>
            <a:r>
              <a:rPr lang="en-US" dirty="0"/>
              <a:t>Why TypeScript?</a:t>
            </a:r>
          </a:p>
        </p:txBody>
      </p:sp>
      <p:sp>
        <p:nvSpPr>
          <p:cNvPr id="3" name="Content Placeholder 2">
            <a:extLst>
              <a:ext uri="{FF2B5EF4-FFF2-40B4-BE49-F238E27FC236}">
                <a16:creationId xmlns:a16="http://schemas.microsoft.com/office/drawing/2014/main" id="{2E516A89-7FD7-1B4E-8E8E-ECDBF32564E0}"/>
              </a:ext>
            </a:extLst>
          </p:cNvPr>
          <p:cNvSpPr>
            <a:spLocks noGrp="1"/>
          </p:cNvSpPr>
          <p:nvPr>
            <p:ph sz="quarter" idx="10"/>
          </p:nvPr>
        </p:nvSpPr>
        <p:spPr/>
        <p:txBody>
          <a:bodyPr/>
          <a:lstStyle/>
          <a:p>
            <a:r>
              <a:rPr lang="en-US" dirty="0"/>
              <a:t>Static type checking</a:t>
            </a:r>
          </a:p>
          <a:p>
            <a:r>
              <a:rPr lang="en-US" dirty="0"/>
              <a:t>Better tooling</a:t>
            </a:r>
          </a:p>
          <a:p>
            <a:r>
              <a:rPr lang="en-US" dirty="0"/>
              <a:t>Better documentation</a:t>
            </a:r>
          </a:p>
          <a:p>
            <a:r>
              <a:rPr lang="en-US" dirty="0"/>
              <a:t>More confidence in code</a:t>
            </a:r>
          </a:p>
          <a:p>
            <a:r>
              <a:rPr lang="en-US" dirty="0"/>
              <a:t>Can be applied gradually</a:t>
            </a:r>
          </a:p>
          <a:p>
            <a:endParaRPr lang="en-US" dirty="0"/>
          </a:p>
        </p:txBody>
      </p:sp>
    </p:spTree>
    <p:extLst>
      <p:ext uri="{BB962C8B-B14F-4D97-AF65-F5344CB8AC3E}">
        <p14:creationId xmlns:p14="http://schemas.microsoft.com/office/powerpoint/2010/main" val="37795529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3202-0307-4944-BF86-4FB4F2BBC64E}"/>
              </a:ext>
            </a:extLst>
          </p:cNvPr>
          <p:cNvSpPr>
            <a:spLocks noGrp="1"/>
          </p:cNvSpPr>
          <p:nvPr>
            <p:ph type="title"/>
          </p:nvPr>
        </p:nvSpPr>
        <p:spPr/>
        <p:txBody>
          <a:bodyPr/>
          <a:lstStyle/>
          <a:p>
            <a:r>
              <a:rPr lang="en-US" dirty="0"/>
              <a:t>JS vs. TS</a:t>
            </a:r>
          </a:p>
        </p:txBody>
      </p:sp>
      <p:sp>
        <p:nvSpPr>
          <p:cNvPr id="3" name="Text Placeholder 2">
            <a:extLst>
              <a:ext uri="{FF2B5EF4-FFF2-40B4-BE49-F238E27FC236}">
                <a16:creationId xmlns:a16="http://schemas.microsoft.com/office/drawing/2014/main" id="{FA1A8871-7175-F646-95A3-732A43111021}"/>
              </a:ext>
            </a:extLst>
          </p:cNvPr>
          <p:cNvSpPr>
            <a:spLocks noGrp="1"/>
          </p:cNvSpPr>
          <p:nvPr>
            <p:ph type="body" idx="1"/>
          </p:nvPr>
        </p:nvSpPr>
        <p:spPr/>
        <p:txBody>
          <a:bodyPr/>
          <a:lstStyle/>
          <a:p>
            <a:r>
              <a:rPr lang="en-US" dirty="0"/>
              <a:t>JS</a:t>
            </a:r>
          </a:p>
        </p:txBody>
      </p:sp>
      <p:sp>
        <p:nvSpPr>
          <p:cNvPr id="4" name="Content Placeholder 3">
            <a:extLst>
              <a:ext uri="{FF2B5EF4-FFF2-40B4-BE49-F238E27FC236}">
                <a16:creationId xmlns:a16="http://schemas.microsoft.com/office/drawing/2014/main" id="{BAC3CC05-177C-AE4F-BE93-DA7AF172C499}"/>
              </a:ext>
            </a:extLst>
          </p:cNvPr>
          <p:cNvSpPr>
            <a:spLocks noGrp="1"/>
          </p:cNvSpPr>
          <p:nvPr>
            <p:ph sz="half" idx="2"/>
          </p:nvPr>
        </p:nvSpPr>
        <p:spPr/>
        <p:txBody>
          <a:bodyPr>
            <a:normAutofit/>
          </a:bodyPr>
          <a:lstStyle/>
          <a:p>
            <a:pPr marL="0" indent="0">
              <a:buNone/>
            </a:pPr>
            <a:r>
              <a:rPr lang="en-US" sz="1600" dirty="0">
                <a:latin typeface="Courier New" panose="02070309020205020404" pitchFamily="49" charset="0"/>
                <a:cs typeface="Courier New" panose="02070309020205020404" pitchFamily="49" charset="0"/>
              </a:rPr>
              <a:t>function greet(name) {</a:t>
            </a:r>
          </a:p>
          <a:p>
            <a:pPr marL="0" indent="0">
              <a:buNone/>
            </a:pPr>
            <a:r>
              <a:rPr lang="en-US" sz="1600" dirty="0">
                <a:latin typeface="Courier New" panose="02070309020205020404" pitchFamily="49" charset="0"/>
                <a:cs typeface="Courier New" panose="02070309020205020404" pitchFamily="49" charset="0"/>
              </a:rPr>
              <a:t>  return `Hello, ${name}!`;</a:t>
            </a:r>
          </a:p>
          <a:p>
            <a:pPr marL="0" indent="0">
              <a:buNone/>
            </a:pP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greet(17);</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"Hello 17!"</a:t>
            </a:r>
          </a:p>
        </p:txBody>
      </p:sp>
      <p:sp>
        <p:nvSpPr>
          <p:cNvPr id="5" name="Text Placeholder 4">
            <a:extLst>
              <a:ext uri="{FF2B5EF4-FFF2-40B4-BE49-F238E27FC236}">
                <a16:creationId xmlns:a16="http://schemas.microsoft.com/office/drawing/2014/main" id="{53F0530A-B265-1F44-A010-DCC59AF3E72C}"/>
              </a:ext>
            </a:extLst>
          </p:cNvPr>
          <p:cNvSpPr>
            <a:spLocks noGrp="1"/>
          </p:cNvSpPr>
          <p:nvPr>
            <p:ph type="body" sz="quarter" idx="3"/>
          </p:nvPr>
        </p:nvSpPr>
        <p:spPr/>
        <p:txBody>
          <a:bodyPr/>
          <a:lstStyle/>
          <a:p>
            <a:r>
              <a:rPr lang="en-US" dirty="0"/>
              <a:t>TS</a:t>
            </a:r>
          </a:p>
        </p:txBody>
      </p:sp>
      <p:sp>
        <p:nvSpPr>
          <p:cNvPr id="6" name="Content Placeholder 5">
            <a:extLst>
              <a:ext uri="{FF2B5EF4-FFF2-40B4-BE49-F238E27FC236}">
                <a16:creationId xmlns:a16="http://schemas.microsoft.com/office/drawing/2014/main" id="{45267233-12D6-C543-84D2-35AEEAE1F830}"/>
              </a:ext>
            </a:extLst>
          </p:cNvPr>
          <p:cNvSpPr>
            <a:spLocks noGrp="1"/>
          </p:cNvSpPr>
          <p:nvPr>
            <p:ph sz="quarter" idx="4"/>
          </p:nvPr>
        </p:nvSpPr>
        <p:spPr/>
        <p:txBody>
          <a:bodyPr/>
          <a:lstStyle/>
          <a:p>
            <a:pPr marL="0" indent="0">
              <a:buNone/>
            </a:pPr>
            <a:r>
              <a:rPr lang="en-US" sz="1600" dirty="0">
                <a:latin typeface="Courier New" panose="02070309020205020404" pitchFamily="49" charset="0"/>
                <a:cs typeface="Courier New" panose="02070309020205020404" pitchFamily="49" charset="0"/>
              </a:rPr>
              <a:t>function greet(</a:t>
            </a:r>
            <a:r>
              <a:rPr lang="en-US" sz="1600" dirty="0" err="1">
                <a:latin typeface="Courier New" panose="02070309020205020404" pitchFamily="49" charset="0"/>
                <a:cs typeface="Courier New" panose="02070309020205020404" pitchFamily="49" charset="0"/>
              </a:rPr>
              <a:t>name:string</a:t>
            </a: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return `Hello, ${name}!`;</a:t>
            </a:r>
          </a:p>
          <a:p>
            <a:pPr marL="0" indent="0">
              <a:buNone/>
            </a:pPr>
            <a:r>
              <a:rPr lang="en-US" sz="1600" dirty="0">
                <a:latin typeface="Courier New" panose="02070309020205020404" pitchFamily="49" charset="0"/>
                <a:cs typeface="Courier New" panose="02070309020205020404" pitchFamily="49" charset="0"/>
              </a:rPr>
              <a:t>}</a:t>
            </a:r>
          </a:p>
          <a:p>
            <a:pPr marL="0" indent="0">
              <a:buNone/>
            </a:pPr>
            <a:endParaRPr lang="en-US" sz="1700" dirty="0">
              <a:latin typeface="Courier New" panose="02070309020205020404" pitchFamily="49" charset="0"/>
              <a:cs typeface="Courier New" panose="02070309020205020404" pitchFamily="49" charset="0"/>
            </a:endParaRPr>
          </a:p>
          <a:p>
            <a:pPr marL="0" indent="0">
              <a:buNone/>
            </a:pPr>
            <a:r>
              <a:rPr lang="en-US" sz="1700" dirty="0">
                <a:latin typeface="Courier New" panose="02070309020205020404" pitchFamily="49" charset="0"/>
                <a:cs typeface="Courier New" panose="02070309020205020404" pitchFamily="49" charset="0"/>
              </a:rPr>
              <a:t>greet(17);</a:t>
            </a:r>
          </a:p>
          <a:p>
            <a:pPr marL="0" indent="0">
              <a:buNone/>
            </a:pPr>
            <a:endParaRPr lang="en-US" sz="1700" dirty="0">
              <a:latin typeface="Courier New" panose="02070309020205020404" pitchFamily="49" charset="0"/>
              <a:cs typeface="Courier New" panose="02070309020205020404" pitchFamily="49" charset="0"/>
            </a:endParaRPr>
          </a:p>
          <a:p>
            <a:pPr marL="0" indent="0">
              <a:buNone/>
            </a:pPr>
            <a:r>
              <a:rPr lang="en-US" sz="1800" dirty="0">
                <a:solidFill>
                  <a:srgbClr val="FF0000"/>
                </a:solidFill>
              </a:rPr>
              <a:t>Argument of type 'number' is not assignable to parameter of type 'string'.</a:t>
            </a:r>
            <a:endParaRPr lang="en-US"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73485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D8B5-B31D-0D40-A62F-BA150C840210}"/>
              </a:ext>
            </a:extLst>
          </p:cNvPr>
          <p:cNvSpPr>
            <a:spLocks noGrp="1"/>
          </p:cNvSpPr>
          <p:nvPr>
            <p:ph type="title"/>
          </p:nvPr>
        </p:nvSpPr>
        <p:spPr/>
        <p:txBody>
          <a:bodyPr/>
          <a:lstStyle/>
          <a:p>
            <a:r>
              <a:rPr lang="en-US" dirty="0"/>
              <a:t>Type inference</a:t>
            </a:r>
          </a:p>
        </p:txBody>
      </p:sp>
      <p:sp>
        <p:nvSpPr>
          <p:cNvPr id="7" name="Content Placeholder 6">
            <a:extLst>
              <a:ext uri="{FF2B5EF4-FFF2-40B4-BE49-F238E27FC236}">
                <a16:creationId xmlns:a16="http://schemas.microsoft.com/office/drawing/2014/main" id="{A74F75EF-8DC7-C74B-8A5C-313FE5EAB9C0}"/>
              </a:ext>
            </a:extLst>
          </p:cNvPr>
          <p:cNvSpPr>
            <a:spLocks noGrp="1"/>
          </p:cNvSpPr>
          <p:nvPr>
            <p:ph sz="quarter" idx="10"/>
          </p:nvPr>
        </p:nvSpPr>
        <p:spPr/>
        <p:txBody>
          <a:bodyPr/>
          <a:lstStyle/>
          <a:p>
            <a:r>
              <a:rPr lang="en-US" dirty="0"/>
              <a:t>When you declare a variable using var, let, or const, you can optionally add a type annotation</a:t>
            </a:r>
          </a:p>
          <a:p>
            <a:pPr lvl="1"/>
            <a:r>
              <a:rPr lang="en-US" dirty="0"/>
              <a:t>let </a:t>
            </a:r>
            <a:r>
              <a:rPr lang="en-US" dirty="0" err="1"/>
              <a:t>myName</a:t>
            </a:r>
            <a:r>
              <a:rPr lang="en-US" dirty="0"/>
              <a:t>: string = "Chris";</a:t>
            </a:r>
          </a:p>
          <a:p>
            <a:r>
              <a:rPr lang="en-US" dirty="0"/>
              <a:t>However, this isn't necessary most times. TypeScript will infer the type from the type of the initial value.</a:t>
            </a:r>
          </a:p>
          <a:p>
            <a:pPr lvl="1"/>
            <a:r>
              <a:rPr lang="en-US" dirty="0"/>
              <a:t>let </a:t>
            </a:r>
            <a:r>
              <a:rPr lang="en-US" dirty="0" err="1"/>
              <a:t>myName</a:t>
            </a:r>
            <a:r>
              <a:rPr lang="en-US" dirty="0"/>
              <a:t> = "Chris"; // </a:t>
            </a:r>
            <a:r>
              <a:rPr lang="en-US" dirty="0" err="1"/>
              <a:t>myName</a:t>
            </a:r>
            <a:r>
              <a:rPr lang="en-US" dirty="0"/>
              <a:t> is inferred as 'string'</a:t>
            </a:r>
          </a:p>
        </p:txBody>
      </p:sp>
    </p:spTree>
    <p:extLst>
      <p:ext uri="{BB962C8B-B14F-4D97-AF65-F5344CB8AC3E}">
        <p14:creationId xmlns:p14="http://schemas.microsoft.com/office/powerpoint/2010/main" val="18100745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BD3E-0753-7645-9764-A76C73C28428}"/>
              </a:ext>
            </a:extLst>
          </p:cNvPr>
          <p:cNvSpPr>
            <a:spLocks noGrp="1"/>
          </p:cNvSpPr>
          <p:nvPr>
            <p:ph type="title"/>
          </p:nvPr>
        </p:nvSpPr>
        <p:spPr/>
        <p:txBody>
          <a:bodyPr/>
          <a:lstStyle/>
          <a:p>
            <a:r>
              <a:rPr lang="en-US" dirty="0"/>
              <a:t>Type annotations in functions</a:t>
            </a:r>
          </a:p>
        </p:txBody>
      </p:sp>
      <p:sp>
        <p:nvSpPr>
          <p:cNvPr id="5" name="Content Placeholder 4">
            <a:extLst>
              <a:ext uri="{FF2B5EF4-FFF2-40B4-BE49-F238E27FC236}">
                <a16:creationId xmlns:a16="http://schemas.microsoft.com/office/drawing/2014/main" id="{0DEFD40D-591D-8448-B5DD-0A073A073CFA}"/>
              </a:ext>
            </a:extLst>
          </p:cNvPr>
          <p:cNvSpPr>
            <a:spLocks noGrp="1"/>
          </p:cNvSpPr>
          <p:nvPr>
            <p:ph sz="quarter" idx="10"/>
          </p:nvPr>
        </p:nvSpPr>
        <p:spPr/>
        <p:txBody>
          <a:bodyPr/>
          <a:lstStyle/>
          <a:p>
            <a:r>
              <a:rPr lang="en-US" dirty="0"/>
              <a:t>Parameters with type annotations will be checked.</a:t>
            </a:r>
          </a:p>
          <a:p>
            <a:r>
              <a:rPr lang="en-US" dirty="0"/>
              <a:t>Return values can be annotated too, but it's not usually necessary because TypeScript can infer it.</a:t>
            </a:r>
          </a:p>
        </p:txBody>
      </p:sp>
    </p:spTree>
    <p:extLst>
      <p:ext uri="{BB962C8B-B14F-4D97-AF65-F5344CB8AC3E}">
        <p14:creationId xmlns:p14="http://schemas.microsoft.com/office/powerpoint/2010/main" val="12707796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12D2-6334-9D4C-89F1-60A08491C12F}"/>
              </a:ext>
            </a:extLst>
          </p:cNvPr>
          <p:cNvSpPr>
            <a:spLocks noGrp="1"/>
          </p:cNvSpPr>
          <p:nvPr>
            <p:ph type="title"/>
          </p:nvPr>
        </p:nvSpPr>
        <p:spPr/>
        <p:txBody>
          <a:bodyPr/>
          <a:lstStyle/>
          <a:p>
            <a:r>
              <a:rPr lang="en-US" dirty="0"/>
              <a:t>Annotating Objects</a:t>
            </a:r>
          </a:p>
        </p:txBody>
      </p:sp>
      <p:sp>
        <p:nvSpPr>
          <p:cNvPr id="3" name="Content Placeholder 2">
            <a:extLst>
              <a:ext uri="{FF2B5EF4-FFF2-40B4-BE49-F238E27FC236}">
                <a16:creationId xmlns:a16="http://schemas.microsoft.com/office/drawing/2014/main" id="{E998556E-65B7-464C-8391-A3CCB5A885D4}"/>
              </a:ext>
            </a:extLst>
          </p:cNvPr>
          <p:cNvSpPr>
            <a:spLocks noGrp="1"/>
          </p:cNvSpPr>
          <p:nvPr>
            <p:ph sz="quarter" idx="10"/>
          </p:nvPr>
        </p:nvSpPr>
        <p:spPr/>
        <p:txBody>
          <a:bodyPr/>
          <a:lstStyle/>
          <a:p>
            <a:r>
              <a:rPr lang="en-US" dirty="0"/>
              <a:t>List properties and their types.</a:t>
            </a:r>
          </a:p>
          <a:p>
            <a:pPr marL="0" indent="0">
              <a:buNone/>
            </a:pPr>
            <a:r>
              <a:rPr lang="en-US" sz="2000" dirty="0">
                <a:latin typeface="Courier New" panose="02070309020205020404" pitchFamily="49" charset="0"/>
                <a:cs typeface="Courier New" panose="02070309020205020404" pitchFamily="49" charset="0"/>
              </a:rPr>
              <a:t>function </a:t>
            </a:r>
            <a:r>
              <a:rPr lang="en-US" sz="2000" dirty="0" err="1">
                <a:latin typeface="Courier New" panose="02070309020205020404" pitchFamily="49" charset="0"/>
                <a:cs typeface="Courier New" panose="02070309020205020404" pitchFamily="49" charset="0"/>
              </a:rPr>
              <a:t>doSomething</a:t>
            </a:r>
            <a:r>
              <a:rPr lang="en-US" sz="2000" dirty="0">
                <a:latin typeface="Courier New" panose="02070309020205020404" pitchFamily="49" charset="0"/>
                <a:cs typeface="Courier New" panose="02070309020205020404" pitchFamily="49" charset="0"/>
              </a:rPr>
              <a:t>(options: {speed: number, priority: number, comments?: string})</a:t>
            </a:r>
          </a:p>
          <a:p>
            <a:r>
              <a:rPr lang="en-US" sz="2000" dirty="0">
                <a:cs typeface="Courier New" panose="02070309020205020404" pitchFamily="49" charset="0"/>
              </a:rPr>
              <a:t>The ? indicates that a property is optional.</a:t>
            </a:r>
          </a:p>
          <a:p>
            <a:r>
              <a:rPr lang="en-US" sz="2000" dirty="0">
                <a:cs typeface="Courier New" panose="02070309020205020404" pitchFamily="49" charset="0"/>
              </a:rPr>
              <a:t>If you don't specify a type, it will be assumed to be 'any',</a:t>
            </a:r>
          </a:p>
        </p:txBody>
      </p:sp>
    </p:spTree>
    <p:extLst>
      <p:ext uri="{BB962C8B-B14F-4D97-AF65-F5344CB8AC3E}">
        <p14:creationId xmlns:p14="http://schemas.microsoft.com/office/powerpoint/2010/main" val="33321991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6CE0-F5EB-5948-BC47-C44529178E18}"/>
              </a:ext>
            </a:extLst>
          </p:cNvPr>
          <p:cNvSpPr>
            <a:spLocks noGrp="1"/>
          </p:cNvSpPr>
          <p:nvPr>
            <p:ph type="title"/>
          </p:nvPr>
        </p:nvSpPr>
        <p:spPr/>
        <p:txBody>
          <a:bodyPr/>
          <a:lstStyle/>
          <a:p>
            <a:r>
              <a:rPr lang="en-US" dirty="0"/>
              <a:t>Union Types</a:t>
            </a:r>
          </a:p>
        </p:txBody>
      </p:sp>
      <p:sp>
        <p:nvSpPr>
          <p:cNvPr id="3" name="Content Placeholder 2">
            <a:extLst>
              <a:ext uri="{FF2B5EF4-FFF2-40B4-BE49-F238E27FC236}">
                <a16:creationId xmlns:a16="http://schemas.microsoft.com/office/drawing/2014/main" id="{A1F40E51-04F7-7B4B-B950-4DDEB9EF17DA}"/>
              </a:ext>
            </a:extLst>
          </p:cNvPr>
          <p:cNvSpPr>
            <a:spLocks noGrp="1"/>
          </p:cNvSpPr>
          <p:nvPr>
            <p:ph sz="quarter" idx="10"/>
          </p:nvPr>
        </p:nvSpPr>
        <p:spPr/>
        <p:txBody>
          <a:bodyPr/>
          <a:lstStyle/>
          <a:p>
            <a:r>
              <a:rPr lang="en-US" dirty="0"/>
              <a:t>Types formed from two or more types.</a:t>
            </a:r>
          </a:p>
          <a:p>
            <a:pPr marL="0" indent="0">
              <a:buNone/>
            </a:pP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loginId</a:t>
            </a:r>
            <a:r>
              <a:rPr lang="en-US" dirty="0">
                <a:latin typeface="Courier New" panose="02070309020205020404" pitchFamily="49" charset="0"/>
                <a:cs typeface="Courier New" panose="02070309020205020404" pitchFamily="49" charset="0"/>
              </a:rPr>
              <a:t>: number | string)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a:p>
            <a:r>
              <a:rPr lang="en-US" dirty="0" err="1">
                <a:cs typeface="Courier New" panose="02070309020205020404" pitchFamily="49" charset="0"/>
              </a:rPr>
              <a:t>loginID</a:t>
            </a:r>
            <a:r>
              <a:rPr lang="en-US" dirty="0">
                <a:cs typeface="Courier New" panose="02070309020205020404" pitchFamily="49" charset="0"/>
              </a:rPr>
              <a:t> can be either a number or a string</a:t>
            </a:r>
          </a:p>
        </p:txBody>
      </p:sp>
    </p:spTree>
    <p:extLst>
      <p:ext uri="{BB962C8B-B14F-4D97-AF65-F5344CB8AC3E}">
        <p14:creationId xmlns:p14="http://schemas.microsoft.com/office/powerpoint/2010/main" val="305554877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31F09-771D-6C4C-86B4-723F85357D10}"/>
              </a:ext>
            </a:extLst>
          </p:cNvPr>
          <p:cNvSpPr>
            <a:spLocks noGrp="1"/>
          </p:cNvSpPr>
          <p:nvPr>
            <p:ph type="title"/>
          </p:nvPr>
        </p:nvSpPr>
        <p:spPr/>
        <p:txBody>
          <a:bodyPr/>
          <a:lstStyle/>
          <a:p>
            <a:r>
              <a:rPr lang="en-US" dirty="0"/>
              <a:t>Type aliases</a:t>
            </a:r>
          </a:p>
        </p:txBody>
      </p:sp>
      <p:sp>
        <p:nvSpPr>
          <p:cNvPr id="3" name="Content Placeholder 2">
            <a:extLst>
              <a:ext uri="{FF2B5EF4-FFF2-40B4-BE49-F238E27FC236}">
                <a16:creationId xmlns:a16="http://schemas.microsoft.com/office/drawing/2014/main" id="{44EE4A16-89F5-4E4F-A693-502756CC7FE1}"/>
              </a:ext>
            </a:extLst>
          </p:cNvPr>
          <p:cNvSpPr>
            <a:spLocks noGrp="1"/>
          </p:cNvSpPr>
          <p:nvPr>
            <p:ph sz="quarter" idx="10"/>
          </p:nvPr>
        </p:nvSpPr>
        <p:spPr/>
        <p:txBody>
          <a:bodyPr/>
          <a:lstStyle/>
          <a:p>
            <a:r>
              <a:rPr lang="en-US" dirty="0"/>
              <a:t>A name for a type</a:t>
            </a:r>
          </a:p>
          <a:p>
            <a:r>
              <a:rPr lang="en-US" dirty="0"/>
              <a:t>Allows reuse of types</a:t>
            </a:r>
          </a:p>
          <a:p>
            <a:pPr marL="0" indent="0">
              <a:buNone/>
            </a:pPr>
            <a:r>
              <a:rPr lang="en-US" dirty="0">
                <a:latin typeface="Courier New" panose="02070309020205020404" pitchFamily="49" charset="0"/>
                <a:cs typeface="Courier New" panose="02070309020205020404" pitchFamily="49" charset="0"/>
              </a:rPr>
              <a:t>type </a:t>
            </a:r>
            <a:r>
              <a:rPr lang="en-US" dirty="0" err="1">
                <a:latin typeface="Courier New" panose="02070309020205020404" pitchFamily="49" charset="0"/>
                <a:cs typeface="Courier New" panose="02070309020205020404" pitchFamily="49" charset="0"/>
              </a:rPr>
              <a:t>Coords</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x: number,</a:t>
            </a:r>
          </a:p>
          <a:p>
            <a:pPr marL="0" indent="0">
              <a:buNone/>
            </a:pPr>
            <a:r>
              <a:rPr lang="en-US" dirty="0">
                <a:latin typeface="Courier New" panose="02070309020205020404" pitchFamily="49" charset="0"/>
                <a:cs typeface="Courier New" panose="02070309020205020404" pitchFamily="49" charset="0"/>
              </a:rPr>
              <a:t>  y: number</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03823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r>
              <a:rPr lang="en-US" sz="3600" kern="1200" dirty="0">
                <a:solidFill>
                  <a:schemeClr val="tx1"/>
                </a:solidFill>
                <a:latin typeface="+mj-lt"/>
                <a:ea typeface="+mj-ea"/>
                <a:cs typeface="+mj-cs"/>
              </a:rPr>
              <a:t>Imperative vs. Declarative</a:t>
            </a:r>
            <a:endParaRPr lang="en-US" sz="40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F4F1423C-5B86-4EF7-89BA-7301161024A8}"/>
              </a:ext>
            </a:extLst>
          </p:cNvPr>
          <p:cNvGraphicFramePr/>
          <p:nvPr>
            <p:extLst>
              <p:ext uri="{D42A27DB-BD31-4B8C-83A1-F6EECF244321}">
                <p14:modId xmlns:p14="http://schemas.microsoft.com/office/powerpoint/2010/main" val="2882536434"/>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667180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5286-DA14-F84A-8833-2D1FA1BF19DF}"/>
              </a:ext>
            </a:extLst>
          </p:cNvPr>
          <p:cNvSpPr>
            <a:spLocks noGrp="1"/>
          </p:cNvSpPr>
          <p:nvPr>
            <p:ph type="title"/>
          </p:nvPr>
        </p:nvSpPr>
        <p:spPr/>
        <p:txBody>
          <a:bodyPr/>
          <a:lstStyle/>
          <a:p>
            <a:r>
              <a:rPr lang="en-US" dirty="0"/>
              <a:t>Interfaces</a:t>
            </a:r>
          </a:p>
        </p:txBody>
      </p:sp>
      <p:sp>
        <p:nvSpPr>
          <p:cNvPr id="3" name="Content Placeholder 2">
            <a:extLst>
              <a:ext uri="{FF2B5EF4-FFF2-40B4-BE49-F238E27FC236}">
                <a16:creationId xmlns:a16="http://schemas.microsoft.com/office/drawing/2014/main" id="{DAB8A205-A80E-9B46-ACB3-F93C93A2C1A6}"/>
              </a:ext>
            </a:extLst>
          </p:cNvPr>
          <p:cNvSpPr>
            <a:spLocks noGrp="1"/>
          </p:cNvSpPr>
          <p:nvPr>
            <p:ph sz="quarter" idx="10"/>
          </p:nvPr>
        </p:nvSpPr>
        <p:spPr/>
        <p:txBody>
          <a:bodyPr/>
          <a:lstStyle/>
          <a:p>
            <a:r>
              <a:rPr lang="en-US" dirty="0"/>
              <a:t>Another way to name a type.</a:t>
            </a:r>
          </a:p>
          <a:p>
            <a:pPr marL="0" indent="0">
              <a:buNone/>
            </a:pPr>
            <a:r>
              <a:rPr lang="en-US" dirty="0">
                <a:latin typeface="Courier New" panose="02070309020205020404" pitchFamily="49" charset="0"/>
                <a:cs typeface="Courier New" panose="02070309020205020404" pitchFamily="49" charset="0"/>
              </a:rPr>
              <a:t>interface </a:t>
            </a:r>
            <a:r>
              <a:rPr lang="en-US" dirty="0" err="1">
                <a:latin typeface="Courier New" panose="02070309020205020404" pitchFamily="49" charset="0"/>
                <a:cs typeface="Courier New" panose="02070309020205020404" pitchFamily="49" charset="0"/>
              </a:rPr>
              <a:t>Coords</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x: number,</a:t>
            </a:r>
          </a:p>
          <a:p>
            <a:pPr marL="0" indent="0">
              <a:buNone/>
            </a:pPr>
            <a:r>
              <a:rPr lang="en-US" dirty="0">
                <a:latin typeface="Courier New" panose="02070309020205020404" pitchFamily="49" charset="0"/>
                <a:cs typeface="Courier New" panose="02070309020205020404" pitchFamily="49" charset="0"/>
              </a:rPr>
              <a:t>  y: number</a:t>
            </a:r>
          </a:p>
          <a:p>
            <a:pPr marL="0" indent="0">
              <a:buNone/>
            </a:pP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Interfaces can be extended, unlike aliases.</a:t>
            </a:r>
          </a:p>
        </p:txBody>
      </p:sp>
    </p:spTree>
    <p:extLst>
      <p:ext uri="{BB962C8B-B14F-4D97-AF65-F5344CB8AC3E}">
        <p14:creationId xmlns:p14="http://schemas.microsoft.com/office/powerpoint/2010/main" val="4755165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C6F8-22A4-A54F-964A-8567993C1AD1}"/>
              </a:ext>
            </a:extLst>
          </p:cNvPr>
          <p:cNvSpPr>
            <a:spLocks noGrp="1"/>
          </p:cNvSpPr>
          <p:nvPr>
            <p:ph type="title"/>
          </p:nvPr>
        </p:nvSpPr>
        <p:spPr/>
        <p:txBody>
          <a:bodyPr/>
          <a:lstStyle/>
          <a:p>
            <a:r>
              <a:rPr lang="en-US" dirty="0"/>
              <a:t>Extending Interfaces</a:t>
            </a:r>
          </a:p>
        </p:txBody>
      </p:sp>
      <p:sp>
        <p:nvSpPr>
          <p:cNvPr id="3" name="Content Placeholder 2">
            <a:extLst>
              <a:ext uri="{FF2B5EF4-FFF2-40B4-BE49-F238E27FC236}">
                <a16:creationId xmlns:a16="http://schemas.microsoft.com/office/drawing/2014/main" id="{3D60BDE5-E9A1-9343-927E-614D51E5C6C7}"/>
              </a:ext>
            </a:extLst>
          </p:cNvPr>
          <p:cNvSpPr>
            <a:spLocks noGrp="1"/>
          </p:cNvSpPr>
          <p:nvPr>
            <p:ph sz="quarter" idx="10"/>
          </p:nvPr>
        </p:nvSpPr>
        <p:spPr/>
        <p:txBody>
          <a:bodyPr/>
          <a:lstStyle/>
          <a:p>
            <a:pPr marL="0" indent="0">
              <a:buNone/>
            </a:pPr>
            <a:r>
              <a:rPr lang="en-US" dirty="0">
                <a:latin typeface="Courier New" panose="02070309020205020404" pitchFamily="49" charset="0"/>
                <a:cs typeface="Courier New" panose="02070309020205020404" pitchFamily="49" charset="0"/>
              </a:rPr>
              <a:t>Interface Person {</a:t>
            </a:r>
          </a:p>
          <a:p>
            <a:pPr marL="0" indent="0">
              <a:buNone/>
            </a:pPr>
            <a:r>
              <a:rPr lang="en-US" dirty="0">
                <a:latin typeface="Courier New" panose="02070309020205020404" pitchFamily="49" charset="0"/>
                <a:cs typeface="Courier New" panose="02070309020205020404" pitchFamily="49" charset="0"/>
              </a:rPr>
              <a:t>  name: string</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Interface Customer extends Person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creditLimit</a:t>
            </a:r>
            <a:r>
              <a:rPr lang="en-US" dirty="0">
                <a:latin typeface="Courier New" panose="02070309020205020404" pitchFamily="49" charset="0"/>
                <a:cs typeface="Courier New" panose="02070309020205020404" pitchFamily="49" charset="0"/>
              </a:rPr>
              <a:t>: number</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052311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2563-52B4-BE40-87A9-57E1ED73978E}"/>
              </a:ext>
            </a:extLst>
          </p:cNvPr>
          <p:cNvSpPr>
            <a:spLocks noGrp="1"/>
          </p:cNvSpPr>
          <p:nvPr>
            <p:ph type="title"/>
          </p:nvPr>
        </p:nvSpPr>
        <p:spPr/>
        <p:txBody>
          <a:bodyPr/>
          <a:lstStyle/>
          <a:p>
            <a:r>
              <a:rPr lang="en-US" dirty="0"/>
              <a:t>Type Assertions</a:t>
            </a:r>
          </a:p>
        </p:txBody>
      </p:sp>
      <p:sp>
        <p:nvSpPr>
          <p:cNvPr id="3" name="Content Placeholder 2">
            <a:extLst>
              <a:ext uri="{FF2B5EF4-FFF2-40B4-BE49-F238E27FC236}">
                <a16:creationId xmlns:a16="http://schemas.microsoft.com/office/drawing/2014/main" id="{596BD56D-822E-1846-B8E6-2F78762BA45C}"/>
              </a:ext>
            </a:extLst>
          </p:cNvPr>
          <p:cNvSpPr>
            <a:spLocks noGrp="1"/>
          </p:cNvSpPr>
          <p:nvPr>
            <p:ph sz="quarter" idx="10"/>
          </p:nvPr>
        </p:nvSpPr>
        <p:spPr/>
        <p:txBody>
          <a:bodyPr/>
          <a:lstStyle/>
          <a:p>
            <a:r>
              <a:rPr lang="en-US" dirty="0"/>
              <a:t>Specifies a more specific type than TS can know about.</a:t>
            </a:r>
          </a:p>
          <a:p>
            <a:pPr marL="0" indent="0">
              <a:buNone/>
            </a:pPr>
            <a:r>
              <a:rPr lang="en-US" sz="2400" dirty="0">
                <a:latin typeface="Courier New" panose="02070309020205020404" pitchFamily="49" charset="0"/>
                <a:cs typeface="Courier New" panose="02070309020205020404" pitchFamily="49" charset="0"/>
              </a:rPr>
              <a:t>const </a:t>
            </a:r>
            <a:r>
              <a:rPr lang="en-US" sz="2400" dirty="0" err="1">
                <a:latin typeface="Courier New" panose="02070309020205020404" pitchFamily="49" charset="0"/>
                <a:cs typeface="Courier New" panose="02070309020205020404" pitchFamily="49" charset="0"/>
              </a:rPr>
              <a:t>myCanvas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document.getElementById</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main_canvas</a:t>
            </a:r>
            <a:r>
              <a:rPr lang="en-US" sz="2400" dirty="0">
                <a:latin typeface="Courier New" panose="02070309020205020404" pitchFamily="49" charset="0"/>
                <a:cs typeface="Courier New" panose="02070309020205020404" pitchFamily="49" charset="0"/>
              </a:rPr>
              <a:t>") as </a:t>
            </a:r>
            <a:r>
              <a:rPr lang="en-US" sz="2400" dirty="0" err="1">
                <a:latin typeface="Courier New" panose="02070309020205020404" pitchFamily="49" charset="0"/>
                <a:cs typeface="Courier New" panose="02070309020205020404" pitchFamily="49" charset="0"/>
              </a:rPr>
              <a:t>HTMLCanvasElement</a:t>
            </a: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022401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A8C9-1760-B54B-ADEB-08B9FDCDDF45}"/>
              </a:ext>
            </a:extLst>
          </p:cNvPr>
          <p:cNvSpPr>
            <a:spLocks noGrp="1"/>
          </p:cNvSpPr>
          <p:nvPr>
            <p:ph type="title"/>
          </p:nvPr>
        </p:nvSpPr>
        <p:spPr/>
        <p:txBody>
          <a:bodyPr/>
          <a:lstStyle/>
          <a:p>
            <a:r>
              <a:rPr lang="en-US" dirty="0"/>
              <a:t>Literal Types</a:t>
            </a:r>
          </a:p>
        </p:txBody>
      </p:sp>
      <p:sp>
        <p:nvSpPr>
          <p:cNvPr id="3" name="Content Placeholder 2">
            <a:extLst>
              <a:ext uri="{FF2B5EF4-FFF2-40B4-BE49-F238E27FC236}">
                <a16:creationId xmlns:a16="http://schemas.microsoft.com/office/drawing/2014/main" id="{A480B7BE-9915-A840-9626-E56204505794}"/>
              </a:ext>
            </a:extLst>
          </p:cNvPr>
          <p:cNvSpPr>
            <a:spLocks noGrp="1"/>
          </p:cNvSpPr>
          <p:nvPr>
            <p:ph sz="quarter" idx="10"/>
          </p:nvPr>
        </p:nvSpPr>
        <p:spPr/>
        <p:txBody>
          <a:bodyPr/>
          <a:lstStyle/>
          <a:p>
            <a:r>
              <a:rPr lang="en-US" dirty="0"/>
              <a:t>Sets a type to a specific value.</a:t>
            </a:r>
          </a:p>
          <a:p>
            <a:pPr lvl="1"/>
            <a:r>
              <a:rPr lang="en-US" dirty="0"/>
              <a:t>let x: "hello" = "hello";</a:t>
            </a:r>
          </a:p>
          <a:p>
            <a:r>
              <a:rPr lang="en-US" dirty="0"/>
              <a:t>Is useful when used with unions to specify possible values for a variable.</a:t>
            </a:r>
          </a:p>
          <a:p>
            <a:pPr lvl="1"/>
            <a:r>
              <a:rPr lang="en-US" sz="2000" dirty="0"/>
              <a:t>function </a:t>
            </a:r>
            <a:r>
              <a:rPr lang="en-US" sz="2000" dirty="0" err="1"/>
              <a:t>printText</a:t>
            </a:r>
            <a:r>
              <a:rPr lang="en-US" sz="2000" dirty="0"/>
              <a:t>(s: string, alignment: "left" | "right" | "center") {</a:t>
            </a:r>
          </a:p>
        </p:txBody>
      </p:sp>
    </p:spTree>
    <p:extLst>
      <p:ext uri="{BB962C8B-B14F-4D97-AF65-F5344CB8AC3E}">
        <p14:creationId xmlns:p14="http://schemas.microsoft.com/office/powerpoint/2010/main" val="409546217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E404-33A7-1EE0-62A5-CED9055804EF}"/>
              </a:ext>
            </a:extLst>
          </p:cNvPr>
          <p:cNvSpPr>
            <a:spLocks noGrp="1"/>
          </p:cNvSpPr>
          <p:nvPr>
            <p:ph type="title"/>
          </p:nvPr>
        </p:nvSpPr>
        <p:spPr/>
        <p:txBody>
          <a:bodyPr/>
          <a:lstStyle/>
          <a:p>
            <a:r>
              <a:rPr lang="en-US" dirty="0"/>
              <a:t>Generics</a:t>
            </a:r>
          </a:p>
        </p:txBody>
      </p:sp>
      <p:sp>
        <p:nvSpPr>
          <p:cNvPr id="3" name="Content Placeholder 2">
            <a:extLst>
              <a:ext uri="{FF2B5EF4-FFF2-40B4-BE49-F238E27FC236}">
                <a16:creationId xmlns:a16="http://schemas.microsoft.com/office/drawing/2014/main" id="{C2D2C051-B1DE-6D63-87DB-890C3522C6FB}"/>
              </a:ext>
            </a:extLst>
          </p:cNvPr>
          <p:cNvSpPr>
            <a:spLocks noGrp="1"/>
          </p:cNvSpPr>
          <p:nvPr>
            <p:ph sz="quarter" idx="10"/>
          </p:nvPr>
        </p:nvSpPr>
        <p:spPr/>
        <p:txBody>
          <a:bodyPr>
            <a:normAutofit/>
          </a:bodyPr>
          <a:lstStyle/>
          <a:p>
            <a:r>
              <a:rPr lang="en-US" dirty="0"/>
              <a:t>Allow type specification to be deferred.</a:t>
            </a:r>
          </a:p>
          <a:p>
            <a:pPr marL="0" indent="0">
              <a:buNone/>
            </a:pPr>
            <a:r>
              <a:rPr lang="en-US" sz="1800" dirty="0">
                <a:latin typeface="Courier New" panose="02070309020205020404" pitchFamily="49" charset="0"/>
                <a:cs typeface="Courier New" panose="02070309020205020404" pitchFamily="49" charset="0"/>
              </a:rPr>
              <a:t>function </a:t>
            </a:r>
            <a:r>
              <a:rPr lang="en-US" sz="1800" dirty="0" err="1">
                <a:latin typeface="Courier New" panose="02070309020205020404" pitchFamily="49" charset="0"/>
                <a:cs typeface="Courier New" panose="02070309020205020404" pitchFamily="49" charset="0"/>
              </a:rPr>
              <a:t>arrayFilled</a:t>
            </a:r>
            <a:r>
              <a:rPr lang="en-US" sz="1800" dirty="0">
                <a:latin typeface="Courier New" panose="02070309020205020404" pitchFamily="49" charset="0"/>
                <a:cs typeface="Courier New" panose="02070309020205020404" pitchFamily="49" charset="0"/>
              </a:rPr>
              <a:t>&lt;T&gt;(item1: T, item2: T): T[] {</a:t>
            </a:r>
          </a:p>
          <a:p>
            <a:pPr marL="0" indent="0">
              <a:buNone/>
            </a:pPr>
            <a:r>
              <a:rPr lang="en-US" sz="1800" dirty="0">
                <a:latin typeface="Courier New" panose="02070309020205020404" pitchFamily="49" charset="0"/>
                <a:cs typeface="Courier New" panose="02070309020205020404" pitchFamily="49" charset="0"/>
              </a:rPr>
              <a:t>  let list = new Array&lt;T&gt;();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list.push</a:t>
            </a:r>
            <a:r>
              <a:rPr lang="en-US" sz="1800" dirty="0">
                <a:latin typeface="Courier New" panose="02070309020205020404" pitchFamily="49" charset="0"/>
                <a:cs typeface="Courier New" panose="02070309020205020404" pitchFamily="49" charset="0"/>
              </a:rPr>
              <a:t>(item1);</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list.push</a:t>
            </a:r>
            <a:r>
              <a:rPr lang="en-US" sz="1800" dirty="0">
                <a:latin typeface="Courier New" panose="02070309020205020404" pitchFamily="49" charset="0"/>
                <a:cs typeface="Courier New" panose="02070309020205020404" pitchFamily="49" charset="0"/>
              </a:rPr>
              <a:t>(item2);</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  return list;</a:t>
            </a:r>
          </a:p>
          <a:p>
            <a:pPr marL="0" indent="0">
              <a:buNone/>
            </a:pPr>
            <a:r>
              <a:rPr lang="en-US" sz="1800" dirty="0">
                <a:latin typeface="Courier New" panose="02070309020205020404" pitchFamily="49" charset="0"/>
                <a:cs typeface="Courier New" panose="02070309020205020404" pitchFamily="49" charset="0"/>
              </a:rPr>
              <a: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let </a:t>
            </a:r>
            <a:r>
              <a:rPr lang="en-US" sz="1800" dirty="0" err="1">
                <a:latin typeface="Courier New" panose="02070309020205020404" pitchFamily="49" charset="0"/>
                <a:cs typeface="Courier New" panose="02070309020205020404" pitchFamily="49" charset="0"/>
              </a:rPr>
              <a:t>myArray</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arrayFilled</a:t>
            </a:r>
            <a:r>
              <a:rPr lang="en-US" sz="1800" dirty="0">
                <a:latin typeface="Courier New" panose="02070309020205020404" pitchFamily="49" charset="0"/>
                <a:cs typeface="Courier New" panose="02070309020205020404" pitchFamily="49" charset="0"/>
              </a:rPr>
              <a:t>&lt;number&gt;(1,2);</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760096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705DD-9FA5-7B4A-8125-4113EC7EE616}"/>
              </a:ext>
            </a:extLst>
          </p:cNvPr>
          <p:cNvSpPr>
            <a:spLocks noGrp="1"/>
          </p:cNvSpPr>
          <p:nvPr>
            <p:ph type="title"/>
          </p:nvPr>
        </p:nvSpPr>
        <p:spPr/>
        <p:txBody>
          <a:bodyPr/>
          <a:lstStyle/>
          <a:p>
            <a:r>
              <a:rPr lang="en-US" dirty="0"/>
              <a:t>React TypeScript </a:t>
            </a:r>
            <a:r>
              <a:rPr lang="en-US" dirty="0" err="1"/>
              <a:t>Cheatsheet</a:t>
            </a:r>
            <a:endParaRPr lang="en-US" dirty="0"/>
          </a:p>
        </p:txBody>
      </p:sp>
      <p:sp>
        <p:nvSpPr>
          <p:cNvPr id="5" name="Content Placeholder 4">
            <a:extLst>
              <a:ext uri="{FF2B5EF4-FFF2-40B4-BE49-F238E27FC236}">
                <a16:creationId xmlns:a16="http://schemas.microsoft.com/office/drawing/2014/main" id="{FA8FC5B3-743F-3044-B517-870816D2C906}"/>
              </a:ext>
            </a:extLst>
          </p:cNvPr>
          <p:cNvSpPr>
            <a:spLocks noGrp="1"/>
          </p:cNvSpPr>
          <p:nvPr>
            <p:ph sz="quarter" idx="10"/>
          </p:nvPr>
        </p:nvSpPr>
        <p:spPr/>
        <p:txBody>
          <a:bodyPr/>
          <a:lstStyle/>
          <a:p>
            <a:r>
              <a:rPr lang="en-US" dirty="0">
                <a:hlinkClick r:id="rId3"/>
              </a:rPr>
              <a:t>https://github.com/typescript-cheatsheets/react#reacttypescript-cheatsheets</a:t>
            </a:r>
            <a:endParaRPr lang="en-US" dirty="0"/>
          </a:p>
          <a:p>
            <a:r>
              <a:rPr lang="en-US" dirty="0"/>
              <a:t>Really handy copy / paste examples</a:t>
            </a:r>
          </a:p>
        </p:txBody>
      </p:sp>
    </p:spTree>
    <p:extLst>
      <p:ext uri="{BB962C8B-B14F-4D97-AF65-F5344CB8AC3E}">
        <p14:creationId xmlns:p14="http://schemas.microsoft.com/office/powerpoint/2010/main" val="41744558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7E8A-1F2B-804B-A74B-B2F50D5FB426}"/>
              </a:ext>
            </a:extLst>
          </p:cNvPr>
          <p:cNvSpPr>
            <a:spLocks noGrp="1"/>
          </p:cNvSpPr>
          <p:nvPr>
            <p:ph type="title"/>
          </p:nvPr>
        </p:nvSpPr>
        <p:spPr/>
        <p:txBody>
          <a:bodyPr/>
          <a:lstStyle/>
          <a:p>
            <a:r>
              <a:rPr lang="en-US" dirty="0"/>
              <a:t>File Naming</a:t>
            </a:r>
          </a:p>
        </p:txBody>
      </p:sp>
      <p:sp>
        <p:nvSpPr>
          <p:cNvPr id="3" name="Content Placeholder 2">
            <a:extLst>
              <a:ext uri="{FF2B5EF4-FFF2-40B4-BE49-F238E27FC236}">
                <a16:creationId xmlns:a16="http://schemas.microsoft.com/office/drawing/2014/main" id="{39741CEF-3466-6B4D-BB6E-6210F28D1C72}"/>
              </a:ext>
            </a:extLst>
          </p:cNvPr>
          <p:cNvSpPr>
            <a:spLocks noGrp="1"/>
          </p:cNvSpPr>
          <p:nvPr>
            <p:ph sz="quarter" idx="10"/>
          </p:nvPr>
        </p:nvSpPr>
        <p:spPr/>
        <p:txBody>
          <a:bodyPr/>
          <a:lstStyle/>
          <a:p>
            <a:r>
              <a:rPr lang="en-US" dirty="0"/>
              <a:t>For files containing JSX:</a:t>
            </a:r>
          </a:p>
          <a:p>
            <a:pPr marL="0" indent="0">
              <a:buNone/>
            </a:pPr>
            <a:r>
              <a:rPr lang="en-US" dirty="0" err="1"/>
              <a:t>filename.tsx</a:t>
            </a:r>
            <a:endParaRPr lang="en-US" dirty="0"/>
          </a:p>
          <a:p>
            <a:r>
              <a:rPr lang="en-US" dirty="0"/>
              <a:t>For other TS files:</a:t>
            </a:r>
          </a:p>
          <a:p>
            <a:pPr marL="0" indent="0">
              <a:buNone/>
            </a:pPr>
            <a:r>
              <a:rPr lang="en-US" dirty="0" err="1"/>
              <a:t>filename.ts</a:t>
            </a:r>
            <a:endParaRPr lang="en-US" dirty="0"/>
          </a:p>
        </p:txBody>
      </p:sp>
    </p:spTree>
    <p:extLst>
      <p:ext uri="{BB962C8B-B14F-4D97-AF65-F5344CB8AC3E}">
        <p14:creationId xmlns:p14="http://schemas.microsoft.com/office/powerpoint/2010/main" val="14206899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B1D761-798A-8B48-8F68-841582E014FF}"/>
              </a:ext>
            </a:extLst>
          </p:cNvPr>
          <p:cNvSpPr>
            <a:spLocks noGrp="1"/>
          </p:cNvSpPr>
          <p:nvPr>
            <p:ph idx="1"/>
          </p:nvPr>
        </p:nvSpPr>
        <p:spPr/>
        <p:txBody>
          <a:bodyPr/>
          <a:lstStyle/>
          <a:p>
            <a:endParaRPr lang="en-US" dirty="0"/>
          </a:p>
        </p:txBody>
      </p:sp>
      <p:sp>
        <p:nvSpPr>
          <p:cNvPr id="3" name="Text Placeholder 2">
            <a:extLst>
              <a:ext uri="{FF2B5EF4-FFF2-40B4-BE49-F238E27FC236}">
                <a16:creationId xmlns:a16="http://schemas.microsoft.com/office/drawing/2014/main" id="{25395474-7231-1C4B-9226-C946D3B8FAD6}"/>
              </a:ext>
            </a:extLst>
          </p:cNvPr>
          <p:cNvSpPr>
            <a:spLocks noGrp="1"/>
          </p:cNvSpPr>
          <p:nvPr>
            <p:ph type="body" sz="quarter" idx="10"/>
          </p:nvPr>
        </p:nvSpPr>
        <p:spPr/>
        <p:txBody>
          <a:bodyPr/>
          <a:lstStyle/>
          <a:p>
            <a:r>
              <a:rPr lang="en-US" dirty="0"/>
              <a:t>Lab 14:</a:t>
            </a:r>
            <a:br>
              <a:rPr lang="en-US" dirty="0"/>
            </a:br>
            <a:r>
              <a:rPr lang="en-US" dirty="0"/>
              <a:t>Converting to TypeScript</a:t>
            </a:r>
          </a:p>
        </p:txBody>
      </p:sp>
      <p:pic>
        <p:nvPicPr>
          <p:cNvPr id="1026" name="Picture 2">
            <a:extLst>
              <a:ext uri="{FF2B5EF4-FFF2-40B4-BE49-F238E27FC236}">
                <a16:creationId xmlns:a16="http://schemas.microsoft.com/office/drawing/2014/main" id="{935D725B-BC3B-077B-5437-D33ED0C05537}"/>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5059296" y="1939112"/>
            <a:ext cx="2650112" cy="265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3048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2DCD-2D57-C940-A4FF-62AB2704F541}"/>
              </a:ext>
            </a:extLst>
          </p:cNvPr>
          <p:cNvSpPr>
            <a:spLocks noGrp="1"/>
          </p:cNvSpPr>
          <p:nvPr>
            <p:ph type="ctrTitle"/>
          </p:nvPr>
        </p:nvSpPr>
        <p:spPr/>
        <p:txBody>
          <a:bodyPr vert="horz" lIns="91440" tIns="45720" rIns="91440" bIns="45720" rtlCol="0" anchor="b">
            <a:normAutofit/>
          </a:bodyPr>
          <a:lstStyle/>
          <a:p>
            <a:pPr algn="ctr"/>
            <a:r>
              <a:rPr lang="en-US" sz="5700" kern="1200" dirty="0">
                <a:solidFill>
                  <a:schemeClr val="tx1"/>
                </a:solidFill>
                <a:latin typeface="+mj-lt"/>
                <a:ea typeface="+mj-ea"/>
                <a:cs typeface="+mj-cs"/>
              </a:rPr>
              <a:t>React Patterns and Best Practices</a:t>
            </a:r>
          </a:p>
        </p:txBody>
      </p:sp>
      <p:sp>
        <p:nvSpPr>
          <p:cNvPr id="4" name="Subtitle 3">
            <a:extLst>
              <a:ext uri="{FF2B5EF4-FFF2-40B4-BE49-F238E27FC236}">
                <a16:creationId xmlns:a16="http://schemas.microsoft.com/office/drawing/2014/main" id="{57D8084D-77D0-4A47-8109-81497149F2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7412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sz="3000" dirty="0"/>
              <a:t>F.I.R.S.T.</a:t>
            </a:r>
          </a:p>
        </p:txBody>
      </p:sp>
      <p:sp>
        <p:nvSpPr>
          <p:cNvPr id="3" name="Text Placeholder 2"/>
          <p:cNvSpPr>
            <a:spLocks noGrp="1"/>
          </p:cNvSpPr>
          <p:nvPr>
            <p:ph sz="quarter" idx="10"/>
          </p:nvPr>
        </p:nvSpPr>
        <p:spPr/>
        <p:txBody>
          <a:bodyPr vert="horz" lIns="91440" tIns="45720" rIns="91440" bIns="45720" rtlCol="0">
            <a:normAutofit/>
          </a:bodyPr>
          <a:lstStyle/>
          <a:p>
            <a:r>
              <a:rPr lang="en-US" dirty="0"/>
              <a:t>React Components should be:</a:t>
            </a:r>
          </a:p>
          <a:p>
            <a:pPr lvl="1"/>
            <a:r>
              <a:rPr lang="en-US" sz="2800" b="1" dirty="0"/>
              <a:t>F</a:t>
            </a:r>
            <a:r>
              <a:rPr lang="en-US" sz="2800" dirty="0"/>
              <a:t>ocused</a:t>
            </a:r>
          </a:p>
          <a:p>
            <a:pPr lvl="1"/>
            <a:r>
              <a:rPr lang="en-US" sz="2800" b="1" dirty="0"/>
              <a:t>I</a:t>
            </a:r>
            <a:r>
              <a:rPr lang="en-US" sz="2800" dirty="0"/>
              <a:t>ndependent</a:t>
            </a:r>
          </a:p>
          <a:p>
            <a:pPr lvl="1"/>
            <a:r>
              <a:rPr lang="en-US" sz="2800" b="1" dirty="0"/>
              <a:t>R</a:t>
            </a:r>
            <a:r>
              <a:rPr lang="en-US" sz="2800" dirty="0"/>
              <a:t>eusable</a:t>
            </a:r>
          </a:p>
          <a:p>
            <a:pPr lvl="1"/>
            <a:r>
              <a:rPr lang="en-US" sz="2800" b="1" dirty="0"/>
              <a:t>S</a:t>
            </a:r>
            <a:r>
              <a:rPr lang="en-US" sz="2800" dirty="0"/>
              <a:t>mall</a:t>
            </a:r>
          </a:p>
          <a:p>
            <a:pPr lvl="1"/>
            <a:r>
              <a:rPr lang="en-US" sz="2800" b="1" dirty="0"/>
              <a:t>T</a:t>
            </a:r>
            <a:r>
              <a:rPr lang="en-US" sz="2800" dirty="0"/>
              <a:t>estable</a:t>
            </a:r>
          </a:p>
        </p:txBody>
      </p:sp>
    </p:spTree>
    <p:extLst>
      <p:ext uri="{BB962C8B-B14F-4D97-AF65-F5344CB8AC3E}">
        <p14:creationId xmlns:p14="http://schemas.microsoft.com/office/powerpoint/2010/main" val="2253008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r>
              <a:rPr lang="en-US" sz="3600" kern="1200" dirty="0">
                <a:solidFill>
                  <a:schemeClr val="tx1"/>
                </a:solidFill>
                <a:latin typeface="+mj-lt"/>
                <a:ea typeface="+mj-ea"/>
                <a:cs typeface="+mj-cs"/>
              </a:rPr>
              <a:t>Imperative vs. Declarative Screen Updates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D39E9F22-E39E-4D87-AB7D-67BFAED3CADD}"/>
              </a:ext>
            </a:extLst>
          </p:cNvPr>
          <p:cNvGraphicFramePr/>
          <p:nvPr>
            <p:extLst>
              <p:ext uri="{D42A27DB-BD31-4B8C-83A1-F6EECF244321}">
                <p14:modId xmlns:p14="http://schemas.microsoft.com/office/powerpoint/2010/main" val="1924338922"/>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743900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rmAutofit/>
          </a:bodyPr>
          <a:lstStyle/>
          <a:p>
            <a:r>
              <a:rPr lang="en-US" dirty="0"/>
              <a:t>Single Responsibility</a:t>
            </a:r>
          </a:p>
        </p:txBody>
      </p:sp>
      <p:sp>
        <p:nvSpPr>
          <p:cNvPr id="3" name="Text Placeholder 2"/>
          <p:cNvSpPr>
            <a:spLocks noGrp="1"/>
          </p:cNvSpPr>
          <p:nvPr>
            <p:ph sz="quarter" idx="10"/>
          </p:nvPr>
        </p:nvSpPr>
        <p:spPr/>
        <p:txBody>
          <a:bodyPr vert="horz" lIns="91440" tIns="45720" rIns="91440" bIns="45720" rtlCol="0">
            <a:normAutofit/>
          </a:bodyPr>
          <a:lstStyle/>
          <a:p>
            <a:r>
              <a:rPr lang="en-US" sz="1700" dirty="0"/>
              <a:t>A component should only do one thing.</a:t>
            </a:r>
          </a:p>
          <a:p>
            <a:r>
              <a:rPr lang="en-US" sz="1700" dirty="0"/>
              <a:t>If it ends up growing, it should be decomposed into smaller subcomponents.</a:t>
            </a:r>
          </a:p>
          <a:p>
            <a:r>
              <a:rPr lang="en-US" sz="1700" dirty="0"/>
              <a:t>A responsibility is a "reason to change."</a:t>
            </a:r>
          </a:p>
          <a:p>
            <a:r>
              <a:rPr lang="en-US" sz="1700" dirty="0"/>
              <a:t>Single responsibility makes components more robust.</a:t>
            </a:r>
          </a:p>
          <a:p>
            <a:endParaRPr lang="en-US" sz="1700" dirty="0"/>
          </a:p>
          <a:p>
            <a:pPr marL="0" indent="0">
              <a:buNone/>
            </a:pPr>
            <a:r>
              <a:rPr lang="en-US" sz="1700" dirty="0"/>
              <a:t>"A class should have only one reason to change."</a:t>
            </a:r>
          </a:p>
          <a:p>
            <a:pPr marL="0" indent="0">
              <a:buNone/>
            </a:pPr>
            <a:r>
              <a:rPr lang="en-US" sz="1700" dirty="0"/>
              <a:t>-</a:t>
            </a:r>
            <a:r>
              <a:rPr lang="en-US" sz="1700" i="1" dirty="0"/>
              <a:t>Robert C. Martin</a:t>
            </a:r>
          </a:p>
        </p:txBody>
      </p:sp>
    </p:spTree>
    <p:extLst>
      <p:ext uri="{BB962C8B-B14F-4D97-AF65-F5344CB8AC3E}">
        <p14:creationId xmlns:p14="http://schemas.microsoft.com/office/powerpoint/2010/main" val="18950100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vert="horz" lIns="91440" tIns="45720" rIns="91440" bIns="45720" rtlCol="0" anchor="ctr">
            <a:normAutofit/>
          </a:bodyPr>
          <a:lstStyle/>
          <a:p>
            <a:r>
              <a:rPr lang="en-US" sz="3500" kern="1200" dirty="0">
                <a:solidFill>
                  <a:schemeClr val="tx1"/>
                </a:solidFill>
                <a:latin typeface="+mj-lt"/>
                <a:ea typeface="+mj-ea"/>
                <a:cs typeface="+mj-cs"/>
              </a:rPr>
              <a:t>Pure Functions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ext Placeholder 2">
            <a:extLst>
              <a:ext uri="{FF2B5EF4-FFF2-40B4-BE49-F238E27FC236}">
                <a16:creationId xmlns:a16="http://schemas.microsoft.com/office/drawing/2014/main" id="{263F9375-146C-45F6-9E00-836AE4A00486}"/>
              </a:ext>
            </a:extLst>
          </p:cNvPr>
          <p:cNvGraphicFramePr/>
          <p:nvPr>
            <p:extLst>
              <p:ext uri="{D42A27DB-BD31-4B8C-83A1-F6EECF244321}">
                <p14:modId xmlns:p14="http://schemas.microsoft.com/office/powerpoint/2010/main" val="4233630195"/>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961415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vert="horz" lIns="91440" tIns="45720" rIns="91440" bIns="45720" rtlCol="0" anchor="ctr">
            <a:normAutofit/>
          </a:bodyPr>
          <a:lstStyle/>
          <a:p>
            <a:r>
              <a:rPr lang="en-US" sz="3500" kern="1200" dirty="0">
                <a:solidFill>
                  <a:schemeClr val="tx1"/>
                </a:solidFill>
                <a:latin typeface="+mj-lt"/>
                <a:ea typeface="+mj-ea"/>
                <a:cs typeface="+mj-cs"/>
              </a:rPr>
              <a:t>Benefits of Pure Functions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ext Placeholder 2">
            <a:extLst>
              <a:ext uri="{FF2B5EF4-FFF2-40B4-BE49-F238E27FC236}">
                <a16:creationId xmlns:a16="http://schemas.microsoft.com/office/drawing/2014/main" id="{97396275-7837-44CB-8EC5-96F3721FB04A}"/>
              </a:ext>
            </a:extLst>
          </p:cNvPr>
          <p:cNvGraphicFramePr/>
          <p:nvPr>
            <p:extLst>
              <p:ext uri="{D42A27DB-BD31-4B8C-83A1-F6EECF244321}">
                <p14:modId xmlns:p14="http://schemas.microsoft.com/office/powerpoint/2010/main" val="2841121738"/>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10056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Comparison</a:t>
            </a:r>
          </a:p>
        </p:txBody>
      </p:sp>
      <p:sp>
        <p:nvSpPr>
          <p:cNvPr id="3" name="Text Placeholder 2"/>
          <p:cNvSpPr>
            <a:spLocks noGrp="1"/>
          </p:cNvSpPr>
          <p:nvPr>
            <p:ph type="body" idx="1"/>
          </p:nvPr>
        </p:nvSpPr>
        <p:spPr/>
        <p:txBody>
          <a:bodyPr/>
          <a:lstStyle/>
          <a:p>
            <a:r>
              <a:rPr lang="en-US" dirty="0"/>
              <a:t>slice()</a:t>
            </a:r>
          </a:p>
        </p:txBody>
      </p:sp>
      <p:sp>
        <p:nvSpPr>
          <p:cNvPr id="4" name="Content Placeholder 3"/>
          <p:cNvSpPr>
            <a:spLocks noGrp="1"/>
          </p:cNvSpPr>
          <p:nvPr>
            <p:ph sz="half" idx="2"/>
          </p:nvPr>
        </p:nvSpPr>
        <p:spPr/>
        <p:txBody>
          <a:bodyPr>
            <a:normAutofit fontScale="85000" lnSpcReduction="20000"/>
          </a:bodyPr>
          <a:lstStyle/>
          <a:p>
            <a:pPr marL="0" indent="0">
              <a:buNone/>
            </a:pPr>
            <a:r>
              <a:rPr lang="en-US" sz="1400" dirty="0">
                <a:latin typeface="Courier New"/>
                <a:cs typeface="Courier New"/>
              </a:rPr>
              <a:t>let toppings = ['cheese','pepperoni','mushrooms'];</a:t>
            </a:r>
          </a:p>
          <a:p>
            <a:pPr marL="0" indent="0">
              <a:buNone/>
            </a:pPr>
            <a:endParaRPr lang="en-US" sz="1400" dirty="0">
              <a:latin typeface="Courier New"/>
              <a:cs typeface="Courier New"/>
            </a:endParaRPr>
          </a:p>
          <a:p>
            <a:pPr marL="0" indent="0">
              <a:buNone/>
            </a:pPr>
            <a:r>
              <a:rPr lang="en-US" sz="1400" dirty="0">
                <a:latin typeface="Courier New"/>
                <a:cs typeface="Courier New"/>
              </a:rPr>
              <a:t>toppings.slice(0,2);</a:t>
            </a:r>
          </a:p>
          <a:p>
            <a:pPr marL="0" indent="0">
              <a:buNone/>
            </a:pPr>
            <a:r>
              <a:rPr lang="en-US" sz="1400" dirty="0">
                <a:latin typeface="Courier New"/>
                <a:cs typeface="Courier New"/>
              </a:rPr>
              <a:t>// ["cheese", "pepperoni"]</a:t>
            </a:r>
          </a:p>
          <a:p>
            <a:pPr marL="0" indent="0">
              <a:buNone/>
            </a:pPr>
            <a:r>
              <a:rPr lang="en-US" sz="1400" dirty="0">
                <a:latin typeface="Courier New"/>
                <a:cs typeface="Courier New"/>
              </a:rPr>
              <a:t>toppings.slice(0,2);</a:t>
            </a:r>
          </a:p>
          <a:p>
            <a:pPr marL="0" indent="0">
              <a:buNone/>
            </a:pPr>
            <a:r>
              <a:rPr lang="en-US" sz="1400" dirty="0">
                <a:latin typeface="Courier New"/>
                <a:cs typeface="Courier New"/>
              </a:rPr>
              <a:t>// ["cheese", "pepperoni"]</a:t>
            </a:r>
          </a:p>
          <a:p>
            <a:pPr marL="0" indent="0">
              <a:buNone/>
            </a:pPr>
            <a:r>
              <a:rPr lang="en-US" sz="1400" dirty="0">
                <a:latin typeface="Courier New"/>
                <a:cs typeface="Courier New"/>
              </a:rPr>
              <a:t>toppings.slice(0,2);</a:t>
            </a:r>
          </a:p>
          <a:p>
            <a:pPr marL="0" indent="0">
              <a:buNone/>
            </a:pPr>
            <a:r>
              <a:rPr lang="en-US" sz="1400" dirty="0">
                <a:latin typeface="Courier New"/>
                <a:cs typeface="Courier New"/>
              </a:rPr>
              <a:t>// ["cheese", "pepperoni"]</a:t>
            </a:r>
          </a:p>
          <a:p>
            <a:pPr marL="0" indent="0">
              <a:buNone/>
            </a:pPr>
            <a:endParaRPr lang="en-US" sz="1400" dirty="0">
              <a:latin typeface="Courier New"/>
              <a:cs typeface="Courier New"/>
            </a:endParaRPr>
          </a:p>
          <a:p>
            <a:r>
              <a:rPr lang="en-US" sz="1400" dirty="0">
                <a:latin typeface="+mj-lt"/>
                <a:cs typeface="Courier New"/>
              </a:rPr>
              <a:t>Always returns the same result given the same arguments</a:t>
            </a:r>
          </a:p>
          <a:p>
            <a:r>
              <a:rPr lang="en-US" sz="1400" dirty="0">
                <a:latin typeface="+mj-lt"/>
                <a:cs typeface="Courier New"/>
              </a:rPr>
              <a:t>Doesn't depend on the state of the application</a:t>
            </a:r>
          </a:p>
          <a:p>
            <a:r>
              <a:rPr lang="en-US" sz="1400" dirty="0">
                <a:latin typeface="+mj-lt"/>
                <a:cs typeface="Courier New"/>
              </a:rPr>
              <a:t>Doesn't modify variables outside its scope</a:t>
            </a:r>
          </a:p>
          <a:p>
            <a:r>
              <a:rPr lang="en-US" sz="1400" b="1" dirty="0">
                <a:latin typeface="+mj-lt"/>
                <a:cs typeface="Courier New"/>
              </a:rPr>
              <a:t>It's a Pure Function!</a:t>
            </a:r>
          </a:p>
        </p:txBody>
      </p:sp>
      <p:sp>
        <p:nvSpPr>
          <p:cNvPr id="5" name="Text Placeholder 4"/>
          <p:cNvSpPr>
            <a:spLocks noGrp="1"/>
          </p:cNvSpPr>
          <p:nvPr>
            <p:ph type="body" sz="quarter" idx="3"/>
          </p:nvPr>
        </p:nvSpPr>
        <p:spPr/>
        <p:txBody>
          <a:bodyPr/>
          <a:lstStyle/>
          <a:p>
            <a:r>
              <a:rPr lang="en-US" dirty="0"/>
              <a:t>splice()</a:t>
            </a:r>
          </a:p>
        </p:txBody>
      </p:sp>
      <p:sp>
        <p:nvSpPr>
          <p:cNvPr id="6" name="Content Placeholder 5"/>
          <p:cNvSpPr>
            <a:spLocks noGrp="1"/>
          </p:cNvSpPr>
          <p:nvPr>
            <p:ph sz="quarter" idx="4"/>
          </p:nvPr>
        </p:nvSpPr>
        <p:spPr/>
        <p:txBody>
          <a:bodyPr>
            <a:normAutofit fontScale="85000" lnSpcReduction="20000"/>
          </a:bodyPr>
          <a:lstStyle/>
          <a:p>
            <a:pPr marL="0" indent="0">
              <a:buNone/>
            </a:pPr>
            <a:r>
              <a:rPr lang="en-US" sz="1400" dirty="0">
                <a:latin typeface="Courier New"/>
                <a:cs typeface="Courier New"/>
              </a:rPr>
              <a:t>let toppings = ['cheese','pepperoni','mushrooms'];</a:t>
            </a:r>
          </a:p>
          <a:p>
            <a:pPr marL="0" indent="0">
              <a:buNone/>
            </a:pPr>
            <a:endParaRPr lang="en-US" sz="1400" dirty="0">
              <a:latin typeface="Courier New"/>
              <a:cs typeface="Courier New"/>
            </a:endParaRPr>
          </a:p>
          <a:p>
            <a:pPr marL="0" indent="0">
              <a:buNone/>
            </a:pPr>
            <a:r>
              <a:rPr lang="en-US" sz="1400" dirty="0">
                <a:latin typeface="Courier New"/>
                <a:cs typeface="Courier New"/>
              </a:rPr>
              <a:t>toppings.splice(0,2);</a:t>
            </a:r>
          </a:p>
          <a:p>
            <a:pPr marL="0" indent="0">
              <a:buNone/>
            </a:pPr>
            <a:r>
              <a:rPr lang="en-US" sz="1400" dirty="0">
                <a:latin typeface="Courier New"/>
                <a:cs typeface="Courier New"/>
              </a:rPr>
              <a:t>// ["cheese", "pepperoni"]</a:t>
            </a:r>
          </a:p>
          <a:p>
            <a:pPr marL="0" indent="0">
              <a:buNone/>
            </a:pPr>
            <a:r>
              <a:rPr lang="en-US" sz="1400" dirty="0">
                <a:latin typeface="Courier New"/>
                <a:cs typeface="Courier New"/>
              </a:rPr>
              <a:t>toppings.splice(0,2);</a:t>
            </a:r>
          </a:p>
          <a:p>
            <a:pPr marL="0" indent="0">
              <a:buNone/>
            </a:pPr>
            <a:r>
              <a:rPr lang="en-US" sz="1400" dirty="0">
                <a:latin typeface="Courier New"/>
                <a:cs typeface="Courier New"/>
              </a:rPr>
              <a:t>// ["mushrooms"]</a:t>
            </a:r>
          </a:p>
          <a:p>
            <a:pPr marL="0" indent="0">
              <a:buNone/>
            </a:pPr>
            <a:r>
              <a:rPr lang="en-US" sz="1400" dirty="0">
                <a:latin typeface="Courier New"/>
                <a:cs typeface="Courier New"/>
              </a:rPr>
              <a:t>toppings.splice(0,2);</a:t>
            </a:r>
          </a:p>
          <a:p>
            <a:pPr marL="0" indent="0">
              <a:buNone/>
            </a:pPr>
            <a:r>
              <a:rPr lang="en-US" sz="1400" dirty="0">
                <a:latin typeface="Courier New"/>
                <a:cs typeface="Courier New"/>
              </a:rPr>
              <a:t>// []</a:t>
            </a:r>
          </a:p>
          <a:p>
            <a:pPr marL="0" indent="0">
              <a:buNone/>
            </a:pPr>
            <a:endParaRPr lang="en-US" sz="1400" dirty="0">
              <a:latin typeface="Courier New"/>
              <a:cs typeface="Courier New"/>
            </a:endParaRPr>
          </a:p>
          <a:p>
            <a:r>
              <a:rPr lang="en-US" sz="1400" b="1" dirty="0">
                <a:latin typeface="+mj-lt"/>
                <a:cs typeface="Courier New"/>
              </a:rPr>
              <a:t>Not Pure!</a:t>
            </a:r>
          </a:p>
        </p:txBody>
      </p:sp>
    </p:spTree>
    <p:extLst>
      <p:ext uri="{BB962C8B-B14F-4D97-AF65-F5344CB8AC3E}">
        <p14:creationId xmlns:p14="http://schemas.microsoft.com/office/powerpoint/2010/main" val="33400644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434E-2218-6E45-BC4A-F783054607C5}"/>
              </a:ext>
            </a:extLst>
          </p:cNvPr>
          <p:cNvSpPr>
            <a:spLocks noGrp="1"/>
          </p:cNvSpPr>
          <p:nvPr>
            <p:ph type="title"/>
          </p:nvPr>
        </p:nvSpPr>
        <p:spPr/>
        <p:txBody>
          <a:bodyPr/>
          <a:lstStyle/>
          <a:p>
            <a:r>
              <a:rPr lang="en-US" dirty="0" err="1"/>
              <a:t>React.PureComponent</a:t>
            </a:r>
            <a:endParaRPr lang="en-US" dirty="0"/>
          </a:p>
        </p:txBody>
      </p:sp>
      <p:sp>
        <p:nvSpPr>
          <p:cNvPr id="3" name="Content Placeholder 2">
            <a:extLst>
              <a:ext uri="{FF2B5EF4-FFF2-40B4-BE49-F238E27FC236}">
                <a16:creationId xmlns:a16="http://schemas.microsoft.com/office/drawing/2014/main" id="{3CB58DF7-1DF3-A542-9952-ACCDDAF994C1}"/>
              </a:ext>
            </a:extLst>
          </p:cNvPr>
          <p:cNvSpPr>
            <a:spLocks noGrp="1"/>
          </p:cNvSpPr>
          <p:nvPr>
            <p:ph sz="quarter" idx="10"/>
          </p:nvPr>
        </p:nvSpPr>
        <p:spPr/>
        <p:txBody>
          <a:bodyPr>
            <a:normAutofit fontScale="92500"/>
          </a:bodyPr>
          <a:lstStyle/>
          <a:p>
            <a:r>
              <a:rPr lang="en-US" dirty="0"/>
              <a:t>If your Component returns the same result given the same props and state, use </a:t>
            </a:r>
            <a:r>
              <a:rPr lang="en-US" dirty="0" err="1"/>
              <a:t>React.PureComponent</a:t>
            </a:r>
            <a:endParaRPr lang="en-US" dirty="0"/>
          </a:p>
          <a:p>
            <a:r>
              <a:rPr lang="en-US" dirty="0" err="1"/>
              <a:t>PureComponent</a:t>
            </a:r>
            <a:r>
              <a:rPr lang="en-US" dirty="0"/>
              <a:t> does a shallow state and prop comparison and doesn't update if the component is unchanged.</a:t>
            </a:r>
          </a:p>
          <a:p>
            <a:r>
              <a:rPr lang="en-US" dirty="0"/>
              <a:t>May give a performance boost</a:t>
            </a:r>
          </a:p>
          <a:p>
            <a:pPr marL="0" indent="0">
              <a:buNone/>
            </a:pPr>
            <a:endParaRPr lang="en-US" dirty="0">
              <a:latin typeface="Courier" pitchFamily="2" charset="0"/>
            </a:endParaRPr>
          </a:p>
          <a:p>
            <a:pPr marL="0" indent="0">
              <a:buNone/>
            </a:pPr>
            <a:r>
              <a:rPr lang="en-US" sz="2000" dirty="0">
                <a:latin typeface="Courier" pitchFamily="2" charset="0"/>
              </a:rPr>
              <a:t>class </a:t>
            </a:r>
            <a:r>
              <a:rPr lang="en-US" sz="2000" dirty="0" err="1">
                <a:latin typeface="Courier" pitchFamily="2" charset="0"/>
              </a:rPr>
              <a:t>MyComponent</a:t>
            </a:r>
            <a:r>
              <a:rPr lang="en-US" sz="2000" dirty="0">
                <a:latin typeface="Courier" pitchFamily="2" charset="0"/>
              </a:rPr>
              <a:t> extends </a:t>
            </a:r>
            <a:r>
              <a:rPr lang="en-US" sz="2000" dirty="0" err="1">
                <a:latin typeface="Courier" pitchFamily="2" charset="0"/>
              </a:rPr>
              <a:t>React.PureComponent</a:t>
            </a:r>
            <a:r>
              <a:rPr lang="en-US" sz="2000" dirty="0">
                <a:latin typeface="Courier" pitchFamily="2" charset="0"/>
              </a:rPr>
              <a:t> {</a:t>
            </a:r>
          </a:p>
          <a:p>
            <a:pPr marL="0" indent="0">
              <a:buNone/>
            </a:pPr>
            <a:r>
              <a:rPr lang="en-US" sz="2000" dirty="0">
                <a:latin typeface="Courier" pitchFamily="2" charset="0"/>
              </a:rPr>
              <a:t>  ...</a:t>
            </a:r>
          </a:p>
          <a:p>
            <a:pPr marL="0" indent="0">
              <a:buNone/>
            </a:pPr>
            <a:r>
              <a:rPr lang="en-US" sz="2000" dirty="0">
                <a:latin typeface="Courier" pitchFamily="2" charset="0"/>
              </a:rPr>
              <a:t>}</a:t>
            </a:r>
          </a:p>
        </p:txBody>
      </p:sp>
    </p:spTree>
    <p:extLst>
      <p:ext uri="{BB962C8B-B14F-4D97-AF65-F5344CB8AC3E}">
        <p14:creationId xmlns:p14="http://schemas.microsoft.com/office/powerpoint/2010/main" val="118449891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F305-8538-8C42-B657-D51815175D45}"/>
              </a:ext>
            </a:extLst>
          </p:cNvPr>
          <p:cNvSpPr>
            <a:spLocks noGrp="1"/>
          </p:cNvSpPr>
          <p:nvPr>
            <p:ph type="title"/>
          </p:nvPr>
        </p:nvSpPr>
        <p:spPr/>
        <p:txBody>
          <a:bodyPr/>
          <a:lstStyle/>
          <a:p>
            <a:r>
              <a:rPr lang="en-US" dirty="0" err="1"/>
              <a:t>React.memo</a:t>
            </a:r>
            <a:endParaRPr lang="en-US" dirty="0"/>
          </a:p>
        </p:txBody>
      </p:sp>
      <p:sp>
        <p:nvSpPr>
          <p:cNvPr id="3" name="Content Placeholder 2">
            <a:extLst>
              <a:ext uri="{FF2B5EF4-FFF2-40B4-BE49-F238E27FC236}">
                <a16:creationId xmlns:a16="http://schemas.microsoft.com/office/drawing/2014/main" id="{8B8C59C3-202C-2240-BE5C-83424C2A8184}"/>
              </a:ext>
            </a:extLst>
          </p:cNvPr>
          <p:cNvSpPr>
            <a:spLocks noGrp="1"/>
          </p:cNvSpPr>
          <p:nvPr>
            <p:ph sz="quarter" idx="10"/>
          </p:nvPr>
        </p:nvSpPr>
        <p:spPr/>
        <p:txBody>
          <a:bodyPr/>
          <a:lstStyle/>
          <a:p>
            <a:r>
              <a:rPr lang="en-US" dirty="0"/>
              <a:t>Works the same as </a:t>
            </a:r>
            <a:r>
              <a:rPr lang="en-US" dirty="0" err="1"/>
              <a:t>React.PureComponent</a:t>
            </a:r>
            <a:r>
              <a:rPr lang="en-US" dirty="0"/>
              <a:t>, but for functional components.</a:t>
            </a:r>
          </a:p>
          <a:p>
            <a:pPr marL="0" indent="0">
              <a:buNone/>
            </a:pPr>
            <a:endParaRPr lang="en-US" dirty="0"/>
          </a:p>
          <a:p>
            <a:pPr marL="457200" lvl="1" indent="0">
              <a:buNone/>
            </a:pPr>
            <a:r>
              <a:rPr lang="en-US" sz="2000" dirty="0" err="1">
                <a:latin typeface="Courier New" panose="02070309020205020404" pitchFamily="49" charset="0"/>
                <a:cs typeface="Courier New" panose="02070309020205020404" pitchFamily="49" charset="0"/>
              </a:rPr>
              <a:t>const</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MyComponent</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React.memo</a:t>
            </a:r>
            <a:r>
              <a:rPr lang="en-US" sz="2000" dirty="0">
                <a:latin typeface="Courier New" panose="02070309020205020404" pitchFamily="49" charset="0"/>
                <a:cs typeface="Courier New" panose="02070309020205020404" pitchFamily="49" charset="0"/>
              </a:rPr>
              <a:t>(</a:t>
            </a:r>
          </a:p>
          <a:p>
            <a:pPr marL="457200" lvl="1" indent="0">
              <a:buNone/>
            </a:pPr>
            <a:r>
              <a:rPr lang="en-US" sz="2000" dirty="0">
                <a:latin typeface="Courier New" panose="02070309020205020404" pitchFamily="49" charset="0"/>
                <a:cs typeface="Courier New" panose="02070309020205020404" pitchFamily="49" charset="0"/>
              </a:rPr>
              <a:t>	function </a:t>
            </a:r>
            <a:r>
              <a:rPr lang="en-US" sz="2000" dirty="0" err="1">
                <a:latin typeface="Courier New" panose="02070309020205020404" pitchFamily="49" charset="0"/>
                <a:cs typeface="Courier New" panose="02070309020205020404" pitchFamily="49" charset="0"/>
              </a:rPr>
              <a:t>MyComponent</a:t>
            </a:r>
            <a:r>
              <a:rPr lang="en-US" sz="2000" dirty="0">
                <a:latin typeface="Courier New" panose="02070309020205020404" pitchFamily="49" charset="0"/>
                <a:cs typeface="Courier New" panose="02070309020205020404" pitchFamily="49" charset="0"/>
              </a:rPr>
              <a:t>(props) { </a:t>
            </a:r>
          </a:p>
          <a:p>
            <a:pPr marL="457200" lvl="1" indent="0">
              <a:buNone/>
            </a:pPr>
            <a:r>
              <a:rPr lang="en-US" sz="2000" dirty="0">
                <a:latin typeface="Courier New" panose="02070309020205020404" pitchFamily="49" charset="0"/>
                <a:cs typeface="Courier New" panose="02070309020205020404" pitchFamily="49" charset="0"/>
              </a:rPr>
              <a:t>		...</a:t>
            </a:r>
          </a:p>
          <a:p>
            <a:pPr marL="457200" lvl="1" indent="0">
              <a:buNone/>
            </a:pPr>
            <a:r>
              <a:rPr lang="en-US" sz="20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942150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Composition</a:t>
            </a:r>
          </a:p>
        </p:txBody>
      </p:sp>
      <p:sp>
        <p:nvSpPr>
          <p:cNvPr id="3" name="Text Placeholder 2"/>
          <p:cNvSpPr>
            <a:spLocks noGrp="1"/>
          </p:cNvSpPr>
          <p:nvPr>
            <p:ph sz="quarter" idx="10"/>
          </p:nvPr>
        </p:nvSpPr>
        <p:spPr/>
        <p:txBody>
          <a:bodyPr/>
          <a:lstStyle/>
          <a:p>
            <a:r>
              <a:rPr lang="en-US" dirty="0"/>
              <a:t>Composition is combining smaller components to form a larger whole.</a:t>
            </a:r>
          </a:p>
          <a:p>
            <a:endParaRPr lang="en-US" dirty="0"/>
          </a:p>
        </p:txBody>
      </p:sp>
    </p:spTree>
    <p:extLst>
      <p:ext uri="{BB962C8B-B14F-4D97-AF65-F5344CB8AC3E}">
        <p14:creationId xmlns:p14="http://schemas.microsoft.com/office/powerpoint/2010/main" val="335532709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(aka Page) Components</a:t>
            </a:r>
          </a:p>
        </p:txBody>
      </p:sp>
      <p:sp>
        <p:nvSpPr>
          <p:cNvPr id="3" name="Text Placeholder 2"/>
          <p:cNvSpPr>
            <a:spLocks noGrp="1"/>
          </p:cNvSpPr>
          <p:nvPr>
            <p:ph sz="quarter" idx="10"/>
          </p:nvPr>
        </p:nvSpPr>
        <p:spPr/>
        <p:txBody>
          <a:bodyPr/>
          <a:lstStyle/>
          <a:p>
            <a:r>
              <a:rPr lang="en-US" dirty="0"/>
              <a:t>Wrap presentational components</a:t>
            </a:r>
          </a:p>
          <a:p>
            <a:r>
              <a:rPr lang="en-US" dirty="0"/>
              <a:t>Contain the logic and state</a:t>
            </a:r>
          </a:p>
          <a:p>
            <a:r>
              <a:rPr lang="en-US" dirty="0"/>
              <a:t>Correspond to pages</a:t>
            </a:r>
          </a:p>
          <a:p>
            <a:r>
              <a:rPr lang="en-US" dirty="0"/>
              <a:t>Examples:</a:t>
            </a:r>
          </a:p>
          <a:p>
            <a:pPr lvl="1"/>
            <a:r>
              <a:rPr lang="en-US" dirty="0" err="1"/>
              <a:t>HomePage</a:t>
            </a:r>
            <a:endParaRPr lang="en-US" dirty="0"/>
          </a:p>
          <a:p>
            <a:pPr lvl="1"/>
            <a:r>
              <a:rPr lang="en-US" dirty="0" err="1"/>
              <a:t>ServicesPage</a:t>
            </a:r>
            <a:endParaRPr lang="en-US" dirty="0"/>
          </a:p>
        </p:txBody>
      </p:sp>
    </p:spTree>
    <p:extLst>
      <p:ext uri="{BB962C8B-B14F-4D97-AF65-F5344CB8AC3E}">
        <p14:creationId xmlns:p14="http://schemas.microsoft.com/office/powerpoint/2010/main" val="19769134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Presentational Components</a:t>
            </a:r>
          </a:p>
        </p:txBody>
      </p:sp>
      <p:sp>
        <p:nvSpPr>
          <p:cNvPr id="3" name="Text Placeholder 2"/>
          <p:cNvSpPr>
            <a:spLocks noGrp="1"/>
          </p:cNvSpPr>
          <p:nvPr>
            <p:ph sz="quarter" idx="10"/>
          </p:nvPr>
        </p:nvSpPr>
        <p:spPr/>
        <p:txBody>
          <a:bodyPr/>
          <a:lstStyle/>
          <a:p>
            <a:r>
              <a:rPr lang="en-US" dirty="0"/>
              <a:t>Components that just output presentation</a:t>
            </a:r>
          </a:p>
          <a:p>
            <a:r>
              <a:rPr lang="en-US" dirty="0"/>
              <a:t>Contain no logic</a:t>
            </a:r>
          </a:p>
          <a:p>
            <a:r>
              <a:rPr lang="en-US" dirty="0"/>
              <a:t>Responsible for generating UI elements</a:t>
            </a:r>
          </a:p>
          <a:p>
            <a:r>
              <a:rPr lang="en-US" dirty="0"/>
              <a:t>Display data passed by Pages</a:t>
            </a:r>
          </a:p>
        </p:txBody>
      </p:sp>
    </p:spTree>
    <p:extLst>
      <p:ext uri="{BB962C8B-B14F-4D97-AF65-F5344CB8AC3E}">
        <p14:creationId xmlns:p14="http://schemas.microsoft.com/office/powerpoint/2010/main" val="357738224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FD31-3590-45F0-AA2F-14D4BE77B2B9}"/>
              </a:ext>
            </a:extLst>
          </p:cNvPr>
          <p:cNvSpPr>
            <a:spLocks noGrp="1"/>
          </p:cNvSpPr>
          <p:nvPr>
            <p:ph type="title"/>
          </p:nvPr>
        </p:nvSpPr>
        <p:spPr/>
        <p:txBody>
          <a:bodyPr/>
          <a:lstStyle/>
          <a:p>
            <a:r>
              <a:rPr lang="en-US" dirty="0"/>
              <a:t>Folder Structure</a:t>
            </a:r>
          </a:p>
        </p:txBody>
      </p:sp>
      <p:sp>
        <p:nvSpPr>
          <p:cNvPr id="3" name="Content Placeholder 2">
            <a:extLst>
              <a:ext uri="{FF2B5EF4-FFF2-40B4-BE49-F238E27FC236}">
                <a16:creationId xmlns:a16="http://schemas.microsoft.com/office/drawing/2014/main" id="{FCC68180-48E1-5036-1B4A-934948952A53}"/>
              </a:ext>
            </a:extLst>
          </p:cNvPr>
          <p:cNvSpPr>
            <a:spLocks noGrp="1"/>
          </p:cNvSpPr>
          <p:nvPr>
            <p:ph sz="quarter" idx="10"/>
          </p:nvPr>
        </p:nvSpPr>
        <p:spPr/>
        <p:txBody>
          <a:bodyPr>
            <a:normAutofit fontScale="70000" lnSpcReduction="20000"/>
          </a:bodyPr>
          <a:lstStyle/>
          <a:p>
            <a:r>
              <a:rPr lang="en-US" dirty="0"/>
              <a:t>Organize projects by Feature</a:t>
            </a:r>
          </a:p>
          <a:p>
            <a:r>
              <a:rPr lang="en-US" dirty="0"/>
              <a:t>Keep Pages and Presentational components separate</a:t>
            </a:r>
          </a:p>
          <a:p>
            <a:pPr marL="0" indent="0">
              <a:buNone/>
            </a:pPr>
            <a:r>
              <a:rPr lang="en-US" dirty="0">
                <a:latin typeface="Courier New" panose="02070309020205020404" pitchFamily="49" charset="0"/>
                <a:cs typeface="Courier New" panose="02070309020205020404" pitchFamily="49" charset="0"/>
              </a:rPr>
              <a:t>- /pages</a:t>
            </a: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App.jsx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/pages/</a:t>
            </a:r>
            <a:r>
              <a:rPr lang="en-US" dirty="0" err="1">
                <a:latin typeface="Courier New" panose="02070309020205020404" pitchFamily="49" charset="0"/>
                <a:cs typeface="Courier New" panose="02070309020205020404" pitchFamily="49" charset="0"/>
              </a:rPr>
              <a:t>ShoppingCart.jsx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/components</a:t>
            </a:r>
          </a:p>
          <a:p>
            <a:pPr marL="0" indent="0">
              <a:buNone/>
            </a:pPr>
            <a:r>
              <a:rPr lang="en-US" dirty="0">
                <a:latin typeface="Courier New" panose="02070309020205020404" pitchFamily="49" charset="0"/>
                <a:cs typeface="Courier New" panose="02070309020205020404" pitchFamily="49" charset="0"/>
              </a:rPr>
              <a:t>  - /components/</a:t>
            </a:r>
            <a:r>
              <a:rPr lang="en-US" dirty="0" err="1">
                <a:latin typeface="Courier New" panose="02070309020205020404" pitchFamily="49" charset="0"/>
                <a:cs typeface="Courier New" panose="02070309020205020404" pitchFamily="49" charset="0"/>
              </a:rPr>
              <a:t>Header.jsx</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 /components/</a:t>
            </a:r>
            <a:r>
              <a:rPr lang="en-US" dirty="0" err="1">
                <a:latin typeface="Courier New" panose="02070309020205020404" pitchFamily="49" charset="0"/>
                <a:cs typeface="Courier New" panose="02070309020205020404" pitchFamily="49" charset="0"/>
              </a:rPr>
              <a:t>ProductInfo.jsx</a:t>
            </a:r>
            <a:endParaRPr lang="en-US" dirty="0">
              <a:latin typeface="Courier New" panose="02070309020205020404" pitchFamily="49" charset="0"/>
              <a:cs typeface="Courier New" panose="02070309020205020404" pitchFamily="49" charset="0"/>
            </a:endParaRPr>
          </a:p>
          <a:p>
            <a:pPr>
              <a:buFontTx/>
              <a:buChar char="-"/>
            </a:pPr>
            <a:r>
              <a:rPr lang="en-US" dirty="0">
                <a:latin typeface="Courier New" panose="02070309020205020404" pitchFamily="49" charset="0"/>
                <a:cs typeface="Courier New" panose="02070309020205020404" pitchFamily="49" charset="0"/>
              </a:rPr>
              <a:t>/services</a:t>
            </a:r>
          </a:p>
          <a:p>
            <a:pPr>
              <a:buFontTx/>
              <a:buChar char="-"/>
            </a:pPr>
            <a:r>
              <a:rPr lang="en-US" dirty="0">
                <a:latin typeface="Courier New" panose="02070309020205020404" pitchFamily="49" charset="0"/>
                <a:cs typeface="Courier New" panose="02070309020205020404" pitchFamily="49" charset="0"/>
              </a:rPr>
              <a:t>  /services/</a:t>
            </a:r>
            <a:r>
              <a:rPr lang="en-US" dirty="0" err="1">
                <a:latin typeface="Courier New" panose="02070309020205020404" pitchFamily="49" charset="0"/>
                <a:cs typeface="Courier New" panose="02070309020205020404" pitchFamily="49" charset="0"/>
              </a:rPr>
              <a:t>api.js</a:t>
            </a:r>
            <a:endParaRPr lang="en-US" dirty="0">
              <a:latin typeface="Courier New" panose="02070309020205020404" pitchFamily="49" charset="0"/>
              <a:cs typeface="Courier New" panose="02070309020205020404" pitchFamily="49" charset="0"/>
            </a:endParaRPr>
          </a:p>
          <a:p>
            <a:pPr>
              <a:buFontTx/>
              <a:buChar char="-"/>
            </a:pPr>
            <a:r>
              <a:rPr lang="en-US" dirty="0">
                <a:latin typeface="Courier New" panose="02070309020205020404" pitchFamily="49" charset="0"/>
                <a:cs typeface="Courier New" panose="02070309020205020404" pitchFamily="49" charset="0"/>
              </a:rPr>
              <a:t>/context</a:t>
            </a:r>
          </a:p>
          <a:p>
            <a:pPr>
              <a:buFontTx/>
              <a:buChar char="-"/>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index.jsx</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1286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C48F8-9A29-AC43-8E16-956DEEB85262}"/>
              </a:ext>
            </a:extLst>
          </p:cNvPr>
          <p:cNvSpPr>
            <a:spLocks noGrp="1"/>
          </p:cNvSpPr>
          <p:nvPr>
            <p:ph type="title"/>
          </p:nvPr>
        </p:nvSpPr>
        <p:spPr>
          <a:xfrm>
            <a:off x="476250" y="640823"/>
            <a:ext cx="2563994" cy="5583148"/>
          </a:xfrm>
        </p:spPr>
        <p:txBody>
          <a:bodyPr vert="horz" lIns="91440" tIns="45720" rIns="91440" bIns="45720" rtlCol="0" anchor="ctr">
            <a:normAutofit/>
          </a:bodyPr>
          <a:lstStyle/>
          <a:p>
            <a:r>
              <a:rPr lang="en-US" sz="3600" kern="1200" dirty="0">
                <a:solidFill>
                  <a:schemeClr val="tx1"/>
                </a:solidFill>
                <a:latin typeface="+mj-lt"/>
                <a:ea typeface="+mj-ea"/>
                <a:cs typeface="+mj-cs"/>
              </a:rPr>
              <a:t>Idiomatic</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JavaScript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2227184C-030F-4741-8915-970EA87030EC}"/>
              </a:ext>
            </a:extLst>
          </p:cNvPr>
          <p:cNvGraphicFramePr/>
          <p:nvPr>
            <p:extLst>
              <p:ext uri="{D42A27DB-BD31-4B8C-83A1-F6EECF244321}">
                <p14:modId xmlns:p14="http://schemas.microsoft.com/office/powerpoint/2010/main" val="2370201766"/>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59894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7AC1-423B-3942-B186-D8475F6AF78F}"/>
              </a:ext>
            </a:extLst>
          </p:cNvPr>
          <p:cNvSpPr>
            <a:spLocks noGrp="1"/>
          </p:cNvSpPr>
          <p:nvPr>
            <p:ph type="title"/>
          </p:nvPr>
        </p:nvSpPr>
        <p:spPr/>
        <p:txBody>
          <a:bodyPr/>
          <a:lstStyle/>
          <a:p>
            <a:r>
              <a:rPr lang="en-US" dirty="0"/>
              <a:t>Higher Order Functions</a:t>
            </a:r>
          </a:p>
        </p:txBody>
      </p:sp>
      <p:sp>
        <p:nvSpPr>
          <p:cNvPr id="3" name="Content Placeholder 2">
            <a:extLst>
              <a:ext uri="{FF2B5EF4-FFF2-40B4-BE49-F238E27FC236}">
                <a16:creationId xmlns:a16="http://schemas.microsoft.com/office/drawing/2014/main" id="{F97B6E0D-6276-944C-BEC1-656C846EBCBB}"/>
              </a:ext>
            </a:extLst>
          </p:cNvPr>
          <p:cNvSpPr>
            <a:spLocks noGrp="1"/>
          </p:cNvSpPr>
          <p:nvPr>
            <p:ph sz="quarter" idx="10"/>
          </p:nvPr>
        </p:nvSpPr>
        <p:spPr/>
        <p:txBody>
          <a:bodyPr/>
          <a:lstStyle/>
          <a:p>
            <a:r>
              <a:rPr lang="en-US" dirty="0"/>
              <a:t>A </a:t>
            </a:r>
            <a:r>
              <a:rPr lang="en-US" b="1" dirty="0"/>
              <a:t>function</a:t>
            </a:r>
            <a:r>
              <a:rPr lang="en-US" dirty="0"/>
              <a:t> that can take another </a:t>
            </a:r>
            <a:r>
              <a:rPr lang="en-US" b="1" dirty="0"/>
              <a:t>function</a:t>
            </a:r>
            <a:r>
              <a:rPr lang="en-US" dirty="0"/>
              <a:t> as an argument and/or that returns a </a:t>
            </a:r>
            <a:r>
              <a:rPr lang="en-US" b="1" dirty="0"/>
              <a:t>function</a:t>
            </a:r>
            <a:r>
              <a:rPr lang="en-US" dirty="0"/>
              <a:t> as a result. </a:t>
            </a:r>
          </a:p>
          <a:p>
            <a:endParaRPr lang="en-US" dirty="0"/>
          </a:p>
          <a:p>
            <a:pPr marL="0" indent="0">
              <a:buNone/>
            </a:pPr>
            <a:r>
              <a:rPr lang="en-US" sz="1600" dirty="0">
                <a:latin typeface="Courier" pitchFamily="2" charset="0"/>
              </a:rPr>
              <a:t>const </a:t>
            </a:r>
            <a:r>
              <a:rPr lang="en-US" sz="1600" dirty="0" err="1">
                <a:latin typeface="Courier" pitchFamily="2" charset="0"/>
              </a:rPr>
              <a:t>multiplyBy</a:t>
            </a:r>
            <a:r>
              <a:rPr lang="en-US" sz="1600" dirty="0">
                <a:latin typeface="Courier" pitchFamily="2" charset="0"/>
              </a:rPr>
              <a:t> = function(multiplier){</a:t>
            </a:r>
          </a:p>
          <a:p>
            <a:pPr marL="0" indent="0">
              <a:buNone/>
            </a:pPr>
            <a:r>
              <a:rPr lang="en-US" sz="1600" dirty="0">
                <a:latin typeface="Courier" pitchFamily="2" charset="0"/>
              </a:rPr>
              <a:t>    return (number) =&gt; number * multiplier </a:t>
            </a:r>
          </a:p>
          <a:p>
            <a:pPr marL="0" indent="0">
              <a:buNone/>
            </a:pPr>
            <a:r>
              <a:rPr lang="en-US" sz="1600" dirty="0">
                <a:latin typeface="Courier" pitchFamily="2" charset="0"/>
              </a:rPr>
              <a:t>}</a:t>
            </a:r>
          </a:p>
          <a:p>
            <a:pPr marL="0" indent="0">
              <a:buNone/>
            </a:pPr>
            <a:endParaRPr lang="en-US" sz="1600" dirty="0">
              <a:latin typeface="Courier" pitchFamily="2" charset="0"/>
            </a:endParaRPr>
          </a:p>
          <a:p>
            <a:pPr marL="0" indent="0">
              <a:buNone/>
            </a:pPr>
            <a:r>
              <a:rPr lang="en-US" sz="1600" dirty="0" err="1">
                <a:latin typeface="Courier" pitchFamily="2" charset="0"/>
              </a:rPr>
              <a:t>const</a:t>
            </a:r>
            <a:r>
              <a:rPr lang="en-US" sz="1600" dirty="0">
                <a:latin typeface="Courier" pitchFamily="2" charset="0"/>
              </a:rPr>
              <a:t> double = </a:t>
            </a:r>
            <a:r>
              <a:rPr lang="en-US" sz="1600" dirty="0" err="1">
                <a:latin typeface="Courier" pitchFamily="2" charset="0"/>
              </a:rPr>
              <a:t>multiplyBy</a:t>
            </a:r>
            <a:r>
              <a:rPr lang="en-US" sz="1600" dirty="0">
                <a:latin typeface="Courier" pitchFamily="2" charset="0"/>
              </a:rPr>
              <a:t>(2); // returns (number) =&gt; number * 2</a:t>
            </a:r>
          </a:p>
          <a:p>
            <a:pPr marL="0" indent="0">
              <a:buNone/>
            </a:pPr>
            <a:r>
              <a:rPr lang="en-US" sz="1600" dirty="0">
                <a:latin typeface="Courier" pitchFamily="2" charset="0"/>
              </a:rPr>
              <a:t> </a:t>
            </a:r>
          </a:p>
          <a:p>
            <a:pPr marL="0" indent="0">
              <a:buNone/>
            </a:pPr>
            <a:r>
              <a:rPr lang="en-US" sz="1600" dirty="0">
                <a:latin typeface="Courier" pitchFamily="2" charset="0"/>
              </a:rPr>
              <a:t>double(10) // returns 20</a:t>
            </a:r>
          </a:p>
        </p:txBody>
      </p:sp>
    </p:spTree>
    <p:extLst>
      <p:ext uri="{BB962C8B-B14F-4D97-AF65-F5344CB8AC3E}">
        <p14:creationId xmlns:p14="http://schemas.microsoft.com/office/powerpoint/2010/main" val="180946016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CF32-F616-9447-AC8F-49C08562B8C3}"/>
              </a:ext>
            </a:extLst>
          </p:cNvPr>
          <p:cNvSpPr>
            <a:spLocks noGrp="1"/>
          </p:cNvSpPr>
          <p:nvPr>
            <p:ph type="title"/>
          </p:nvPr>
        </p:nvSpPr>
        <p:spPr/>
        <p:txBody>
          <a:bodyPr/>
          <a:lstStyle/>
          <a:p>
            <a:r>
              <a:rPr lang="en-US" dirty="0"/>
              <a:t>Higher Order Components</a:t>
            </a:r>
          </a:p>
        </p:txBody>
      </p:sp>
      <p:sp>
        <p:nvSpPr>
          <p:cNvPr id="3" name="Content Placeholder 2">
            <a:extLst>
              <a:ext uri="{FF2B5EF4-FFF2-40B4-BE49-F238E27FC236}">
                <a16:creationId xmlns:a16="http://schemas.microsoft.com/office/drawing/2014/main" id="{F89CEC29-1793-1846-A45F-4E6C519D6AAD}"/>
              </a:ext>
            </a:extLst>
          </p:cNvPr>
          <p:cNvSpPr>
            <a:spLocks noGrp="1"/>
          </p:cNvSpPr>
          <p:nvPr>
            <p:ph sz="quarter" idx="10"/>
          </p:nvPr>
        </p:nvSpPr>
        <p:spPr/>
        <p:txBody>
          <a:bodyPr/>
          <a:lstStyle/>
          <a:p>
            <a:r>
              <a:rPr lang="en-US" dirty="0"/>
              <a:t>A </a:t>
            </a:r>
            <a:r>
              <a:rPr lang="en-US" b="1" dirty="0"/>
              <a:t>function</a:t>
            </a:r>
            <a:r>
              <a:rPr lang="en-US" dirty="0"/>
              <a:t> that takes (wraps) a component and returns a new component. </a:t>
            </a:r>
          </a:p>
          <a:p>
            <a:r>
              <a:rPr lang="en-US" dirty="0"/>
              <a:t>Allow us to abstract over actions, not just values.</a:t>
            </a:r>
          </a:p>
          <a:p>
            <a:endParaRPr lang="en-US" dirty="0"/>
          </a:p>
          <a:p>
            <a:pPr marL="0" indent="0">
              <a:buNone/>
            </a:pPr>
            <a:r>
              <a:rPr lang="en-US" sz="2400" dirty="0" err="1">
                <a:latin typeface="Courier" pitchFamily="2" charset="0"/>
              </a:rPr>
              <a:t>const</a:t>
            </a:r>
            <a:r>
              <a:rPr lang="en-US" sz="2400" dirty="0">
                <a:latin typeface="Courier" pitchFamily="2" charset="0"/>
              </a:rPr>
              <a:t> </a:t>
            </a:r>
            <a:r>
              <a:rPr lang="en-US" sz="2400" dirty="0" err="1">
                <a:latin typeface="Courier" pitchFamily="2" charset="0"/>
              </a:rPr>
              <a:t>EnhancedComponent</a:t>
            </a:r>
            <a:r>
              <a:rPr lang="en-US" sz="2400" dirty="0">
                <a:latin typeface="Courier" pitchFamily="2" charset="0"/>
              </a:rPr>
              <a:t> = </a:t>
            </a:r>
            <a:r>
              <a:rPr lang="en-US" sz="2400" dirty="0" err="1">
                <a:latin typeface="Courier" pitchFamily="2" charset="0"/>
              </a:rPr>
              <a:t>higherOrderComponent</a:t>
            </a:r>
            <a:r>
              <a:rPr lang="en-US" sz="2400" dirty="0">
                <a:latin typeface="Courier" pitchFamily="2" charset="0"/>
              </a:rPr>
              <a:t>(</a:t>
            </a:r>
            <a:r>
              <a:rPr lang="en-US" sz="2400" dirty="0" err="1">
                <a:latin typeface="Courier" pitchFamily="2" charset="0"/>
              </a:rPr>
              <a:t>WrappedComponent</a:t>
            </a:r>
            <a:r>
              <a:rPr lang="en-US" sz="2400" dirty="0">
                <a:latin typeface="Courier" pitchFamily="2" charset="0"/>
              </a:rPr>
              <a:t>);</a:t>
            </a:r>
          </a:p>
        </p:txBody>
      </p:sp>
    </p:spTree>
    <p:extLst>
      <p:ext uri="{BB962C8B-B14F-4D97-AF65-F5344CB8AC3E}">
        <p14:creationId xmlns:p14="http://schemas.microsoft.com/office/powerpoint/2010/main" val="62058833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Reusable Components</a:t>
            </a:r>
          </a:p>
        </p:txBody>
      </p:sp>
      <p:sp>
        <p:nvSpPr>
          <p:cNvPr id="3" name="Text Placeholder 2"/>
          <p:cNvSpPr>
            <a:spLocks noGrp="1"/>
          </p:cNvSpPr>
          <p:nvPr>
            <p:ph sz="quarter" idx="10"/>
          </p:nvPr>
        </p:nvSpPr>
        <p:spPr/>
        <p:txBody>
          <a:bodyPr/>
          <a:lstStyle/>
          <a:p>
            <a:r>
              <a:rPr lang="en-US" dirty="0"/>
              <a:t>Break down the common design elements (buttons, form fields, layout components, etc.) into reusable components with well-defined interfaces.</a:t>
            </a:r>
          </a:p>
          <a:p>
            <a:r>
              <a:rPr lang="en-US" dirty="0"/>
              <a:t>The next time you need to build some UI, you can write much less code. </a:t>
            </a:r>
          </a:p>
          <a:p>
            <a:r>
              <a:rPr lang="en-US" dirty="0"/>
              <a:t>This means faster development time, fewer bugs, and fewer bytes down the wire.</a:t>
            </a:r>
          </a:p>
        </p:txBody>
      </p:sp>
    </p:spTree>
    <p:extLst>
      <p:ext uri="{BB962C8B-B14F-4D97-AF65-F5344CB8AC3E}">
        <p14:creationId xmlns:p14="http://schemas.microsoft.com/office/powerpoint/2010/main" val="39029364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rtl="0"/>
            <a:br>
              <a:rPr lang="en-US" dirty="0"/>
            </a:br>
            <a:r>
              <a:rPr lang="en-US" dirty="0"/>
              <a:t>Testing React</a:t>
            </a:r>
          </a:p>
        </p:txBody>
      </p:sp>
      <p:sp>
        <p:nvSpPr>
          <p:cNvPr id="4" name="Subtitle 3"/>
          <p:cNvSpPr>
            <a:spLocks noGrp="1"/>
          </p:cNvSpPr>
          <p:nvPr>
            <p:ph type="subTitle" idx="1"/>
          </p:nvPr>
        </p:nvSpPr>
        <p:spPr/>
        <p:txBody>
          <a:bodyPr>
            <a:normAutofit fontScale="77500" lnSpcReduction="20000"/>
          </a:bodyPr>
          <a:lstStyle/>
          <a:p>
            <a:pPr algn="l"/>
            <a:r>
              <a:rPr lang="en-US" dirty="0"/>
              <a:t>Objectives</a:t>
            </a:r>
          </a:p>
          <a:p>
            <a:pPr marL="342900" indent="-342900" algn="l">
              <a:buFont typeface="Arial"/>
              <a:buChar char="•"/>
            </a:pPr>
            <a:r>
              <a:rPr lang="en-US" dirty="0"/>
              <a:t>Learn the TDD Steps</a:t>
            </a:r>
          </a:p>
          <a:p>
            <a:pPr marL="342900" indent="-342900" algn="l">
              <a:buFont typeface="Arial"/>
              <a:buChar char="•"/>
            </a:pPr>
            <a:r>
              <a:rPr lang="en-US" dirty="0"/>
              <a:t>Write Assertions</a:t>
            </a:r>
          </a:p>
          <a:p>
            <a:pPr marL="342900" indent="-342900" algn="l">
              <a:buFont typeface="Arial"/>
              <a:buChar char="•"/>
            </a:pPr>
            <a:r>
              <a:rPr lang="en-US" dirty="0"/>
              <a:t>Understand exception handling in JS</a:t>
            </a:r>
          </a:p>
          <a:p>
            <a:pPr marL="342900" indent="-342900" algn="l">
              <a:buFont typeface="Arial"/>
              <a:buChar char="•"/>
            </a:pPr>
            <a:r>
              <a:rPr lang="en-US" dirty="0"/>
              <a:t>Create tests with Jest</a:t>
            </a:r>
          </a:p>
          <a:p>
            <a:pPr marL="342900" indent="-342900" algn="l">
              <a:buFont typeface="Arial"/>
              <a:buChar char="•"/>
            </a:pPr>
            <a:r>
              <a:rPr lang="en-US" dirty="0"/>
              <a:t>Automate cross-browser testing</a:t>
            </a:r>
          </a:p>
        </p:txBody>
      </p:sp>
    </p:spTree>
    <p:extLst>
      <p:ext uri="{BB962C8B-B14F-4D97-AF65-F5344CB8AC3E}">
        <p14:creationId xmlns:p14="http://schemas.microsoft.com/office/powerpoint/2010/main" val="47342878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TDD</a:t>
            </a:r>
          </a:p>
        </p:txBody>
      </p:sp>
      <p:sp>
        <p:nvSpPr>
          <p:cNvPr id="3" name="Content Placeholder 2"/>
          <p:cNvSpPr>
            <a:spLocks noGrp="1"/>
          </p:cNvSpPr>
          <p:nvPr>
            <p:ph sz="quarter" idx="10"/>
          </p:nvPr>
        </p:nvSpPr>
        <p:spPr/>
        <p:txBody>
          <a:bodyPr>
            <a:normAutofit/>
          </a:bodyPr>
          <a:lstStyle/>
          <a:p>
            <a:r>
              <a:rPr lang="en-US" sz="3600" dirty="0"/>
              <a:t>Clean code that works.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264</a:t>
            </a:fld>
            <a:endParaRPr lang="en-US"/>
          </a:p>
        </p:txBody>
      </p:sp>
    </p:spTree>
    <p:extLst>
      <p:ext uri="{BB962C8B-B14F-4D97-AF65-F5344CB8AC3E}">
        <p14:creationId xmlns:p14="http://schemas.microsoft.com/office/powerpoint/2010/main" val="183872481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TDD Cycle</a:t>
            </a:r>
          </a:p>
        </p:txBody>
      </p:sp>
      <p:sp>
        <p:nvSpPr>
          <p:cNvPr id="3" name="Text Placeholder 2"/>
          <p:cNvSpPr>
            <a:spLocks noGrp="1"/>
          </p:cNvSpPr>
          <p:nvPr>
            <p:ph sz="quarter" idx="10"/>
          </p:nvPr>
        </p:nvSpPr>
        <p:spPr/>
        <p:txBody>
          <a:bodyPr/>
          <a:lstStyle/>
          <a:p>
            <a:r>
              <a:rPr lang="en-US" dirty="0"/>
              <a:t>Red</a:t>
            </a:r>
          </a:p>
          <a:p>
            <a:pPr lvl="1"/>
            <a:r>
              <a:rPr lang="en-US" dirty="0"/>
              <a:t>write a little test that doesn't work.</a:t>
            </a:r>
          </a:p>
          <a:p>
            <a:r>
              <a:rPr lang="en-US" dirty="0"/>
              <a:t>Green</a:t>
            </a:r>
          </a:p>
          <a:p>
            <a:pPr lvl="1"/>
            <a:r>
              <a:rPr lang="en-US" dirty="0"/>
              <a:t>make the test work, as quickly as possible.</a:t>
            </a:r>
          </a:p>
          <a:p>
            <a:pPr lvl="1"/>
            <a:r>
              <a:rPr lang="en-US" dirty="0"/>
              <a:t>don't worry about doing it right.</a:t>
            </a:r>
          </a:p>
          <a:p>
            <a:r>
              <a:rPr lang="en-US" dirty="0"/>
              <a:t>Refactor</a:t>
            </a:r>
          </a:p>
          <a:p>
            <a:pPr lvl="1"/>
            <a:r>
              <a:rPr lang="en-US" dirty="0"/>
              <a:t>eliminate duplication created in making the test work.</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265</a:t>
            </a:fld>
            <a:endParaRPr lang="en-US"/>
          </a:p>
        </p:txBody>
      </p:sp>
    </p:spTree>
    <p:extLst>
      <p:ext uri="{BB962C8B-B14F-4D97-AF65-F5344CB8AC3E}">
        <p14:creationId xmlns:p14="http://schemas.microsoft.com/office/powerpoint/2010/main" val="219515898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TDD Steps</a:t>
            </a:r>
          </a:p>
        </p:txBody>
      </p:sp>
      <p:sp>
        <p:nvSpPr>
          <p:cNvPr id="3" name="Text Placeholder 2"/>
          <p:cNvSpPr>
            <a:spLocks noGrp="1"/>
          </p:cNvSpPr>
          <p:nvPr>
            <p:ph idx="1"/>
          </p:nvPr>
        </p:nvSpPr>
        <p:spPr/>
        <p:txBody>
          <a:bodyPr>
            <a:normAutofit fontScale="40000" lnSpcReduction="20000"/>
          </a:bodyPr>
          <a:lstStyle/>
          <a:p>
            <a:r>
              <a:rPr lang="en-US" dirty="0"/>
              <a:t>Write a test</a:t>
            </a:r>
          </a:p>
          <a:p>
            <a:r>
              <a:rPr lang="en-US" dirty="0"/>
              <a:t>Check that test fails</a:t>
            </a:r>
          </a:p>
          <a:p>
            <a:r>
              <a:rPr lang="en-US" dirty="0"/>
              <a:t>Write code</a:t>
            </a:r>
          </a:p>
          <a:p>
            <a:r>
              <a:rPr lang="en-US" dirty="0"/>
              <a:t>Run test - passes!</a:t>
            </a:r>
          </a:p>
          <a:p>
            <a:r>
              <a:rPr lang="en-US" dirty="0"/>
              <a:t>Refactor</a:t>
            </a:r>
          </a:p>
          <a:p>
            <a:r>
              <a:rPr lang="en-US" dirty="0"/>
              <a:t>Repeat</a:t>
            </a:r>
          </a:p>
        </p:txBody>
      </p:sp>
      <p:pic>
        <p:nvPicPr>
          <p:cNvPr id="6" name="Content Placeholder 5" descr="Test-driven_development.png"/>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836988" y="1675823"/>
            <a:ext cx="4849812" cy="3479367"/>
          </a:xfrm>
        </p:spPr>
      </p:pic>
      <p:sp>
        <p:nvSpPr>
          <p:cNvPr id="4" name="Slide Number Placeholder 3"/>
          <p:cNvSpPr>
            <a:spLocks noGrp="1"/>
          </p:cNvSpPr>
          <p:nvPr>
            <p:ph type="sldNum" sz="quarter" idx="4294967295"/>
          </p:nvPr>
        </p:nvSpPr>
        <p:spPr>
          <a:xfrm>
            <a:off x="7086600" y="6356350"/>
            <a:ext cx="2057400" cy="365125"/>
          </a:xfrm>
        </p:spPr>
        <p:txBody>
          <a:bodyPr/>
          <a:lstStyle/>
          <a:p>
            <a:fld id="{A839F4A7-500C-EC42-AE23-BEE4487EA55E}" type="slidenum">
              <a:rPr lang="en-US" smtClean="0"/>
              <a:t>266</a:t>
            </a:fld>
            <a:endParaRPr lang="en-US"/>
          </a:p>
        </p:txBody>
      </p:sp>
    </p:spTree>
    <p:extLst>
      <p:ext uri="{BB962C8B-B14F-4D97-AF65-F5344CB8AC3E}">
        <p14:creationId xmlns:p14="http://schemas.microsoft.com/office/powerpoint/2010/main" val="102687887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a:t>
            </a:r>
          </a:p>
        </p:txBody>
      </p:sp>
      <p:sp>
        <p:nvSpPr>
          <p:cNvPr id="6" name="Text Placeholder 5"/>
          <p:cNvSpPr>
            <a:spLocks noGrp="1"/>
          </p:cNvSpPr>
          <p:nvPr>
            <p:ph sz="quarter" idx="10"/>
          </p:nvPr>
        </p:nvSpPr>
        <p:spPr/>
        <p:txBody>
          <a:bodyPr/>
          <a:lstStyle/>
          <a:p>
            <a:r>
              <a:rPr lang="en-US" dirty="0"/>
              <a:t>Write the story.</a:t>
            </a:r>
          </a:p>
          <a:p>
            <a:r>
              <a:rPr lang="en-US" dirty="0"/>
              <a:t>Invent the interface you wish you had.</a:t>
            </a:r>
          </a:p>
          <a:p>
            <a:r>
              <a:rPr lang="en-US" dirty="0"/>
              <a:t>Characteristics of a good tests:</a:t>
            </a:r>
          </a:p>
          <a:p>
            <a:pPr lvl="1"/>
            <a:r>
              <a:rPr lang="en-US" dirty="0"/>
              <a:t>Each test should be independent of the others.</a:t>
            </a:r>
          </a:p>
          <a:p>
            <a:pPr lvl="1"/>
            <a:r>
              <a:rPr lang="en-US" dirty="0"/>
              <a:t>Any behavior should be specified in only one test.</a:t>
            </a:r>
          </a:p>
          <a:p>
            <a:pPr lvl="1"/>
            <a:r>
              <a:rPr lang="en-US" dirty="0"/>
              <a:t>No unnecessary assertions</a:t>
            </a:r>
          </a:p>
          <a:p>
            <a:pPr lvl="1"/>
            <a:r>
              <a:rPr lang="en-US" dirty="0"/>
              <a:t>Test only one code unit at a time</a:t>
            </a:r>
          </a:p>
          <a:p>
            <a:pPr lvl="1"/>
            <a:r>
              <a:rPr lang="en-US" dirty="0"/>
              <a:t>Avoid unnecessary preconditions</a:t>
            </a:r>
          </a:p>
          <a:p>
            <a:pPr marL="0" indent="0">
              <a:buNone/>
            </a:pPr>
            <a:endParaRPr lang="en-US" dirty="0"/>
          </a:p>
        </p:txBody>
      </p:sp>
      <p:sp>
        <p:nvSpPr>
          <p:cNvPr id="5" name="Slide Number Placeholder 4"/>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267</a:t>
            </a:fld>
            <a:endParaRPr lang="en-US"/>
          </a:p>
        </p:txBody>
      </p:sp>
    </p:spTree>
    <p:extLst>
      <p:ext uri="{BB962C8B-B14F-4D97-AF65-F5344CB8AC3E}">
        <p14:creationId xmlns:p14="http://schemas.microsoft.com/office/powerpoint/2010/main" val="284918504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Green</a:t>
            </a:r>
          </a:p>
        </p:txBody>
      </p:sp>
      <p:sp>
        <p:nvSpPr>
          <p:cNvPr id="3" name="Text Placeholder 2"/>
          <p:cNvSpPr>
            <a:spLocks noGrp="1"/>
          </p:cNvSpPr>
          <p:nvPr>
            <p:ph sz="quarter" idx="10"/>
          </p:nvPr>
        </p:nvSpPr>
        <p:spPr/>
        <p:txBody>
          <a:bodyPr/>
          <a:lstStyle/>
          <a:p>
            <a:r>
              <a:rPr lang="en-US" dirty="0"/>
              <a:t>Get the test to pass as quickly as possible.</a:t>
            </a:r>
          </a:p>
          <a:p>
            <a:r>
              <a:rPr lang="en-US" dirty="0"/>
              <a:t>Three strategies:</a:t>
            </a:r>
          </a:p>
          <a:p>
            <a:pPr lvl="1"/>
            <a:r>
              <a:rPr lang="en-US" dirty="0"/>
              <a:t>Fake it</a:t>
            </a:r>
          </a:p>
          <a:p>
            <a:pPr lvl="2"/>
            <a:r>
              <a:rPr lang="en-US" dirty="0"/>
              <a:t>Do something, no matter how bad, to get the test to pass.</a:t>
            </a:r>
          </a:p>
          <a:p>
            <a:pPr lvl="1"/>
            <a:r>
              <a:rPr lang="en-US" dirty="0"/>
              <a:t>Use an obvious clean solution.</a:t>
            </a:r>
          </a:p>
          <a:p>
            <a:pPr lvl="2"/>
            <a:r>
              <a:rPr lang="en-US" dirty="0"/>
              <a:t>But don't try too hard!</a:t>
            </a:r>
          </a:p>
          <a:p>
            <a:pPr lvl="1"/>
            <a:r>
              <a:rPr lang="en-US" dirty="0"/>
              <a:t>Triangulation</a:t>
            </a:r>
          </a:p>
          <a:p>
            <a:pPr lvl="2"/>
            <a:r>
              <a:rPr lang="en-US" dirty="0"/>
              <a:t>only generalize code when you have two examples or more.</a:t>
            </a:r>
          </a:p>
          <a:p>
            <a:pPr lvl="2"/>
            <a:r>
              <a:rPr lang="en-US" dirty="0"/>
              <a:t>When the 2</a:t>
            </a:r>
            <a:r>
              <a:rPr lang="en-US" baseline="30000" dirty="0"/>
              <a:t>nd</a:t>
            </a:r>
            <a:r>
              <a:rPr lang="en-US" dirty="0"/>
              <a:t> example demands a more general solution, then and only then do you generalize.</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268</a:t>
            </a:fld>
            <a:endParaRPr lang="en-US"/>
          </a:p>
        </p:txBody>
      </p:sp>
    </p:spTree>
    <p:extLst>
      <p:ext uri="{BB962C8B-B14F-4D97-AF65-F5344CB8AC3E}">
        <p14:creationId xmlns:p14="http://schemas.microsoft.com/office/powerpoint/2010/main" val="12790871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Refactor</a:t>
            </a:r>
          </a:p>
        </p:txBody>
      </p:sp>
      <p:sp>
        <p:nvSpPr>
          <p:cNvPr id="3" name="Text Placeholder 2"/>
          <p:cNvSpPr>
            <a:spLocks noGrp="1"/>
          </p:cNvSpPr>
          <p:nvPr>
            <p:ph sz="quarter" idx="10"/>
          </p:nvPr>
        </p:nvSpPr>
        <p:spPr/>
        <p:txBody>
          <a:bodyPr/>
          <a:lstStyle/>
          <a:p>
            <a:r>
              <a:rPr lang="en-US" dirty="0"/>
              <a:t>Make it right.</a:t>
            </a:r>
          </a:p>
          <a:p>
            <a:r>
              <a:rPr lang="en-US" dirty="0"/>
              <a:t>Remove duplication.</a:t>
            </a:r>
          </a:p>
          <a:p>
            <a:r>
              <a:rPr lang="en-US" dirty="0"/>
              <a:t>Improve the test.</a:t>
            </a:r>
          </a:p>
          <a:p>
            <a:r>
              <a:rPr lang="en-US" dirty="0"/>
              <a:t>Repeat.</a:t>
            </a:r>
          </a:p>
          <a:p>
            <a:r>
              <a:rPr lang="en-US" dirty="0"/>
              <a:t>Add ideas or things that aren't immediately needed to a </a:t>
            </a:r>
            <a:r>
              <a:rPr lang="en-US" dirty="0" err="1"/>
              <a:t>todo</a:t>
            </a:r>
            <a:r>
              <a:rPr lang="en-US" dirty="0"/>
              <a:t> list.</a:t>
            </a:r>
          </a:p>
          <a:p>
            <a:endParaRPr lang="en-US" dirty="0"/>
          </a:p>
          <a:p>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269</a:t>
            </a:fld>
            <a:endParaRPr lang="en-US"/>
          </a:p>
        </p:txBody>
      </p:sp>
    </p:spTree>
    <p:extLst>
      <p:ext uri="{BB962C8B-B14F-4D97-AF65-F5344CB8AC3E}">
        <p14:creationId xmlns:p14="http://schemas.microsoft.com/office/powerpoint/2010/main" val="267174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B91F38-8F7D-A841-81A9-377C190DD59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74A76C81-1732-874C-8AE6-76A0C2309F32}"/>
              </a:ext>
            </a:extLst>
          </p:cNvPr>
          <p:cNvSpPr>
            <a:spLocks noGrp="1"/>
          </p:cNvSpPr>
          <p:nvPr>
            <p:ph type="body" sz="quarter" idx="10"/>
          </p:nvPr>
        </p:nvSpPr>
        <p:spPr/>
        <p:txBody>
          <a:bodyPr/>
          <a:lstStyle/>
          <a:p>
            <a:r>
              <a:rPr lang="en-US" dirty="0"/>
              <a:t>Lab 02:</a:t>
            </a:r>
            <a:br>
              <a:rPr lang="en-US" dirty="0"/>
            </a:br>
            <a:r>
              <a:rPr lang="en-US" dirty="0"/>
              <a:t>Your First Component</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B3323763-B6A9-852E-4D9C-4291BACC203C}"/>
              </a:ext>
            </a:extLst>
          </p:cNvPr>
          <p:cNvPicPr>
            <a:picLocks noGrp="1" noChangeAspect="1"/>
          </p:cNvPicPr>
          <p:nvPr>
            <p:ph sz="quarter" idx="11"/>
          </p:nvPr>
        </p:nvPicPr>
        <p:blipFill>
          <a:blip r:embed="rId3"/>
          <a:stretch>
            <a:fillRect/>
          </a:stretch>
        </p:blipFill>
        <p:spPr>
          <a:xfrm>
            <a:off x="3843338" y="1871986"/>
            <a:ext cx="4937125" cy="3110853"/>
          </a:xfrm>
        </p:spPr>
      </p:pic>
    </p:spTree>
    <p:extLst>
      <p:ext uri="{BB962C8B-B14F-4D97-AF65-F5344CB8AC3E}">
        <p14:creationId xmlns:p14="http://schemas.microsoft.com/office/powerpoint/2010/main" val="133083224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Assertions</a:t>
            </a:r>
          </a:p>
        </p:txBody>
      </p:sp>
      <p:sp>
        <p:nvSpPr>
          <p:cNvPr id="3" name="Text Placeholder 2"/>
          <p:cNvSpPr>
            <a:spLocks noGrp="1"/>
          </p:cNvSpPr>
          <p:nvPr>
            <p:ph sz="quarter" idx="10"/>
          </p:nvPr>
        </p:nvSpPr>
        <p:spPr/>
        <p:txBody>
          <a:bodyPr>
            <a:normAutofit lnSpcReduction="10000"/>
          </a:bodyPr>
          <a:lstStyle/>
          <a:p>
            <a:r>
              <a:rPr lang="en-US" dirty="0"/>
              <a:t>Expression that encapsulates testable logic</a:t>
            </a:r>
          </a:p>
          <a:p>
            <a:r>
              <a:rPr lang="en-US" dirty="0"/>
              <a:t>Assertion Libraries</a:t>
            </a:r>
          </a:p>
          <a:p>
            <a:pPr lvl="1"/>
            <a:r>
              <a:rPr lang="en-US" dirty="0"/>
              <a:t>Chai, </a:t>
            </a:r>
            <a:r>
              <a:rPr lang="en-US" dirty="0" err="1"/>
              <a:t>should.js</a:t>
            </a:r>
            <a:r>
              <a:rPr lang="en-US" dirty="0"/>
              <a:t>, </a:t>
            </a:r>
            <a:r>
              <a:rPr lang="en-US" dirty="0" err="1"/>
              <a:t>expect.js</a:t>
            </a:r>
            <a:r>
              <a:rPr lang="en-US" dirty="0"/>
              <a:t>, </a:t>
            </a:r>
            <a:r>
              <a:rPr lang="en-US" dirty="0" err="1"/>
              <a:t>better.assert</a:t>
            </a:r>
            <a:endParaRPr lang="en-US" dirty="0"/>
          </a:p>
          <a:p>
            <a:r>
              <a:rPr lang="en-US" dirty="0"/>
              <a:t>Examples</a:t>
            </a:r>
          </a:p>
          <a:p>
            <a:pPr lvl="1"/>
            <a:r>
              <a:rPr lang="en-US" dirty="0">
                <a:latin typeface="Courier New"/>
                <a:cs typeface="Courier New"/>
              </a:rPr>
              <a:t>expect(</a:t>
            </a:r>
            <a:r>
              <a:rPr lang="en-US" dirty="0" err="1">
                <a:latin typeface="Courier New"/>
                <a:cs typeface="Courier New"/>
              </a:rPr>
              <a:t>buttonText</a:t>
            </a:r>
            <a:r>
              <a:rPr lang="en-US" dirty="0">
                <a:latin typeface="Courier New"/>
                <a:cs typeface="Courier New"/>
              </a:rPr>
              <a:t>).</a:t>
            </a:r>
            <a:r>
              <a:rPr lang="en-US" dirty="0" err="1">
                <a:latin typeface="Courier New"/>
                <a:cs typeface="Courier New"/>
              </a:rPr>
              <a:t>toEqual</a:t>
            </a:r>
            <a:r>
              <a:rPr lang="en-US" dirty="0">
                <a:latin typeface="Courier New"/>
                <a:cs typeface="Courier New"/>
              </a:rPr>
              <a:t>(</a:t>
            </a:r>
            <a:r>
              <a:rPr lang="en-US" b="1" dirty="0">
                <a:latin typeface="Courier New"/>
                <a:cs typeface="Courier New"/>
              </a:rPr>
              <a:t>'Go!'</a:t>
            </a:r>
            <a:r>
              <a:rPr lang="en-US" dirty="0">
                <a:latin typeface="Courier New"/>
                <a:cs typeface="Courier New"/>
              </a:rPr>
              <a:t>); // jasmine</a:t>
            </a:r>
          </a:p>
          <a:p>
            <a:pPr lvl="1"/>
            <a:r>
              <a:rPr lang="en-US" dirty="0" err="1">
                <a:latin typeface="Courier New"/>
                <a:cs typeface="Courier New"/>
              </a:rPr>
              <a:t>result.body.should.be.a</a:t>
            </a:r>
            <a:r>
              <a:rPr lang="en-US" dirty="0">
                <a:latin typeface="Courier New"/>
                <a:cs typeface="Courier New"/>
              </a:rPr>
              <a:t>('array'); // chai</a:t>
            </a:r>
          </a:p>
          <a:p>
            <a:pPr lvl="1"/>
            <a:r>
              <a:rPr lang="mr-IN" dirty="0">
                <a:latin typeface="Courier New"/>
                <a:cs typeface="Courier New"/>
              </a:rPr>
              <a:t>equal($("h1").text(), "hello");</a:t>
            </a:r>
            <a:r>
              <a:rPr lang="en-US" dirty="0">
                <a:latin typeface="Courier New"/>
                <a:cs typeface="Courier New"/>
              </a:rPr>
              <a:t> //</a:t>
            </a:r>
            <a:r>
              <a:rPr lang="en-US" dirty="0" err="1">
                <a:latin typeface="Courier New"/>
                <a:cs typeface="Courier New"/>
              </a:rPr>
              <a:t>QUnit</a:t>
            </a:r>
            <a:endParaRPr lang="en-US" dirty="0">
              <a:latin typeface="Courier New"/>
              <a:cs typeface="Courier New"/>
            </a:endParaRPr>
          </a:p>
          <a:p>
            <a:pPr lvl="1"/>
            <a:r>
              <a:rPr lang="en-US" dirty="0" err="1">
                <a:latin typeface="Courier New"/>
                <a:cs typeface="Courier New"/>
              </a:rPr>
              <a:t>assert.deepEqual</a:t>
            </a:r>
            <a:r>
              <a:rPr lang="en-US" dirty="0">
                <a:latin typeface="Courier New"/>
                <a:cs typeface="Courier New"/>
              </a:rPr>
              <a:t>(obj1, obj2); //Assert</a:t>
            </a:r>
            <a:endParaRPr lang="en-US" dirty="0"/>
          </a:p>
          <a:p>
            <a:pPr lvl="1"/>
            <a:endParaRPr lang="en-US" dirty="0"/>
          </a:p>
          <a:p>
            <a:pPr lvl="1"/>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270</a:t>
            </a:fld>
            <a:endParaRPr lang="en-US"/>
          </a:p>
        </p:txBody>
      </p:sp>
    </p:spTree>
    <p:extLst>
      <p:ext uri="{BB962C8B-B14F-4D97-AF65-F5344CB8AC3E}">
        <p14:creationId xmlns:p14="http://schemas.microsoft.com/office/powerpoint/2010/main" val="343628668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JavaScript Testing Frameworks</a:t>
            </a:r>
          </a:p>
        </p:txBody>
      </p:sp>
      <p:sp>
        <p:nvSpPr>
          <p:cNvPr id="5" name="Text Placeholder 4"/>
          <p:cNvSpPr>
            <a:spLocks noGrp="1"/>
          </p:cNvSpPr>
          <p:nvPr>
            <p:ph sz="quarter" idx="10"/>
          </p:nvPr>
        </p:nvSpPr>
        <p:spPr/>
        <p:txBody>
          <a:bodyPr>
            <a:normAutofit fontScale="92500" lnSpcReduction="20000"/>
          </a:bodyPr>
          <a:lstStyle/>
          <a:p>
            <a:r>
              <a:rPr lang="en-US" dirty="0"/>
              <a:t>Jasmine</a:t>
            </a:r>
          </a:p>
          <a:p>
            <a:pPr lvl="1"/>
            <a:endParaRPr lang="en-US" dirty="0"/>
          </a:p>
          <a:p>
            <a:r>
              <a:rPr lang="en-US" dirty="0"/>
              <a:t>Mocha</a:t>
            </a:r>
          </a:p>
          <a:p>
            <a:pPr lvl="1"/>
            <a:r>
              <a:rPr lang="en-US" dirty="0"/>
              <a:t>doesn't include its own assertion library</a:t>
            </a:r>
          </a:p>
          <a:p>
            <a:r>
              <a:rPr lang="en-US" dirty="0" err="1"/>
              <a:t>QUnit</a:t>
            </a:r>
            <a:endParaRPr lang="en-US" dirty="0"/>
          </a:p>
          <a:p>
            <a:pPr lvl="1"/>
            <a:r>
              <a:rPr lang="en-US" dirty="0"/>
              <a:t>from </a:t>
            </a:r>
            <a:r>
              <a:rPr lang="en-US" dirty="0" err="1"/>
              <a:t>JQuery</a:t>
            </a:r>
            <a:endParaRPr lang="en-US" dirty="0"/>
          </a:p>
          <a:p>
            <a:r>
              <a:rPr lang="en-US" dirty="0" err="1"/>
              <a:t>js</a:t>
            </a:r>
            <a:r>
              <a:rPr lang="en-US" dirty="0"/>
              <a:t>-test-driver</a:t>
            </a:r>
          </a:p>
          <a:p>
            <a:r>
              <a:rPr lang="en-US" dirty="0"/>
              <a:t>YUI Test</a:t>
            </a:r>
          </a:p>
          <a:p>
            <a:r>
              <a:rPr lang="en-US" dirty="0" err="1"/>
              <a:t>Sinon.JS</a:t>
            </a:r>
            <a:endParaRPr lang="en-US" dirty="0"/>
          </a:p>
          <a:p>
            <a:r>
              <a:rPr lang="en-US" dirty="0"/>
              <a:t>Jest</a:t>
            </a:r>
          </a:p>
          <a:p>
            <a:r>
              <a:rPr lang="en-US" dirty="0" err="1"/>
              <a:t>Vitest</a:t>
            </a:r>
            <a:endParaRPr lang="en-US" dirty="0"/>
          </a:p>
        </p:txBody>
      </p:sp>
      <p:sp>
        <p:nvSpPr>
          <p:cNvPr id="2" name="Slide Number Placeholder 1"/>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271</a:t>
            </a:fld>
            <a:endParaRPr lang="en-US"/>
          </a:p>
        </p:txBody>
      </p:sp>
    </p:spTree>
    <p:extLst>
      <p:ext uri="{BB962C8B-B14F-4D97-AF65-F5344CB8AC3E}">
        <p14:creationId xmlns:p14="http://schemas.microsoft.com/office/powerpoint/2010/main" val="387775731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JS Exception Handling</a:t>
            </a:r>
          </a:p>
        </p:txBody>
      </p:sp>
      <p:sp>
        <p:nvSpPr>
          <p:cNvPr id="3" name="Text Placeholder 2"/>
          <p:cNvSpPr>
            <a:spLocks noGrp="1"/>
          </p:cNvSpPr>
          <p:nvPr>
            <p:ph sz="quarter" idx="10"/>
          </p:nvPr>
        </p:nvSpPr>
        <p:spPr/>
        <p:txBody>
          <a:bodyPr>
            <a:normAutofit fontScale="70000" lnSpcReduction="20000"/>
          </a:bodyPr>
          <a:lstStyle/>
          <a:p>
            <a:pPr marL="0" lvl="0" indent="0" rtl="0">
              <a:buNone/>
            </a:pPr>
            <a:r>
              <a:rPr lang="en-US" dirty="0">
                <a:latin typeface="Courier New" panose="02070309020205020404" pitchFamily="49" charset="0"/>
                <a:cs typeface="Courier New" panose="02070309020205020404" pitchFamily="49" charset="0"/>
              </a:rPr>
              <a:t>function hello(name) {</a:t>
            </a:r>
          </a:p>
          <a:p>
            <a:pPr marL="0" lvl="0" indent="0" rtl="0">
              <a:buNone/>
            </a:pPr>
            <a:r>
              <a:rPr lang="en-US" dirty="0">
                <a:latin typeface="Courier New" panose="02070309020205020404" pitchFamily="49" charset="0"/>
                <a:cs typeface="Courier New" panose="02070309020205020404" pitchFamily="49" charset="0"/>
              </a:rPr>
              <a:t>  return "Hello, " + name;</a:t>
            </a:r>
          </a:p>
          <a:p>
            <a:pPr marL="0" lvl="0" indent="0" rtl="0">
              <a:buNone/>
            </a:pPr>
            <a:r>
              <a:rPr lang="en-US" dirty="0">
                <a:latin typeface="Courier New" panose="02070309020205020404" pitchFamily="49" charset="0"/>
                <a:cs typeface="Courier New" panose="02070309020205020404" pitchFamily="49" charset="0"/>
              </a:rPr>
              <a:t>}</a:t>
            </a:r>
          </a:p>
          <a:p>
            <a:pPr marL="0" lvl="0" indent="0" rtl="0">
              <a:buNone/>
            </a:pPr>
            <a:r>
              <a:rPr lang="en-US" dirty="0">
                <a:latin typeface="Courier New" panose="02070309020205020404" pitchFamily="49" charset="0"/>
                <a:cs typeface="Courier New" panose="02070309020205020404" pitchFamily="49" charset="0"/>
              </a:rPr>
              <a:t>let result = hello("World");</a:t>
            </a:r>
          </a:p>
          <a:p>
            <a:pPr marL="0" lvl="0" indent="0" rtl="0">
              <a:buNone/>
            </a:pPr>
            <a:r>
              <a:rPr lang="en-US" dirty="0">
                <a:latin typeface="Courier New" panose="02070309020205020404" pitchFamily="49" charset="0"/>
                <a:cs typeface="Courier New" panose="02070309020205020404" pitchFamily="49" charset="0"/>
              </a:rPr>
              <a:t>let expected = "Hello, World!";</a:t>
            </a:r>
          </a:p>
          <a:p>
            <a:pPr marL="0" lvl="0" indent="0" rtl="0">
              <a:buNone/>
            </a:pPr>
            <a:r>
              <a:rPr lang="en-US" b="1" dirty="0">
                <a:latin typeface="Courier New" panose="02070309020205020404" pitchFamily="49" charset="0"/>
                <a:cs typeface="Courier New" panose="02070309020205020404" pitchFamily="49" charset="0"/>
              </a:rPr>
              <a:t>try</a:t>
            </a:r>
            <a:r>
              <a:rPr lang="en-US" dirty="0">
                <a:latin typeface="Courier New" panose="02070309020205020404" pitchFamily="49" charset="0"/>
                <a:cs typeface="Courier New" panose="02070309020205020404" pitchFamily="49" charset="0"/>
              </a:rPr>
              <a:t> {</a:t>
            </a:r>
          </a:p>
          <a:p>
            <a:pPr marL="0" lvl="0" indent="0" rtl="0">
              <a:buNone/>
            </a:pPr>
            <a:r>
              <a:rPr lang="en-US" dirty="0">
                <a:latin typeface="Courier New" panose="02070309020205020404" pitchFamily="49" charset="0"/>
                <a:cs typeface="Courier New" panose="02070309020205020404" pitchFamily="49" charset="0"/>
              </a:rPr>
              <a:t>  if (result !== expected) </a:t>
            </a:r>
            <a:r>
              <a:rPr lang="en-US" b="1" dirty="0">
                <a:latin typeface="Courier New" panose="02070309020205020404" pitchFamily="49" charset="0"/>
                <a:cs typeface="Courier New" panose="02070309020205020404" pitchFamily="49" charset="0"/>
              </a:rPr>
              <a:t>throw</a:t>
            </a:r>
            <a:r>
              <a:rPr lang="en-US" dirty="0">
                <a:latin typeface="Courier New" panose="02070309020205020404" pitchFamily="49" charset="0"/>
                <a:cs typeface="Courier New" panose="02070309020205020404" pitchFamily="49" charset="0"/>
              </a:rPr>
              <a:t> new Error </a:t>
            </a:r>
          </a:p>
          <a:p>
            <a:pPr marL="0" lvl="0" indent="0" rtl="0">
              <a:buNone/>
            </a:pPr>
            <a:r>
              <a:rPr lang="en-US" dirty="0">
                <a:latin typeface="Courier New" panose="02070309020205020404" pitchFamily="49" charset="0"/>
                <a:cs typeface="Courier New" panose="02070309020205020404" pitchFamily="49" charset="0"/>
              </a:rPr>
              <a:t>     ("Expected " + expected + " but got " + </a:t>
            </a:r>
          </a:p>
          <a:p>
            <a:pPr marL="0" lvl="0" indent="0" rtl="0">
              <a:buNone/>
            </a:pPr>
            <a:r>
              <a:rPr lang="en-US" dirty="0">
                <a:latin typeface="Courier New" panose="02070309020205020404" pitchFamily="49" charset="0"/>
                <a:cs typeface="Courier New" panose="02070309020205020404" pitchFamily="49" charset="0"/>
              </a:rPr>
              <a:t>	 result);</a:t>
            </a:r>
          </a:p>
          <a:p>
            <a:pPr marL="0" lvl="0" indent="0" rtl="0">
              <a:buNone/>
            </a:pP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catch</a:t>
            </a:r>
            <a:r>
              <a:rPr lang="en-US" dirty="0">
                <a:latin typeface="Courier New" panose="02070309020205020404" pitchFamily="49" charset="0"/>
                <a:cs typeface="Courier New" panose="02070309020205020404" pitchFamily="49" charset="0"/>
              </a:rPr>
              <a:t> (err) {</a:t>
            </a:r>
          </a:p>
          <a:p>
            <a:pPr marL="0" lvl="0" indent="0" rtl="0">
              <a:buNone/>
            </a:pPr>
            <a:r>
              <a:rPr lang="en-US" dirty="0">
                <a:latin typeface="Courier New" panose="02070309020205020404" pitchFamily="49" charset="0"/>
                <a:cs typeface="Courier New" panose="02070309020205020404" pitchFamily="49" charset="0"/>
              </a:rPr>
              <a:t>	console.log(err);</a:t>
            </a:r>
          </a:p>
          <a:p>
            <a:pPr marL="0" lvl="0" indent="0" rtl="0">
              <a:buNone/>
            </a:pP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3"/>
          </p:nvPr>
        </p:nvSpPr>
        <p:spPr>
          <a:xfrm>
            <a:off x="7086600" y="6356350"/>
            <a:ext cx="2057400" cy="365125"/>
          </a:xfrm>
        </p:spPr>
        <p:txBody>
          <a:bodyPr/>
          <a:lstStyle/>
          <a:p>
            <a:fld id="{6FFFF67E-EC6A-B940-8DC7-BF9A5925C934}" type="slidenum">
              <a:rPr lang="en-US" smtClean="0"/>
              <a:t>272</a:t>
            </a:fld>
            <a:endParaRPr lang="en-US"/>
          </a:p>
        </p:txBody>
      </p:sp>
    </p:spTree>
    <p:extLst>
      <p:ext uri="{BB962C8B-B14F-4D97-AF65-F5344CB8AC3E}">
        <p14:creationId xmlns:p14="http://schemas.microsoft.com/office/powerpoint/2010/main" val="174062610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rtl="0"/>
            <a:r>
              <a:rPr lang="en-US" dirty="0" err="1"/>
              <a:t>Vitest</a:t>
            </a:r>
            <a:r>
              <a:rPr lang="en-US" dirty="0"/>
              <a:t> Overview</a:t>
            </a:r>
          </a:p>
        </p:txBody>
      </p:sp>
      <p:sp>
        <p:nvSpPr>
          <p:cNvPr id="5" name="Subtitle 4"/>
          <p:cNvSpPr>
            <a:spLocks noGrp="1"/>
          </p:cNvSpPr>
          <p:nvPr>
            <p:ph type="subTitle" idx="1"/>
          </p:nvPr>
        </p:nvSpPr>
        <p:spPr/>
        <p:txBody>
          <a:bodyPr>
            <a:normAutofit fontScale="77500" lnSpcReduction="20000"/>
          </a:bodyPr>
          <a:lstStyle/>
          <a:p>
            <a:pPr algn="l"/>
            <a:r>
              <a:rPr lang="en-US" dirty="0"/>
              <a:t>Objectives</a:t>
            </a:r>
          </a:p>
          <a:p>
            <a:pPr marL="342900" indent="-342900" algn="l">
              <a:buFont typeface="Arial"/>
              <a:buChar char="•"/>
            </a:pPr>
            <a:r>
              <a:rPr lang="en-US" dirty="0"/>
              <a:t>Write test suites</a:t>
            </a:r>
          </a:p>
          <a:p>
            <a:pPr marL="342900" indent="-342900" algn="l">
              <a:buFont typeface="Arial"/>
              <a:buChar char="•"/>
            </a:pPr>
            <a:r>
              <a:rPr lang="en-US" dirty="0"/>
              <a:t>Create specs</a:t>
            </a:r>
          </a:p>
          <a:p>
            <a:pPr marL="342900" indent="-342900" algn="l">
              <a:buFont typeface="Arial"/>
              <a:buChar char="•"/>
            </a:pPr>
            <a:r>
              <a:rPr lang="en-US" dirty="0"/>
              <a:t>Set expectations</a:t>
            </a:r>
          </a:p>
          <a:p>
            <a:pPr marL="342900" indent="-342900" algn="l">
              <a:buFont typeface="Arial"/>
              <a:buChar char="•"/>
            </a:pPr>
            <a:r>
              <a:rPr lang="en-US" dirty="0"/>
              <a:t>Use matchers</a:t>
            </a:r>
          </a:p>
        </p:txBody>
      </p:sp>
      <p:sp>
        <p:nvSpPr>
          <p:cNvPr id="4" name="Slide Number Placeholder 3"/>
          <p:cNvSpPr>
            <a:spLocks noGrp="1"/>
          </p:cNvSpPr>
          <p:nvPr>
            <p:ph type="sldNum" sz="quarter" idx="12"/>
          </p:nvPr>
        </p:nvSpPr>
        <p:spPr/>
        <p:txBody>
          <a:bodyPr/>
          <a:lstStyle/>
          <a:p>
            <a:fld id="{6FFFF67E-EC6A-B940-8DC7-BF9A5925C934}" type="slidenum">
              <a:rPr lang="en-US" smtClean="0"/>
              <a:t>273</a:t>
            </a:fld>
            <a:endParaRPr lang="en-US"/>
          </a:p>
        </p:txBody>
      </p:sp>
    </p:spTree>
    <p:extLst>
      <p:ext uri="{BB962C8B-B14F-4D97-AF65-F5344CB8AC3E}">
        <p14:creationId xmlns:p14="http://schemas.microsoft.com/office/powerpoint/2010/main" val="78325850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Vitest</a:t>
            </a:r>
            <a:r>
              <a:rPr lang="en-US" dirty="0"/>
              <a:t> Works</a:t>
            </a:r>
          </a:p>
        </p:txBody>
      </p:sp>
      <p:sp>
        <p:nvSpPr>
          <p:cNvPr id="3" name="Text Placeholder 2"/>
          <p:cNvSpPr>
            <a:spLocks noGrp="1"/>
          </p:cNvSpPr>
          <p:nvPr>
            <p:ph sz="quarter" idx="10"/>
          </p:nvPr>
        </p:nvSpPr>
        <p:spPr/>
        <p:txBody>
          <a:bodyPr>
            <a:normAutofit fontScale="92500" lnSpcReduction="10000"/>
          </a:bodyPr>
          <a:lstStyle/>
          <a:p>
            <a:r>
              <a:rPr lang="en-US" dirty="0"/>
              <a:t>Suites describe your tests</a:t>
            </a:r>
          </a:p>
          <a:p>
            <a:r>
              <a:rPr lang="en-US" dirty="0"/>
              <a:t>Specs contain assertions</a:t>
            </a:r>
          </a:p>
          <a:p>
            <a:pPr marL="0" indent="0">
              <a:buNone/>
            </a:pPr>
            <a:endParaRPr lang="en-US" sz="1800" dirty="0">
              <a:latin typeface="Courier New"/>
              <a:cs typeface="Courier New"/>
            </a:endParaRPr>
          </a:p>
          <a:p>
            <a:pPr marL="0" indent="0">
              <a:buNone/>
            </a:pPr>
            <a:r>
              <a:rPr lang="en-US" sz="1800" dirty="0">
                <a:latin typeface="Courier New"/>
                <a:cs typeface="Courier New"/>
              </a:rPr>
              <a:t>describe("This is a suite", function() {</a:t>
            </a:r>
          </a:p>
          <a:p>
            <a:pPr marL="0" indent="0">
              <a:buNone/>
            </a:pPr>
            <a:r>
              <a:rPr lang="en-US" sz="1800" dirty="0">
                <a:latin typeface="Courier New"/>
                <a:cs typeface="Courier New"/>
              </a:rPr>
              <a:t>  let a;</a:t>
            </a:r>
          </a:p>
          <a:p>
            <a:pPr marL="0" indent="0">
              <a:buNone/>
            </a:pPr>
            <a:endParaRPr lang="en-US" sz="1800" dirty="0">
              <a:latin typeface="Courier New"/>
              <a:cs typeface="Courier New"/>
            </a:endParaRPr>
          </a:p>
          <a:p>
            <a:pPr marL="0" indent="0">
              <a:buNone/>
            </a:pPr>
            <a:r>
              <a:rPr lang="en-US" sz="1800" dirty="0">
                <a:latin typeface="Courier New"/>
                <a:cs typeface="Courier New"/>
              </a:rPr>
              <a:t>  test("A spec test assertions", function() {</a:t>
            </a:r>
          </a:p>
          <a:p>
            <a:pPr marL="0" indent="0">
              <a:buNone/>
            </a:pPr>
            <a:r>
              <a:rPr lang="en-US" sz="1800" dirty="0">
                <a:latin typeface="Courier New"/>
                <a:cs typeface="Courier New"/>
              </a:rPr>
              <a:t>    a = true;</a:t>
            </a:r>
          </a:p>
          <a:p>
            <a:pPr marL="0" indent="0">
              <a:buNone/>
            </a:pPr>
            <a:endParaRPr lang="en-US" sz="1800" dirty="0">
              <a:latin typeface="Courier New"/>
              <a:cs typeface="Courier New"/>
            </a:endParaRPr>
          </a:p>
          <a:p>
            <a:pPr marL="0" indent="0">
              <a:buNone/>
            </a:pPr>
            <a:r>
              <a:rPr lang="en-US" sz="1800" dirty="0">
                <a:latin typeface="Courier New"/>
                <a:cs typeface="Courier New"/>
              </a:rPr>
              <a:t>    expect(a).</a:t>
            </a:r>
            <a:r>
              <a:rPr lang="en-US" sz="1800" dirty="0" err="1">
                <a:latin typeface="Courier New"/>
                <a:cs typeface="Courier New"/>
              </a:rPr>
              <a:t>toBe</a:t>
            </a:r>
            <a:r>
              <a:rPr lang="en-US" sz="1800" dirty="0">
                <a:latin typeface="Courier New"/>
                <a:cs typeface="Courier New"/>
              </a:rPr>
              <a:t>(true);</a:t>
            </a:r>
          </a:p>
          <a:p>
            <a:pPr marL="0" indent="0">
              <a:buNone/>
            </a:pPr>
            <a:r>
              <a:rPr lang="en-US" sz="1800" dirty="0">
                <a:latin typeface="Courier New"/>
                <a:cs typeface="Courier New"/>
              </a:rPr>
              <a:t>  });</a:t>
            </a:r>
          </a:p>
          <a:p>
            <a:pPr marL="0" indent="0">
              <a:buNone/>
            </a:pPr>
            <a:r>
              <a:rPr lang="en-US" sz="1800" dirty="0">
                <a:latin typeface="Courier New"/>
                <a:cs typeface="Courier New"/>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274</a:t>
            </a:fld>
            <a:endParaRPr lang="en-US"/>
          </a:p>
        </p:txBody>
      </p:sp>
    </p:spTree>
    <p:extLst>
      <p:ext uri="{BB962C8B-B14F-4D97-AF65-F5344CB8AC3E}">
        <p14:creationId xmlns:p14="http://schemas.microsoft.com/office/powerpoint/2010/main" val="17531333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Suites</a:t>
            </a:r>
          </a:p>
        </p:txBody>
      </p:sp>
      <p:sp>
        <p:nvSpPr>
          <p:cNvPr id="3" name="Text Placeholder 2"/>
          <p:cNvSpPr>
            <a:spLocks noGrp="1"/>
          </p:cNvSpPr>
          <p:nvPr>
            <p:ph sz="quarter" idx="10"/>
          </p:nvPr>
        </p:nvSpPr>
        <p:spPr/>
        <p:txBody>
          <a:bodyPr/>
          <a:lstStyle/>
          <a:p>
            <a:r>
              <a:rPr lang="en-US" dirty="0"/>
              <a:t>Created using the </a:t>
            </a:r>
            <a:r>
              <a:rPr lang="en-US" dirty="0">
                <a:latin typeface="Courier" pitchFamily="2" charset="0"/>
              </a:rPr>
              <a:t>describe</a:t>
            </a:r>
            <a:r>
              <a:rPr lang="en-US" dirty="0"/>
              <a:t> function</a:t>
            </a:r>
          </a:p>
          <a:p>
            <a:r>
              <a:rPr lang="en-US" dirty="0"/>
              <a:t>Contain one or more specs</a:t>
            </a:r>
          </a:p>
          <a:p>
            <a:r>
              <a:rPr lang="en-US" dirty="0"/>
              <a:t>2 </a:t>
            </a:r>
            <a:r>
              <a:rPr lang="en-US" dirty="0" err="1"/>
              <a:t>params</a:t>
            </a:r>
            <a:endParaRPr lang="en-US" dirty="0"/>
          </a:p>
          <a:p>
            <a:pPr lvl="1"/>
            <a:r>
              <a:rPr lang="en-US" dirty="0"/>
              <a:t>Text description</a:t>
            </a:r>
          </a:p>
          <a:p>
            <a:pPr lvl="1"/>
            <a:r>
              <a:rPr lang="en-US" dirty="0"/>
              <a:t>Function</a:t>
            </a:r>
          </a:p>
          <a:p>
            <a:pPr lvl="1"/>
            <a:endParaRPr lang="en-US" dirty="0"/>
          </a:p>
          <a:p>
            <a:pPr marL="0" indent="0">
              <a:buNone/>
            </a:pPr>
            <a:r>
              <a:rPr lang="en-US" sz="2400" dirty="0">
                <a:latin typeface="Courier New"/>
                <a:cs typeface="Courier New"/>
              </a:rPr>
              <a:t>describe("Hello", function() {</a:t>
            </a:r>
          </a:p>
          <a:p>
            <a:pPr marL="0" indent="0">
              <a:buNone/>
            </a:pPr>
            <a:r>
              <a:rPr lang="en-US" sz="2400" dirty="0">
                <a:latin typeface="Courier New"/>
                <a:cs typeface="Courier New"/>
              </a:rPr>
              <a:t>  ... </a:t>
            </a:r>
          </a:p>
          <a:p>
            <a:pPr marL="0" indent="0">
              <a:buNone/>
            </a:pPr>
            <a:r>
              <a:rPr lang="en-US" sz="2400" dirty="0">
                <a:latin typeface="Courier New"/>
                <a:cs typeface="Courier New"/>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275</a:t>
            </a:fld>
            <a:endParaRPr lang="en-US"/>
          </a:p>
        </p:txBody>
      </p:sp>
    </p:spTree>
    <p:extLst>
      <p:ext uri="{BB962C8B-B14F-4D97-AF65-F5344CB8AC3E}">
        <p14:creationId xmlns:p14="http://schemas.microsoft.com/office/powerpoint/2010/main" val="316410624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Specs</a:t>
            </a:r>
          </a:p>
        </p:txBody>
      </p:sp>
      <p:sp>
        <p:nvSpPr>
          <p:cNvPr id="3" name="Text Placeholder 2"/>
          <p:cNvSpPr>
            <a:spLocks noGrp="1"/>
          </p:cNvSpPr>
          <p:nvPr>
            <p:ph sz="quarter" idx="10"/>
          </p:nvPr>
        </p:nvSpPr>
        <p:spPr/>
        <p:txBody>
          <a:bodyPr>
            <a:normAutofit fontScale="92500" lnSpcReduction="20000"/>
          </a:bodyPr>
          <a:lstStyle/>
          <a:p>
            <a:r>
              <a:rPr lang="en-US" dirty="0"/>
              <a:t>Created using the </a:t>
            </a:r>
            <a:r>
              <a:rPr lang="en-US" dirty="0">
                <a:latin typeface="Courier New"/>
                <a:cs typeface="Courier New"/>
              </a:rPr>
              <a:t>it</a:t>
            </a:r>
            <a:r>
              <a:rPr lang="en-US" dirty="0"/>
              <a:t> or </a:t>
            </a:r>
            <a:r>
              <a:rPr lang="en-US" dirty="0">
                <a:latin typeface="Courier New"/>
                <a:cs typeface="Courier New"/>
              </a:rPr>
              <a:t>test</a:t>
            </a:r>
            <a:r>
              <a:rPr lang="en-US" dirty="0"/>
              <a:t> function</a:t>
            </a:r>
          </a:p>
          <a:p>
            <a:pPr lvl="1"/>
            <a:r>
              <a:rPr lang="en-US" dirty="0"/>
              <a:t>they're the same thing</a:t>
            </a:r>
          </a:p>
          <a:p>
            <a:r>
              <a:rPr lang="en-US" dirty="0"/>
              <a:t>Contains one or more expectations</a:t>
            </a:r>
          </a:p>
          <a:p>
            <a:r>
              <a:rPr lang="en-US" dirty="0"/>
              <a:t>expectations === assertions</a:t>
            </a:r>
          </a:p>
          <a:p>
            <a:pPr marL="0" indent="0">
              <a:buNone/>
            </a:pPr>
            <a:r>
              <a:rPr lang="en-US" sz="2000" dirty="0">
                <a:latin typeface="Courier New"/>
                <a:cs typeface="Courier New"/>
              </a:rPr>
              <a:t>describe("Hello", function() {</a:t>
            </a:r>
          </a:p>
          <a:p>
            <a:pPr marL="0" indent="0">
              <a:buNone/>
            </a:pPr>
            <a:endParaRPr lang="en-US" sz="2000" dirty="0">
              <a:latin typeface="Courier New"/>
              <a:cs typeface="Courier New"/>
            </a:endParaRPr>
          </a:p>
          <a:p>
            <a:pPr marL="0" indent="0">
              <a:buNone/>
            </a:pPr>
            <a:r>
              <a:rPr lang="en-US" sz="2000" dirty="0">
                <a:latin typeface="Courier New"/>
                <a:cs typeface="Courier New"/>
              </a:rPr>
              <a:t>	it("</a:t>
            </a:r>
            <a:r>
              <a:rPr lang="en-US" sz="2000" dirty="0" err="1">
                <a:latin typeface="Courier New"/>
                <a:cs typeface="Courier New"/>
              </a:rPr>
              <a:t>Concats</a:t>
            </a:r>
            <a:r>
              <a:rPr lang="en-US" sz="2000" dirty="0">
                <a:latin typeface="Courier New"/>
                <a:cs typeface="Courier New"/>
              </a:rPr>
              <a:t> Hello and a name", function() {</a:t>
            </a:r>
          </a:p>
          <a:p>
            <a:pPr marL="0" indent="0">
              <a:buNone/>
            </a:pPr>
            <a:r>
              <a:rPr lang="en-US" sz="2000" dirty="0">
                <a:latin typeface="Courier New"/>
                <a:cs typeface="Courier New"/>
              </a:rPr>
              <a:t>  		let expected = "Hello, World!";</a:t>
            </a:r>
          </a:p>
          <a:p>
            <a:pPr marL="0" indent="0">
              <a:buNone/>
            </a:pPr>
            <a:r>
              <a:rPr lang="en-US" sz="2000" dirty="0">
                <a:latin typeface="Courier New"/>
                <a:cs typeface="Courier New"/>
              </a:rPr>
              <a:t>		let actual = hello("World");</a:t>
            </a:r>
          </a:p>
          <a:p>
            <a:pPr marL="0" indent="0">
              <a:buNone/>
            </a:pPr>
            <a:r>
              <a:rPr lang="en-US" sz="2000" dirty="0">
                <a:latin typeface="Courier New"/>
                <a:cs typeface="Courier New"/>
              </a:rPr>
              <a:t>		expect(actual).</a:t>
            </a:r>
            <a:r>
              <a:rPr lang="en-US" sz="2000" dirty="0" err="1">
                <a:latin typeface="Courier New"/>
                <a:cs typeface="Courier New"/>
              </a:rPr>
              <a:t>toEqual</a:t>
            </a:r>
            <a:r>
              <a:rPr lang="en-US" sz="2000" dirty="0">
                <a:latin typeface="Courier New"/>
                <a:cs typeface="Courier New"/>
              </a:rPr>
              <a:t>(expected);</a:t>
            </a:r>
          </a:p>
          <a:p>
            <a:pPr marL="0" indent="0">
              <a:buNone/>
            </a:pPr>
            <a:r>
              <a:rPr lang="en-US" sz="2000" dirty="0">
                <a:latin typeface="Courier New"/>
                <a:cs typeface="Courier New"/>
              </a:rPr>
              <a:t>	});</a:t>
            </a:r>
          </a:p>
          <a:p>
            <a:pPr marL="0" indent="0">
              <a:buNone/>
            </a:pPr>
            <a:r>
              <a:rPr lang="en-US" sz="2000" dirty="0">
                <a:latin typeface="Courier New"/>
                <a:cs typeface="Courier New"/>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276</a:t>
            </a:fld>
            <a:endParaRPr lang="en-US"/>
          </a:p>
        </p:txBody>
      </p:sp>
    </p:spTree>
    <p:extLst>
      <p:ext uri="{BB962C8B-B14F-4D97-AF65-F5344CB8AC3E}">
        <p14:creationId xmlns:p14="http://schemas.microsoft.com/office/powerpoint/2010/main" val="9265843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sz="quarter" idx="10"/>
          </p:nvPr>
        </p:nvSpPr>
        <p:spPr/>
        <p:txBody>
          <a:bodyPr/>
          <a:lstStyle/>
          <a:p>
            <a:r>
              <a:rPr lang="en-US" dirty="0"/>
              <a:t>AKA assertions</a:t>
            </a:r>
          </a:p>
          <a:p>
            <a:r>
              <a:rPr lang="en-US" dirty="0"/>
              <a:t>Made using</a:t>
            </a:r>
            <a:r>
              <a:rPr lang="en-US" dirty="0">
                <a:latin typeface="Courier New"/>
                <a:cs typeface="Courier New"/>
              </a:rPr>
              <a:t> expect </a:t>
            </a:r>
            <a:r>
              <a:rPr lang="en-US" dirty="0"/>
              <a:t>function,</a:t>
            </a:r>
          </a:p>
          <a:p>
            <a:pPr lvl="1"/>
            <a:r>
              <a:rPr lang="en-US" dirty="0"/>
              <a:t>Takes a value</a:t>
            </a:r>
          </a:p>
          <a:p>
            <a:r>
              <a:rPr lang="en-US" dirty="0"/>
              <a:t>Chained to a Matcher</a:t>
            </a:r>
          </a:p>
          <a:p>
            <a:pPr lvl="1"/>
            <a:r>
              <a:rPr lang="en-US" dirty="0"/>
              <a:t>Takes the expected value</a:t>
            </a:r>
          </a:p>
          <a:p>
            <a:pPr marL="457200" lvl="1" indent="0">
              <a:buNone/>
            </a:pPr>
            <a:endParaRPr lang="en-US" dirty="0">
              <a:latin typeface="Courier New"/>
              <a:cs typeface="Courier New"/>
            </a:endParaRPr>
          </a:p>
          <a:p>
            <a:pPr marL="457200" lvl="1" indent="0">
              <a:buNone/>
            </a:pPr>
            <a:r>
              <a:rPr lang="en-US" dirty="0">
                <a:latin typeface="Courier New"/>
                <a:cs typeface="Courier New"/>
              </a:rPr>
              <a:t>expect(actual).</a:t>
            </a:r>
            <a:r>
              <a:rPr lang="en-US" dirty="0" err="1">
                <a:latin typeface="Courier New"/>
                <a:cs typeface="Courier New"/>
              </a:rPr>
              <a:t>toEqual</a:t>
            </a:r>
            <a:r>
              <a:rPr lang="en-US" dirty="0">
                <a:latin typeface="Courier New"/>
                <a:cs typeface="Courier New"/>
              </a:rPr>
              <a:t>(expected);</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277</a:t>
            </a:fld>
            <a:endParaRPr lang="en-US"/>
          </a:p>
        </p:txBody>
      </p:sp>
    </p:spTree>
    <p:extLst>
      <p:ext uri="{BB962C8B-B14F-4D97-AF65-F5344CB8AC3E}">
        <p14:creationId xmlns:p14="http://schemas.microsoft.com/office/powerpoint/2010/main" val="221803819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Matchers</a:t>
            </a:r>
          </a:p>
        </p:txBody>
      </p:sp>
      <p:sp>
        <p:nvSpPr>
          <p:cNvPr id="3" name="Text Placeholder 2"/>
          <p:cNvSpPr>
            <a:spLocks noGrp="1"/>
          </p:cNvSpPr>
          <p:nvPr>
            <p:ph sz="quarter" idx="10"/>
          </p:nvPr>
        </p:nvSpPr>
        <p:spPr/>
        <p:txBody>
          <a:bodyPr>
            <a:normAutofit fontScale="92500" lnSpcReduction="20000"/>
          </a:bodyPr>
          <a:lstStyle/>
          <a:p>
            <a:r>
              <a:rPr lang="en-US" sz="2000" dirty="0">
                <a:latin typeface="Courier New"/>
                <a:cs typeface="Courier New"/>
              </a:rPr>
              <a:t>expect(</a:t>
            </a:r>
            <a:r>
              <a:rPr lang="en-US" sz="2000" dirty="0" err="1">
                <a:latin typeface="Courier New"/>
                <a:cs typeface="Courier New"/>
              </a:rPr>
              <a:t>fn</a:t>
            </a:r>
            <a:r>
              <a:rPr lang="en-US" sz="2000" dirty="0">
                <a:latin typeface="Courier New"/>
                <a:cs typeface="Courier New"/>
              </a:rPr>
              <a:t>).</a:t>
            </a:r>
            <a:r>
              <a:rPr lang="en-US" sz="2000" dirty="0" err="1">
                <a:latin typeface="Courier New"/>
                <a:cs typeface="Courier New"/>
              </a:rPr>
              <a:t>toThrow</a:t>
            </a:r>
            <a:r>
              <a:rPr lang="en-US" sz="2000" dirty="0">
                <a:latin typeface="Courier New"/>
                <a:cs typeface="Courier New"/>
              </a:rPr>
              <a:t>(e);</a:t>
            </a:r>
          </a:p>
          <a:p>
            <a:r>
              <a:rPr lang="en-US" sz="2000" dirty="0">
                <a:latin typeface="Courier New"/>
                <a:cs typeface="Courier New"/>
              </a:rPr>
              <a:t>expect(instance).</a:t>
            </a:r>
            <a:r>
              <a:rPr lang="en-US" sz="2000" dirty="0" err="1">
                <a:latin typeface="Courier New"/>
                <a:cs typeface="Courier New"/>
              </a:rPr>
              <a:t>toBe</a:t>
            </a:r>
            <a:r>
              <a:rPr lang="en-US" sz="2000" dirty="0">
                <a:latin typeface="Courier New"/>
                <a:cs typeface="Courier New"/>
              </a:rPr>
              <a:t>(instance);</a:t>
            </a:r>
          </a:p>
          <a:p>
            <a:r>
              <a:rPr lang="en-US" sz="2000" dirty="0">
                <a:latin typeface="Courier New"/>
                <a:cs typeface="Courier New"/>
              </a:rPr>
              <a:t>expect(mixed).</a:t>
            </a:r>
            <a:r>
              <a:rPr lang="en-US" sz="2000" dirty="0" err="1">
                <a:latin typeface="Courier New"/>
                <a:cs typeface="Courier New"/>
              </a:rPr>
              <a:t>toBeDefined</a:t>
            </a:r>
            <a:r>
              <a:rPr lang="en-US" sz="2000" dirty="0">
                <a:latin typeface="Courier New"/>
                <a:cs typeface="Courier New"/>
              </a:rPr>
              <a:t>();</a:t>
            </a:r>
          </a:p>
          <a:p>
            <a:r>
              <a:rPr lang="en-US" sz="2000" dirty="0">
                <a:latin typeface="Courier New"/>
                <a:cs typeface="Courier New"/>
              </a:rPr>
              <a:t>expect(mixed).</a:t>
            </a:r>
            <a:r>
              <a:rPr lang="en-US" sz="2000" dirty="0" err="1">
                <a:latin typeface="Courier New"/>
                <a:cs typeface="Courier New"/>
              </a:rPr>
              <a:t>toBeFalsy</a:t>
            </a:r>
            <a:r>
              <a:rPr lang="en-US" sz="2000" dirty="0">
                <a:latin typeface="Courier New"/>
                <a:cs typeface="Courier New"/>
              </a:rPr>
              <a:t>();</a:t>
            </a:r>
          </a:p>
          <a:p>
            <a:r>
              <a:rPr lang="en-US" sz="2000" dirty="0">
                <a:latin typeface="Courier New"/>
                <a:cs typeface="Courier New"/>
              </a:rPr>
              <a:t>expect(number).</a:t>
            </a:r>
            <a:r>
              <a:rPr lang="en-US" sz="2000" dirty="0" err="1">
                <a:latin typeface="Courier New"/>
                <a:cs typeface="Courier New"/>
              </a:rPr>
              <a:t>toBeGreaterThan</a:t>
            </a:r>
            <a:r>
              <a:rPr lang="en-US" sz="2000" dirty="0">
                <a:latin typeface="Courier New"/>
                <a:cs typeface="Courier New"/>
              </a:rPr>
              <a:t>(number);</a:t>
            </a:r>
          </a:p>
          <a:p>
            <a:r>
              <a:rPr lang="en-US" sz="2000" dirty="0">
                <a:latin typeface="Courier New"/>
                <a:cs typeface="Courier New"/>
              </a:rPr>
              <a:t>expect(number).</a:t>
            </a:r>
            <a:r>
              <a:rPr lang="en-US" sz="2000" dirty="0" err="1">
                <a:latin typeface="Courier New"/>
                <a:cs typeface="Courier New"/>
              </a:rPr>
              <a:t>toBeLessThan</a:t>
            </a:r>
            <a:r>
              <a:rPr lang="en-US" sz="2000" dirty="0">
                <a:latin typeface="Courier New"/>
                <a:cs typeface="Courier New"/>
              </a:rPr>
              <a:t>(number);</a:t>
            </a:r>
          </a:p>
          <a:p>
            <a:r>
              <a:rPr lang="en-US" sz="2000" dirty="0">
                <a:latin typeface="Courier New"/>
                <a:cs typeface="Courier New"/>
              </a:rPr>
              <a:t>expect(mixed).</a:t>
            </a:r>
            <a:r>
              <a:rPr lang="en-US" sz="2000" dirty="0" err="1">
                <a:latin typeface="Courier New"/>
                <a:cs typeface="Courier New"/>
              </a:rPr>
              <a:t>toBeNull</a:t>
            </a:r>
            <a:r>
              <a:rPr lang="en-US" sz="2000" dirty="0">
                <a:latin typeface="Courier New"/>
                <a:cs typeface="Courier New"/>
              </a:rPr>
              <a:t>();</a:t>
            </a:r>
          </a:p>
          <a:p>
            <a:r>
              <a:rPr lang="en-US" sz="2000" dirty="0">
                <a:latin typeface="Courier New"/>
                <a:cs typeface="Courier New"/>
              </a:rPr>
              <a:t>expect(mixed).</a:t>
            </a:r>
            <a:r>
              <a:rPr lang="en-US" sz="2000" dirty="0" err="1">
                <a:latin typeface="Courier New"/>
                <a:cs typeface="Courier New"/>
              </a:rPr>
              <a:t>toBeTruthy</a:t>
            </a:r>
            <a:r>
              <a:rPr lang="en-US" sz="2000" dirty="0">
                <a:latin typeface="Courier New"/>
                <a:cs typeface="Courier New"/>
              </a:rPr>
              <a:t>();</a:t>
            </a:r>
          </a:p>
          <a:p>
            <a:r>
              <a:rPr lang="en-US" sz="2000" dirty="0">
                <a:latin typeface="Courier New"/>
                <a:cs typeface="Courier New"/>
              </a:rPr>
              <a:t>expect(mixed).</a:t>
            </a:r>
            <a:r>
              <a:rPr lang="en-US" sz="2000" dirty="0" err="1">
                <a:latin typeface="Courier New"/>
                <a:cs typeface="Courier New"/>
              </a:rPr>
              <a:t>toBeUndefined</a:t>
            </a:r>
            <a:r>
              <a:rPr lang="en-US" sz="2000" dirty="0">
                <a:latin typeface="Courier New"/>
                <a:cs typeface="Courier New"/>
              </a:rPr>
              <a:t>();</a:t>
            </a:r>
          </a:p>
          <a:p>
            <a:r>
              <a:rPr lang="en-US" sz="2000" dirty="0">
                <a:latin typeface="Courier New"/>
                <a:cs typeface="Courier New"/>
              </a:rPr>
              <a:t>expect(array).</a:t>
            </a:r>
            <a:r>
              <a:rPr lang="en-US" sz="2000" dirty="0" err="1">
                <a:latin typeface="Courier New"/>
                <a:cs typeface="Courier New"/>
              </a:rPr>
              <a:t>toContain</a:t>
            </a:r>
            <a:r>
              <a:rPr lang="en-US" sz="2000" dirty="0">
                <a:latin typeface="Courier New"/>
                <a:cs typeface="Courier New"/>
              </a:rPr>
              <a:t>(member);</a:t>
            </a:r>
          </a:p>
          <a:p>
            <a:r>
              <a:rPr lang="en-US" sz="2000" dirty="0">
                <a:latin typeface="Courier New"/>
                <a:cs typeface="Courier New"/>
              </a:rPr>
              <a:t>expect(string).</a:t>
            </a:r>
            <a:r>
              <a:rPr lang="en-US" sz="2000" dirty="0" err="1">
                <a:latin typeface="Courier New"/>
                <a:cs typeface="Courier New"/>
              </a:rPr>
              <a:t>toContain</a:t>
            </a:r>
            <a:r>
              <a:rPr lang="en-US" sz="2000" dirty="0">
                <a:latin typeface="Courier New"/>
                <a:cs typeface="Courier New"/>
              </a:rPr>
              <a:t>(substring);</a:t>
            </a:r>
          </a:p>
          <a:p>
            <a:r>
              <a:rPr lang="en-US" sz="2000" dirty="0">
                <a:latin typeface="Courier New"/>
                <a:cs typeface="Courier New"/>
              </a:rPr>
              <a:t>expect(mixed).</a:t>
            </a:r>
            <a:r>
              <a:rPr lang="en-US" sz="2000" dirty="0" err="1">
                <a:latin typeface="Courier New"/>
                <a:cs typeface="Courier New"/>
              </a:rPr>
              <a:t>toEqual</a:t>
            </a:r>
            <a:r>
              <a:rPr lang="en-US" sz="2000" dirty="0">
                <a:latin typeface="Courier New"/>
                <a:cs typeface="Courier New"/>
              </a:rPr>
              <a:t>(mixed);</a:t>
            </a:r>
          </a:p>
          <a:p>
            <a:r>
              <a:rPr lang="en-US" sz="2000" dirty="0">
                <a:latin typeface="Courier New"/>
                <a:cs typeface="Courier New"/>
              </a:rPr>
              <a:t>expect(mixed).</a:t>
            </a:r>
            <a:r>
              <a:rPr lang="en-US" sz="2000" dirty="0" err="1">
                <a:latin typeface="Courier New"/>
                <a:cs typeface="Courier New"/>
              </a:rPr>
              <a:t>toMatch</a:t>
            </a:r>
            <a:r>
              <a:rPr lang="en-US" sz="2000" dirty="0">
                <a:latin typeface="Courier New"/>
                <a:cs typeface="Courier New"/>
              </a:rPr>
              <a:t>(pattern);</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278</a:t>
            </a:fld>
            <a:endParaRPr lang="en-US"/>
          </a:p>
        </p:txBody>
      </p:sp>
    </p:spTree>
    <p:extLst>
      <p:ext uri="{BB962C8B-B14F-4D97-AF65-F5344CB8AC3E}">
        <p14:creationId xmlns:p14="http://schemas.microsoft.com/office/powerpoint/2010/main" val="242917783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Testing React Components</a:t>
            </a:r>
          </a:p>
        </p:txBody>
      </p:sp>
      <p:sp>
        <p:nvSpPr>
          <p:cNvPr id="6" name="Subtitle 5"/>
          <p:cNvSpPr>
            <a:spLocks noGrp="1"/>
          </p:cNvSpPr>
          <p:nvPr>
            <p:ph type="subTitle" idx="1"/>
          </p:nvPr>
        </p:nvSpPr>
        <p:spPr/>
        <p:txBody>
          <a:bodyPr>
            <a:normAutofit fontScale="92500" lnSpcReduction="10000"/>
          </a:bodyPr>
          <a:lstStyle/>
          <a:p>
            <a:r>
              <a:rPr lang="en-US" dirty="0"/>
              <a:t>Objectives</a:t>
            </a:r>
          </a:p>
          <a:p>
            <a:pPr marL="342900" indent="-342900" algn="l">
              <a:buFont typeface="Arial"/>
              <a:buChar char="•"/>
            </a:pPr>
            <a:r>
              <a:rPr lang="en-US" dirty="0"/>
              <a:t>Learn about different rendering modes</a:t>
            </a:r>
          </a:p>
          <a:p>
            <a:pPr marL="342900" indent="-342900" algn="l">
              <a:buFont typeface="Arial"/>
              <a:buChar char="•"/>
            </a:pPr>
            <a:r>
              <a:rPr lang="en-US" dirty="0"/>
              <a:t>Learn about Jest</a:t>
            </a:r>
          </a:p>
          <a:p>
            <a:pPr marL="342900" indent="-342900" algn="l">
              <a:buFont typeface="Arial"/>
              <a:buChar char="•"/>
            </a:pPr>
            <a:r>
              <a:rPr lang="en-US" dirty="0"/>
              <a:t>Write Unit Tests with Jest</a:t>
            </a:r>
          </a:p>
        </p:txBody>
      </p:sp>
    </p:spTree>
    <p:extLst>
      <p:ext uri="{BB962C8B-B14F-4D97-AF65-F5344CB8AC3E}">
        <p14:creationId xmlns:p14="http://schemas.microsoft.com/office/powerpoint/2010/main" val="3868073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Google Shape;278;p42"/>
          <p:cNvSpPr txBox="1">
            <a:spLocks noGrp="1"/>
          </p:cNvSpPr>
          <p:nvPr>
            <p:ph type="title"/>
          </p:nvPr>
        </p:nvSpPr>
        <p:spPr>
          <a:xfrm>
            <a:off x="476250" y="640823"/>
            <a:ext cx="2563994" cy="5583148"/>
          </a:xfrm>
          <a:prstGeom prst="rect">
            <a:avLst/>
          </a:prstGeom>
        </p:spPr>
        <p:txBody>
          <a:bodyPr spcFirstLastPara="1" vert="horz" lIns="68569" tIns="34275" rIns="68569" bIns="34275" rtlCol="0" anchor="ctr" anchorCtr="0">
            <a:normAutofit/>
          </a:bodyPr>
          <a:lstStyle/>
          <a:p>
            <a:pPr>
              <a:spcBef>
                <a:spcPts val="0"/>
              </a:spcBef>
              <a:buClr>
                <a:schemeClr val="lt1"/>
              </a:buClr>
              <a:buSzPts val="4000"/>
            </a:pPr>
            <a:r>
              <a:rPr lang="en-US" sz="4700" dirty="0"/>
              <a:t>How React Works</a:t>
            </a:r>
          </a:p>
        </p:txBody>
      </p:sp>
      <p:sp>
        <p:nvSpPr>
          <p:cNvPr id="9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0" name="Google Shape;277;p42">
            <a:extLst>
              <a:ext uri="{FF2B5EF4-FFF2-40B4-BE49-F238E27FC236}">
                <a16:creationId xmlns:a16="http://schemas.microsoft.com/office/drawing/2014/main" id="{0D7C228F-E3DF-465B-8711-3D071DF38CEE}"/>
              </a:ext>
            </a:extLst>
          </p:cNvPr>
          <p:cNvGraphicFramePr>
            <a:graphicFrameLocks noGrp="1"/>
          </p:cNvGraphicFramePr>
          <p:nvPr>
            <p:ph idx="1"/>
            <p:extLst>
              <p:ext uri="{D42A27DB-BD31-4B8C-83A1-F6EECF244321}">
                <p14:modId xmlns:p14="http://schemas.microsoft.com/office/powerpoint/2010/main" val="1485803057"/>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72514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Test in a React Component</a:t>
            </a:r>
          </a:p>
        </p:txBody>
      </p:sp>
      <p:sp>
        <p:nvSpPr>
          <p:cNvPr id="3" name="Content Placeholder 2"/>
          <p:cNvSpPr>
            <a:spLocks noGrp="1"/>
          </p:cNvSpPr>
          <p:nvPr>
            <p:ph sz="quarter" idx="10"/>
          </p:nvPr>
        </p:nvSpPr>
        <p:spPr/>
        <p:txBody>
          <a:bodyPr>
            <a:normAutofit/>
          </a:bodyPr>
          <a:lstStyle/>
          <a:p>
            <a:r>
              <a:rPr lang="en-US" sz="3600" dirty="0"/>
              <a:t>Does it render?</a:t>
            </a:r>
          </a:p>
          <a:p>
            <a:r>
              <a:rPr lang="en-US" sz="3600" dirty="0"/>
              <a:t>Does it render correctly?</a:t>
            </a:r>
          </a:p>
          <a:p>
            <a:r>
              <a:rPr lang="en-US" sz="3600" dirty="0"/>
              <a:t>Test every possible state / condition</a:t>
            </a:r>
          </a:p>
          <a:p>
            <a:r>
              <a:rPr lang="en-US" sz="3600" dirty="0"/>
              <a:t>Test the events</a:t>
            </a:r>
          </a:p>
          <a:p>
            <a:r>
              <a:rPr lang="en-US" sz="3600" dirty="0"/>
              <a:t>Test the edge cases</a:t>
            </a:r>
          </a:p>
          <a:p>
            <a:pPr lvl="1"/>
            <a:endParaRPr lang="en-US" dirty="0"/>
          </a:p>
          <a:p>
            <a:endParaRPr lang="en-US" dirty="0"/>
          </a:p>
        </p:txBody>
      </p:sp>
    </p:spTree>
    <p:extLst>
      <p:ext uri="{BB962C8B-B14F-4D97-AF65-F5344CB8AC3E}">
        <p14:creationId xmlns:p14="http://schemas.microsoft.com/office/powerpoint/2010/main" val="3001955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Vitest</a:t>
            </a:r>
            <a:endParaRPr lang="en-US" dirty="0"/>
          </a:p>
        </p:txBody>
      </p:sp>
      <p:sp>
        <p:nvSpPr>
          <p:cNvPr id="3" name="Text Placeholder 2"/>
          <p:cNvSpPr>
            <a:spLocks noGrp="1"/>
          </p:cNvSpPr>
          <p:nvPr>
            <p:ph sz="quarter" idx="10"/>
          </p:nvPr>
        </p:nvSpPr>
        <p:spPr/>
        <p:txBody>
          <a:bodyPr/>
          <a:lstStyle/>
          <a:p>
            <a:r>
              <a:rPr lang="en-US" dirty="0"/>
              <a:t>Runs any tests in __tests__ directories, or named .spec.js, or named .test.js</a:t>
            </a:r>
          </a:p>
          <a:p>
            <a:r>
              <a:rPr lang="en-US" dirty="0"/>
              <a:t>Simulates browser environment with </a:t>
            </a:r>
            <a:r>
              <a:rPr lang="en-US" dirty="0" err="1"/>
              <a:t>jsdom</a:t>
            </a:r>
            <a:endParaRPr lang="en-US" dirty="0"/>
          </a:p>
        </p:txBody>
      </p:sp>
    </p:spTree>
    <p:extLst>
      <p:ext uri="{BB962C8B-B14F-4D97-AF65-F5344CB8AC3E}">
        <p14:creationId xmlns:p14="http://schemas.microsoft.com/office/powerpoint/2010/main" val="106432085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Mocking</a:t>
            </a:r>
          </a:p>
        </p:txBody>
      </p:sp>
      <p:sp>
        <p:nvSpPr>
          <p:cNvPr id="3" name="Text Placeholder 2"/>
          <p:cNvSpPr>
            <a:spLocks noGrp="1"/>
          </p:cNvSpPr>
          <p:nvPr>
            <p:ph sz="quarter" idx="10"/>
          </p:nvPr>
        </p:nvSpPr>
        <p:spPr/>
        <p:txBody>
          <a:bodyPr/>
          <a:lstStyle/>
          <a:p>
            <a:r>
              <a:rPr lang="en-US" dirty="0"/>
              <a:t>Mock Function - erase the implementation of a function – </a:t>
            </a:r>
            <a:r>
              <a:rPr lang="en-US" dirty="0" err="1"/>
              <a:t>vi.fn</a:t>
            </a:r>
            <a:r>
              <a:rPr lang="en-US" dirty="0"/>
              <a:t>()</a:t>
            </a:r>
          </a:p>
          <a:p>
            <a:r>
              <a:rPr lang="en-US" dirty="0"/>
              <a:t>Manual Mocking -  stub out functionality with mock data</a:t>
            </a:r>
          </a:p>
          <a:p>
            <a:r>
              <a:rPr lang="en-US" dirty="0"/>
              <a:t>Timer Mocking - swap out native timer functions</a:t>
            </a:r>
          </a:p>
          <a:p>
            <a:endParaRPr lang="en-US" dirty="0"/>
          </a:p>
        </p:txBody>
      </p:sp>
    </p:spTree>
    <p:extLst>
      <p:ext uri="{BB962C8B-B14F-4D97-AF65-F5344CB8AC3E}">
        <p14:creationId xmlns:p14="http://schemas.microsoft.com/office/powerpoint/2010/main" val="14421955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 Function</a:t>
            </a:r>
          </a:p>
        </p:txBody>
      </p:sp>
      <p:sp>
        <p:nvSpPr>
          <p:cNvPr id="3" name="Text Placeholder 2"/>
          <p:cNvSpPr>
            <a:spLocks noGrp="1"/>
          </p:cNvSpPr>
          <p:nvPr>
            <p:ph sz="quarter" idx="10"/>
          </p:nvPr>
        </p:nvSpPr>
        <p:spPr/>
        <p:txBody>
          <a:bodyPr>
            <a:normAutofit fontScale="92500" lnSpcReduction="20000"/>
          </a:bodyPr>
          <a:lstStyle/>
          <a:p>
            <a:r>
              <a:rPr lang="en-US" dirty="0"/>
              <a:t>const mockCallback = </a:t>
            </a:r>
            <a:r>
              <a:rPr lang="en-US" dirty="0" err="1"/>
              <a:t>vi.fn</a:t>
            </a:r>
            <a:r>
              <a:rPr lang="en-US" dirty="0"/>
              <a:t>(); </a:t>
            </a:r>
          </a:p>
          <a:p>
            <a:r>
              <a:rPr lang="en-US" dirty="0"/>
              <a:t>forEach([0, 1], mockCallback); </a:t>
            </a:r>
          </a:p>
          <a:p>
            <a:endParaRPr lang="en-US" dirty="0"/>
          </a:p>
          <a:p>
            <a:r>
              <a:rPr lang="en-US" sz="1600" dirty="0"/>
              <a:t>// The mock function is called twice </a:t>
            </a:r>
          </a:p>
          <a:p>
            <a:r>
              <a:rPr lang="en-US" dirty="0"/>
              <a:t>expect(mockCallback.mock.calls.length).toBe(2); </a:t>
            </a:r>
          </a:p>
          <a:p>
            <a:endParaRPr lang="en-US" dirty="0"/>
          </a:p>
          <a:p>
            <a:r>
              <a:rPr lang="en-US" sz="1600" dirty="0"/>
              <a:t>// The first argument of the first call to the function was 0 </a:t>
            </a:r>
          </a:p>
          <a:p>
            <a:r>
              <a:rPr lang="en-US" dirty="0"/>
              <a:t>expect(mockCallback.mock.calls[0][0]).toBe(0); </a:t>
            </a:r>
          </a:p>
          <a:p>
            <a:endParaRPr lang="en-US" dirty="0"/>
          </a:p>
          <a:p>
            <a:r>
              <a:rPr lang="en-US" sz="1600" dirty="0"/>
              <a:t>// The first argument of the second call to the function was 1</a:t>
            </a:r>
          </a:p>
          <a:p>
            <a:r>
              <a:rPr lang="en-US" dirty="0"/>
              <a:t>expect(mockCallback.mock.calls[1][0]).toBe(1);</a:t>
            </a:r>
          </a:p>
        </p:txBody>
      </p:sp>
    </p:spTree>
    <p:extLst>
      <p:ext uri="{BB962C8B-B14F-4D97-AF65-F5344CB8AC3E}">
        <p14:creationId xmlns:p14="http://schemas.microsoft.com/office/powerpoint/2010/main" val="11219403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Manual Mock</a:t>
            </a:r>
          </a:p>
        </p:txBody>
      </p:sp>
      <p:sp>
        <p:nvSpPr>
          <p:cNvPr id="6" name="Content Placeholder 5"/>
          <p:cNvSpPr>
            <a:spLocks noGrp="1"/>
          </p:cNvSpPr>
          <p:nvPr>
            <p:ph sz="quarter" idx="10"/>
          </p:nvPr>
        </p:nvSpPr>
        <p:spPr/>
        <p:txBody>
          <a:bodyPr/>
          <a:lstStyle/>
          <a:p>
            <a:r>
              <a:rPr lang="en-US" dirty="0"/>
              <a:t>Ensures tests will be fast and reliable by mocking external data and core modules.</a:t>
            </a:r>
          </a:p>
          <a:p>
            <a:r>
              <a:rPr lang="en-US" dirty="0"/>
              <a:t>Define in a __mocks__ subdirectory adjacent to the module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892" y="3533775"/>
            <a:ext cx="2705100" cy="2959100"/>
          </a:xfrm>
          <a:prstGeom prst="rect">
            <a:avLst/>
          </a:prstGeom>
        </p:spPr>
      </p:pic>
    </p:spTree>
    <p:extLst>
      <p:ext uri="{BB962C8B-B14F-4D97-AF65-F5344CB8AC3E}">
        <p14:creationId xmlns:p14="http://schemas.microsoft.com/office/powerpoint/2010/main" val="20972842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Snapshot Testing</a:t>
            </a:r>
          </a:p>
        </p:txBody>
      </p:sp>
      <p:sp>
        <p:nvSpPr>
          <p:cNvPr id="3" name="Content Placeholder 2"/>
          <p:cNvSpPr>
            <a:spLocks noGrp="1"/>
          </p:cNvSpPr>
          <p:nvPr>
            <p:ph sz="quarter" idx="10"/>
          </p:nvPr>
        </p:nvSpPr>
        <p:spPr/>
        <p:txBody>
          <a:bodyPr/>
          <a:lstStyle/>
          <a:p>
            <a:pPr marL="457200" indent="-457200">
              <a:buFont typeface="+mj-lt"/>
              <a:buAutoNum type="arabicPeriod"/>
            </a:pPr>
            <a:r>
              <a:rPr lang="en-US" dirty="0"/>
              <a:t>Renders a component</a:t>
            </a:r>
          </a:p>
          <a:p>
            <a:pPr marL="457200" indent="-457200">
              <a:buFont typeface="+mj-lt"/>
              <a:buAutoNum type="arabicPeriod"/>
            </a:pPr>
            <a:r>
              <a:rPr lang="en-US" dirty="0"/>
              <a:t>Creates a "snapshot file" on first run</a:t>
            </a:r>
          </a:p>
          <a:p>
            <a:pPr marL="457200" indent="-457200">
              <a:buFont typeface="+mj-lt"/>
              <a:buAutoNum type="arabicPeriod"/>
            </a:pPr>
            <a:r>
              <a:rPr lang="en-US" dirty="0"/>
              <a:t>Compares subsequent runs with first and fails test if different.</a:t>
            </a:r>
          </a:p>
          <a:p>
            <a:pPr marL="457200" indent="-457200">
              <a:buFont typeface="+mj-lt"/>
              <a:buAutoNum type="arabicPeriod"/>
            </a:pPr>
            <a:endParaRPr lang="en-US" dirty="0"/>
          </a:p>
        </p:txBody>
      </p:sp>
    </p:spTree>
    <p:extLst>
      <p:ext uri="{BB962C8B-B14F-4D97-AF65-F5344CB8AC3E}">
        <p14:creationId xmlns:p14="http://schemas.microsoft.com/office/powerpoint/2010/main" val="32090804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Snapshot Test</a:t>
            </a:r>
          </a:p>
        </p:txBody>
      </p:sp>
      <p:sp>
        <p:nvSpPr>
          <p:cNvPr id="5" name="Text Placeholder 4"/>
          <p:cNvSpPr>
            <a:spLocks noGrp="1"/>
          </p:cNvSpPr>
          <p:nvPr>
            <p:ph sz="quarter" idx="10"/>
          </p:nvPr>
        </p:nvSpPr>
        <p:spPr/>
        <p:txBody>
          <a:bodyPr>
            <a:normAutofit/>
          </a:bodyPr>
          <a:lstStyle/>
          <a:p>
            <a:pPr marL="0" indent="0">
              <a:buNone/>
            </a:pPr>
            <a:r>
              <a:rPr lang="en-US" b="1" dirty="0">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React </a:t>
            </a:r>
            <a:r>
              <a:rPr lang="en-US" b="1" dirty="0">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'react'; </a:t>
            </a:r>
          </a:p>
          <a:p>
            <a:pPr marL="0" indent="0">
              <a:buNone/>
            </a:pPr>
            <a:r>
              <a:rPr lang="en-US" dirty="0">
                <a:latin typeface="Courier New" panose="02070309020205020404" pitchFamily="49" charset="0"/>
                <a:cs typeface="Courier New" panose="02070309020205020404" pitchFamily="49" charset="0"/>
              </a:rPr>
              <a:t>import App from './App';</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it('renders as expected', () =&gt; {</a:t>
            </a:r>
          </a:p>
          <a:p>
            <a:pPr marL="0" indent="0">
              <a:buNone/>
            </a:pPr>
            <a:r>
              <a:rPr lang="en-US" sz="2400" dirty="0">
                <a:latin typeface="Courier New" panose="02070309020205020404" pitchFamily="49" charset="0"/>
                <a:cs typeface="Courier New" panose="02070309020205020404" pitchFamily="49" charset="0"/>
              </a:rPr>
              <a:t>const { container } = render(&lt;App /&gt;);</a:t>
            </a:r>
          </a:p>
          <a:p>
            <a:pPr marL="0" indent="0">
              <a:buNone/>
            </a:pPr>
            <a:r>
              <a:rPr lang="en-US" sz="2400" dirty="0">
                <a:latin typeface="Courier New" panose="02070309020205020404" pitchFamily="49" charset="0"/>
                <a:cs typeface="Courier New" panose="02070309020205020404" pitchFamily="49" charset="0"/>
              </a:rPr>
              <a:t>expect(container).</a:t>
            </a:r>
            <a:r>
              <a:rPr lang="en-US" sz="2400" dirty="0" err="1">
                <a:latin typeface="Courier New" panose="02070309020205020404" pitchFamily="49" charset="0"/>
                <a:cs typeface="Courier New" panose="02070309020205020404" pitchFamily="49" charset="0"/>
              </a:rPr>
              <a:t>toMatchSnapshot</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511534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React-Testing-Library</a:t>
            </a:r>
          </a:p>
        </p:txBody>
      </p:sp>
      <p:sp>
        <p:nvSpPr>
          <p:cNvPr id="3" name="Text Placeholder 2"/>
          <p:cNvSpPr>
            <a:spLocks noGrp="1"/>
          </p:cNvSpPr>
          <p:nvPr>
            <p:ph sz="quarter" idx="10"/>
          </p:nvPr>
        </p:nvSpPr>
        <p:spPr/>
        <p:txBody>
          <a:bodyPr>
            <a:normAutofit/>
          </a:bodyPr>
          <a:lstStyle/>
          <a:p>
            <a:pPr lvl="1"/>
            <a:r>
              <a:rPr lang="en-US" dirty="0">
                <a:latin typeface="Courier New"/>
                <a:cs typeface="Courier New"/>
              </a:rPr>
              <a:t>const container = render(&lt;App /&gt;);</a:t>
            </a:r>
          </a:p>
        </p:txBody>
      </p:sp>
    </p:spTree>
    <p:extLst>
      <p:ext uri="{BB962C8B-B14F-4D97-AF65-F5344CB8AC3E}">
        <p14:creationId xmlns:p14="http://schemas.microsoft.com/office/powerpoint/2010/main" val="365783908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7" y="629266"/>
            <a:ext cx="2704179" cy="1676603"/>
          </a:xfrm>
        </p:spPr>
        <p:txBody>
          <a:bodyPr>
            <a:normAutofit/>
          </a:bodyPr>
          <a:lstStyle/>
          <a:p>
            <a:r>
              <a:rPr lang="en-US" sz="3200" dirty="0"/>
              <a:t>Lab 15: Writing Tests with </a:t>
            </a:r>
            <a:r>
              <a:rPr lang="en-US" sz="3200" dirty="0" err="1"/>
              <a:t>Vitest</a:t>
            </a:r>
            <a:r>
              <a:rPr lang="en-US" sz="3200" dirty="0"/>
              <a:t> and RTL</a:t>
            </a:r>
          </a:p>
        </p:txBody>
      </p:sp>
      <p:sp>
        <p:nvSpPr>
          <p:cNvPr id="5" name="Content Placeholder 4">
            <a:extLst>
              <a:ext uri="{FF2B5EF4-FFF2-40B4-BE49-F238E27FC236}">
                <a16:creationId xmlns:a16="http://schemas.microsoft.com/office/drawing/2014/main" id="{9A3C8329-733B-4948-93A0-4C23C46C4281}"/>
              </a:ext>
            </a:extLst>
          </p:cNvPr>
          <p:cNvSpPr>
            <a:spLocks noGrp="1"/>
          </p:cNvSpPr>
          <p:nvPr>
            <p:ph idx="1"/>
          </p:nvPr>
        </p:nvSpPr>
        <p:spPr>
          <a:xfrm>
            <a:off x="486698" y="2438401"/>
            <a:ext cx="2704178" cy="3779520"/>
          </a:xfrm>
        </p:spPr>
        <p:txBody>
          <a:bodyPr>
            <a:normAutofit/>
          </a:bodyPr>
          <a:lstStyle/>
          <a:p>
            <a:endParaRPr lang="en-US" sz="1600"/>
          </a:p>
        </p:txBody>
      </p:sp>
      <p:sp>
        <p:nvSpPr>
          <p:cNvPr id="17" name="Rectangle 12">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8700" y="559407"/>
            <a:ext cx="4945891"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Screen Shot 2018-03-08 at 2.31.14 PM.png">
            <a:extLst>
              <a:ext uri="{FF2B5EF4-FFF2-40B4-BE49-F238E27FC236}">
                <a16:creationId xmlns:a16="http://schemas.microsoft.com/office/drawing/2014/main" id="{00626710-0908-DA44-9A64-D3D943649704}"/>
              </a:ext>
            </a:extLst>
          </p:cNvPr>
          <p:cNvPicPr>
            <a:picLocks noChangeAspect="1"/>
          </p:cNvPicPr>
          <p:nvPr/>
        </p:nvPicPr>
        <p:blipFill rotWithShape="1">
          <a:blip r:embed="rId3">
            <a:extLst>
              <a:ext uri="{28A0092B-C50C-407E-A947-70E740481C1C}">
                <a14:useLocalDpi xmlns:a14="http://schemas.microsoft.com/office/drawing/2010/main" val="0"/>
              </a:ext>
            </a:extLst>
          </a:blip>
          <a:srcRect l="15200" r="15201" b="2"/>
          <a:stretch/>
        </p:blipFill>
        <p:spPr>
          <a:xfrm>
            <a:off x="3962781" y="722376"/>
            <a:ext cx="4697730" cy="5413248"/>
          </a:xfrm>
          <a:prstGeom prst="rect">
            <a:avLst/>
          </a:prstGeom>
          <a:effectLst/>
        </p:spPr>
      </p:pic>
    </p:spTree>
    <p:extLst>
      <p:ext uri="{BB962C8B-B14F-4D97-AF65-F5344CB8AC3E}">
        <p14:creationId xmlns:p14="http://schemas.microsoft.com/office/powerpoint/2010/main" val="143403056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rtl="0"/>
            <a:r>
              <a:rPr lang="en-US" dirty="0"/>
              <a:t>Flux and Redux</a:t>
            </a:r>
          </a:p>
        </p:txBody>
      </p:sp>
      <p:sp>
        <p:nvSpPr>
          <p:cNvPr id="4" name="Subtitle 3"/>
          <p:cNvSpPr>
            <a:spLocks noGrp="1"/>
          </p:cNvSpPr>
          <p:nvPr>
            <p:ph type="subTitle" idx="1"/>
          </p:nvPr>
        </p:nvSpPr>
        <p:spPr/>
        <p:txBody>
          <a:bodyPr>
            <a:normAutofit lnSpcReduction="10000"/>
          </a:bodyPr>
          <a:lstStyle/>
          <a:p>
            <a:pPr algn="l"/>
            <a:r>
              <a:rPr lang="en-US" dirty="0"/>
              <a:t>Objectives</a:t>
            </a:r>
          </a:p>
          <a:p>
            <a:pPr marL="342900" indent="-342900" algn="l">
              <a:buFont typeface="Arial"/>
              <a:buChar char="•"/>
            </a:pPr>
            <a:r>
              <a:rPr lang="en-US" sz="1800" dirty="0"/>
              <a:t>Understand the Flux pattern</a:t>
            </a:r>
          </a:p>
          <a:p>
            <a:pPr marL="342900" indent="-342900" algn="l">
              <a:buFont typeface="Arial"/>
              <a:buChar char="•"/>
            </a:pPr>
            <a:r>
              <a:rPr lang="en-US" sz="1800" dirty="0"/>
              <a:t>Explain Redux's architecture</a:t>
            </a:r>
          </a:p>
          <a:p>
            <a:pPr marL="342900" indent="-342900" algn="l">
              <a:buFont typeface="Arial"/>
              <a:buChar char="•"/>
            </a:pPr>
            <a:r>
              <a:rPr lang="en-US" sz="1800" dirty="0"/>
              <a:t>Create Redux actions</a:t>
            </a:r>
          </a:p>
          <a:p>
            <a:pPr marL="342900" indent="-342900" algn="l">
              <a:buFont typeface="Arial"/>
              <a:buChar char="•"/>
            </a:pPr>
            <a:r>
              <a:rPr lang="en-US" sz="1800" dirty="0"/>
              <a:t>Write pure functions</a:t>
            </a:r>
          </a:p>
          <a:p>
            <a:pPr marL="342900" indent="-342900" algn="l">
              <a:buFont typeface="Arial"/>
              <a:buChar char="•"/>
            </a:pPr>
            <a:r>
              <a:rPr lang="en-US" sz="1800" dirty="0"/>
              <a:t>Use Reducers</a:t>
            </a:r>
          </a:p>
          <a:p>
            <a:pPr marL="342900" indent="-342900" algn="l">
              <a:buFont typeface="Arial"/>
              <a:buChar char="•"/>
            </a:pPr>
            <a:r>
              <a:rPr lang="en-US" sz="1800" dirty="0"/>
              <a:t>Use Redux with AJAX</a:t>
            </a:r>
          </a:p>
        </p:txBody>
      </p:sp>
    </p:spTree>
    <p:extLst>
      <p:ext uri="{BB962C8B-B14F-4D97-AF65-F5344CB8AC3E}">
        <p14:creationId xmlns:p14="http://schemas.microsoft.com/office/powerpoint/2010/main" val="1283794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vert="horz" lIns="91440" tIns="45720" rIns="91440" bIns="45720" rtlCol="0" anchor="ctr">
            <a:normAutofit/>
          </a:bodyPr>
          <a:lstStyle/>
          <a:p>
            <a:pPr lvl="0"/>
            <a:r>
              <a:rPr lang="en-US" sz="4700" kern="1200" dirty="0">
                <a:solidFill>
                  <a:schemeClr val="tx1"/>
                </a:solidFill>
                <a:latin typeface="+mj-lt"/>
                <a:ea typeface="+mj-ea"/>
                <a:cs typeface="+mj-cs"/>
              </a:rPr>
              <a:t>Virtual DOM</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 name="connsiteX0" fmla="*/ 0 w 5410200"/>
              <a:gd name="connsiteY0" fmla="*/ 0 h 13716"/>
              <a:gd name="connsiteX1" fmla="*/ 622173 w 5410200"/>
              <a:gd name="connsiteY1" fmla="*/ 0 h 13716"/>
              <a:gd name="connsiteX2" fmla="*/ 1136142 w 5410200"/>
              <a:gd name="connsiteY2" fmla="*/ 0 h 13716"/>
              <a:gd name="connsiteX3" fmla="*/ 1920621 w 5410200"/>
              <a:gd name="connsiteY3" fmla="*/ 0 h 13716"/>
              <a:gd name="connsiteX4" fmla="*/ 2542794 w 5410200"/>
              <a:gd name="connsiteY4" fmla="*/ 0 h 13716"/>
              <a:gd name="connsiteX5" fmla="*/ 3164967 w 5410200"/>
              <a:gd name="connsiteY5" fmla="*/ 0 h 13716"/>
              <a:gd name="connsiteX6" fmla="*/ 3949446 w 5410200"/>
              <a:gd name="connsiteY6" fmla="*/ 0 h 13716"/>
              <a:gd name="connsiteX7" fmla="*/ 4517517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165854 w 5410200"/>
              <a:gd name="connsiteY11" fmla="*/ 13716 h 13716"/>
              <a:gd name="connsiteX12" fmla="*/ 3543681 w 5410200"/>
              <a:gd name="connsiteY12" fmla="*/ 13716 h 13716"/>
              <a:gd name="connsiteX13" fmla="*/ 2759202 w 5410200"/>
              <a:gd name="connsiteY13" fmla="*/ 13716 h 13716"/>
              <a:gd name="connsiteX14" fmla="*/ 1974723 w 5410200"/>
              <a:gd name="connsiteY14" fmla="*/ 13716 h 13716"/>
              <a:gd name="connsiteX15" fmla="*/ 1406652 w 5410200"/>
              <a:gd name="connsiteY15" fmla="*/ 13716 h 13716"/>
              <a:gd name="connsiteX16" fmla="*/ 730377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76940" y="8795"/>
                  <a:pt x="295530" y="-3818"/>
                  <a:pt x="568071" y="0"/>
                </a:cubicBezTo>
                <a:cubicBezTo>
                  <a:pt x="821049" y="-7814"/>
                  <a:pt x="977778" y="-9274"/>
                  <a:pt x="1298448" y="0"/>
                </a:cubicBezTo>
                <a:cubicBezTo>
                  <a:pt x="1590381" y="13044"/>
                  <a:pt x="1630605" y="-28"/>
                  <a:pt x="1920621" y="0"/>
                </a:cubicBezTo>
                <a:cubicBezTo>
                  <a:pt x="2206035" y="10386"/>
                  <a:pt x="2357755" y="-28028"/>
                  <a:pt x="2488692" y="0"/>
                </a:cubicBezTo>
                <a:cubicBezTo>
                  <a:pt x="2633521" y="25625"/>
                  <a:pt x="3022777" y="-45440"/>
                  <a:pt x="3219069" y="0"/>
                </a:cubicBezTo>
                <a:cubicBezTo>
                  <a:pt x="3460337" y="63290"/>
                  <a:pt x="3645640" y="26494"/>
                  <a:pt x="3895344" y="0"/>
                </a:cubicBezTo>
                <a:cubicBezTo>
                  <a:pt x="4126339" y="-535"/>
                  <a:pt x="4382665" y="-55222"/>
                  <a:pt x="4571619" y="0"/>
                </a:cubicBezTo>
                <a:cubicBezTo>
                  <a:pt x="4776405" y="-816"/>
                  <a:pt x="5201098" y="-43036"/>
                  <a:pt x="5410200" y="0"/>
                </a:cubicBezTo>
                <a:cubicBezTo>
                  <a:pt x="5409052" y="2649"/>
                  <a:pt x="5410186" y="9063"/>
                  <a:pt x="5410200" y="13716"/>
                </a:cubicBezTo>
                <a:cubicBezTo>
                  <a:pt x="5133704" y="5182"/>
                  <a:pt x="5123444" y="31477"/>
                  <a:pt x="4842129" y="13716"/>
                </a:cubicBezTo>
                <a:cubicBezTo>
                  <a:pt x="4568650" y="-219"/>
                  <a:pt x="4447390" y="8221"/>
                  <a:pt x="4328160" y="13716"/>
                </a:cubicBezTo>
                <a:cubicBezTo>
                  <a:pt x="4227436" y="28078"/>
                  <a:pt x="3754725" y="-2253"/>
                  <a:pt x="3597783" y="13716"/>
                </a:cubicBezTo>
                <a:cubicBezTo>
                  <a:pt x="3459353" y="10223"/>
                  <a:pt x="3317740" y="47315"/>
                  <a:pt x="3029712" y="13716"/>
                </a:cubicBezTo>
                <a:cubicBezTo>
                  <a:pt x="2766446" y="5245"/>
                  <a:pt x="2645518" y="35922"/>
                  <a:pt x="2299335" y="13716"/>
                </a:cubicBezTo>
                <a:cubicBezTo>
                  <a:pt x="1977844" y="23735"/>
                  <a:pt x="1781583" y="-1801"/>
                  <a:pt x="1514856" y="13716"/>
                </a:cubicBezTo>
                <a:cubicBezTo>
                  <a:pt x="1212648" y="18781"/>
                  <a:pt x="1087880" y="-4407"/>
                  <a:pt x="892683" y="13716"/>
                </a:cubicBezTo>
                <a:cubicBezTo>
                  <a:pt x="745769" y="11772"/>
                  <a:pt x="183254" y="-32062"/>
                  <a:pt x="0" y="13716"/>
                </a:cubicBezTo>
                <a:cubicBezTo>
                  <a:pt x="-907" y="9799"/>
                  <a:pt x="-75" y="7151"/>
                  <a:pt x="0" y="0"/>
                </a:cubicBezTo>
                <a:close/>
              </a:path>
              <a:path w="5410200" h="13716" stroke="0" extrusionOk="0">
                <a:moveTo>
                  <a:pt x="0" y="0"/>
                </a:moveTo>
                <a:cubicBezTo>
                  <a:pt x="269468" y="-22806"/>
                  <a:pt x="392563" y="4840"/>
                  <a:pt x="622173" y="0"/>
                </a:cubicBezTo>
                <a:cubicBezTo>
                  <a:pt x="884216" y="-2196"/>
                  <a:pt x="1034637" y="7784"/>
                  <a:pt x="1136142" y="0"/>
                </a:cubicBezTo>
                <a:cubicBezTo>
                  <a:pt x="1204956" y="5920"/>
                  <a:pt x="1559779" y="-61408"/>
                  <a:pt x="1920621" y="0"/>
                </a:cubicBezTo>
                <a:cubicBezTo>
                  <a:pt x="2280250" y="-18581"/>
                  <a:pt x="2372470" y="4128"/>
                  <a:pt x="2542794" y="0"/>
                </a:cubicBezTo>
                <a:cubicBezTo>
                  <a:pt x="2688150" y="-17189"/>
                  <a:pt x="2885478" y="-51412"/>
                  <a:pt x="3164967" y="0"/>
                </a:cubicBezTo>
                <a:cubicBezTo>
                  <a:pt x="3470933" y="16143"/>
                  <a:pt x="3588003" y="-4313"/>
                  <a:pt x="3949446" y="0"/>
                </a:cubicBezTo>
                <a:cubicBezTo>
                  <a:pt x="4331172" y="1470"/>
                  <a:pt x="4289286" y="5331"/>
                  <a:pt x="4517517" y="0"/>
                </a:cubicBezTo>
                <a:cubicBezTo>
                  <a:pt x="4736577" y="41911"/>
                  <a:pt x="5141868" y="443"/>
                  <a:pt x="5410200" y="0"/>
                </a:cubicBezTo>
                <a:cubicBezTo>
                  <a:pt x="5410845" y="2936"/>
                  <a:pt x="5409877" y="9829"/>
                  <a:pt x="5410200" y="13716"/>
                </a:cubicBezTo>
                <a:cubicBezTo>
                  <a:pt x="5130880" y="48304"/>
                  <a:pt x="5008082" y="-27188"/>
                  <a:pt x="4842129" y="13716"/>
                </a:cubicBezTo>
                <a:cubicBezTo>
                  <a:pt x="4629232" y="38478"/>
                  <a:pt x="4430159" y="43872"/>
                  <a:pt x="4165854" y="13716"/>
                </a:cubicBezTo>
                <a:cubicBezTo>
                  <a:pt x="3880517" y="17026"/>
                  <a:pt x="3820863" y="-12209"/>
                  <a:pt x="3543681" y="13716"/>
                </a:cubicBezTo>
                <a:cubicBezTo>
                  <a:pt x="3267577" y="39687"/>
                  <a:pt x="3047131" y="-8774"/>
                  <a:pt x="2759202" y="13716"/>
                </a:cubicBezTo>
                <a:cubicBezTo>
                  <a:pt x="2418778" y="17929"/>
                  <a:pt x="2206820" y="-35095"/>
                  <a:pt x="1974723" y="13716"/>
                </a:cubicBezTo>
                <a:cubicBezTo>
                  <a:pt x="1740429" y="35710"/>
                  <a:pt x="1599301" y="34493"/>
                  <a:pt x="1406652" y="13716"/>
                </a:cubicBezTo>
                <a:cubicBezTo>
                  <a:pt x="1196601" y="3966"/>
                  <a:pt x="938578" y="38717"/>
                  <a:pt x="730377" y="13716"/>
                </a:cubicBezTo>
                <a:cubicBezTo>
                  <a:pt x="524173" y="26651"/>
                  <a:pt x="336004" y="-17469"/>
                  <a:pt x="0" y="13716"/>
                </a:cubicBezTo>
                <a:cubicBezTo>
                  <a:pt x="-377" y="9245"/>
                  <a:pt x="1157" y="3819"/>
                  <a:pt x="0" y="0"/>
                </a:cubicBezTo>
                <a:close/>
              </a:path>
              <a:path w="5410200" h="13716" fill="none" stroke="0" extrusionOk="0">
                <a:moveTo>
                  <a:pt x="0" y="0"/>
                </a:moveTo>
                <a:cubicBezTo>
                  <a:pt x="148438" y="-27720"/>
                  <a:pt x="315263" y="-14841"/>
                  <a:pt x="568071" y="0"/>
                </a:cubicBezTo>
                <a:cubicBezTo>
                  <a:pt x="840209" y="21288"/>
                  <a:pt x="982180" y="-6281"/>
                  <a:pt x="1298448" y="0"/>
                </a:cubicBezTo>
                <a:cubicBezTo>
                  <a:pt x="1577021" y="13763"/>
                  <a:pt x="1630910" y="1060"/>
                  <a:pt x="1920621" y="0"/>
                </a:cubicBezTo>
                <a:cubicBezTo>
                  <a:pt x="2200928" y="-1340"/>
                  <a:pt x="2382869" y="-10369"/>
                  <a:pt x="2488692" y="0"/>
                </a:cubicBezTo>
                <a:cubicBezTo>
                  <a:pt x="2620356" y="20061"/>
                  <a:pt x="3042766" y="-74691"/>
                  <a:pt x="3219069" y="0"/>
                </a:cubicBezTo>
                <a:cubicBezTo>
                  <a:pt x="3395755" y="31704"/>
                  <a:pt x="3646717" y="33546"/>
                  <a:pt x="3895344" y="0"/>
                </a:cubicBezTo>
                <a:cubicBezTo>
                  <a:pt x="4131847" y="-43416"/>
                  <a:pt x="4371681" y="11418"/>
                  <a:pt x="4571619" y="0"/>
                </a:cubicBezTo>
                <a:cubicBezTo>
                  <a:pt x="4799447" y="47677"/>
                  <a:pt x="5212547" y="1562"/>
                  <a:pt x="5410200" y="0"/>
                </a:cubicBezTo>
                <a:cubicBezTo>
                  <a:pt x="5408905" y="2744"/>
                  <a:pt x="5410401" y="9950"/>
                  <a:pt x="5410200" y="13716"/>
                </a:cubicBezTo>
                <a:cubicBezTo>
                  <a:pt x="5139576" y="2947"/>
                  <a:pt x="5122299" y="33775"/>
                  <a:pt x="4842129" y="13716"/>
                </a:cubicBezTo>
                <a:cubicBezTo>
                  <a:pt x="4566356" y="6655"/>
                  <a:pt x="4456854" y="15426"/>
                  <a:pt x="4328160" y="13716"/>
                </a:cubicBezTo>
                <a:cubicBezTo>
                  <a:pt x="4234703" y="-822"/>
                  <a:pt x="3768176" y="-16062"/>
                  <a:pt x="3597783" y="13716"/>
                </a:cubicBezTo>
                <a:cubicBezTo>
                  <a:pt x="3430303" y="10148"/>
                  <a:pt x="3287506" y="20215"/>
                  <a:pt x="3029712" y="13716"/>
                </a:cubicBezTo>
                <a:cubicBezTo>
                  <a:pt x="2742636" y="-2421"/>
                  <a:pt x="2637847" y="18109"/>
                  <a:pt x="2299335" y="13716"/>
                </a:cubicBezTo>
                <a:cubicBezTo>
                  <a:pt x="1959433" y="-7861"/>
                  <a:pt x="1779456" y="37101"/>
                  <a:pt x="1514856" y="13716"/>
                </a:cubicBezTo>
                <a:cubicBezTo>
                  <a:pt x="1212431" y="31797"/>
                  <a:pt x="1086601" y="7282"/>
                  <a:pt x="892683" y="13716"/>
                </a:cubicBezTo>
                <a:cubicBezTo>
                  <a:pt x="721500" y="45800"/>
                  <a:pt x="194249" y="-29802"/>
                  <a:pt x="0" y="13716"/>
                </a:cubicBezTo>
                <a:cubicBezTo>
                  <a:pt x="-508" y="9800"/>
                  <a:pt x="-280" y="682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0841E0AC-A8A9-4A9E-81BD-D28B9A381266}"/>
              </a:ext>
            </a:extLst>
          </p:cNvPr>
          <p:cNvGraphicFramePr/>
          <p:nvPr>
            <p:extLst>
              <p:ext uri="{D42A27DB-BD31-4B8C-83A1-F6EECF244321}">
                <p14:modId xmlns:p14="http://schemas.microsoft.com/office/powerpoint/2010/main" val="1623736284"/>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591203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a:t>
            </a:r>
          </a:p>
        </p:txBody>
      </p:sp>
      <p:sp>
        <p:nvSpPr>
          <p:cNvPr id="3" name="Text Placeholder 2"/>
          <p:cNvSpPr>
            <a:spLocks noGrp="1"/>
          </p:cNvSpPr>
          <p:nvPr>
            <p:ph sz="quarter" idx="10"/>
          </p:nvPr>
        </p:nvSpPr>
        <p:spPr/>
        <p:txBody>
          <a:bodyPr/>
          <a:lstStyle/>
          <a:p>
            <a:r>
              <a:rPr lang="en-US" dirty="0"/>
              <a:t>Flux isn't a library or module.</a:t>
            </a:r>
          </a:p>
          <a:p>
            <a:r>
              <a:rPr lang="en-US" dirty="0"/>
              <a:t>It's a design pattern.</a:t>
            </a:r>
          </a:p>
          <a:p>
            <a:r>
              <a:rPr lang="en-US" dirty="0"/>
              <a:t>npm install flux installs Facebook's dispatcher.</a:t>
            </a:r>
          </a:p>
          <a:p>
            <a:r>
              <a:rPr lang="en-US" dirty="0"/>
              <a:t>It's possible to use Flux design principles without Facebook's module.</a:t>
            </a:r>
          </a:p>
        </p:txBody>
      </p:sp>
    </p:spTree>
    <p:extLst>
      <p:ext uri="{BB962C8B-B14F-4D97-AF65-F5344CB8AC3E}">
        <p14:creationId xmlns:p14="http://schemas.microsoft.com/office/powerpoint/2010/main" val="342123863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Flow</a:t>
            </a:r>
          </a:p>
        </p:txBody>
      </p:sp>
      <p:sp>
        <p:nvSpPr>
          <p:cNvPr id="3" name="Text Placeholder 2"/>
          <p:cNvSpPr>
            <a:spLocks noGrp="1"/>
          </p:cNvSpPr>
          <p:nvPr>
            <p:ph sz="quarter" idx="10"/>
          </p:nvPr>
        </p:nvSpPr>
        <p:spPr/>
        <p:txBody>
          <a:bodyPr/>
          <a:lstStyle/>
          <a:p>
            <a:pPr marL="457200" indent="-457200">
              <a:buFont typeface="+mj-lt"/>
              <a:buAutoNum type="arabicPeriod"/>
            </a:pPr>
            <a:r>
              <a:rPr lang="en-US" dirty="0"/>
              <a:t>Some sort of interaction happens in the view.</a:t>
            </a:r>
          </a:p>
          <a:p>
            <a:pPr marL="457200" indent="-457200">
              <a:buFont typeface="+mj-lt"/>
              <a:buAutoNum type="arabicPeriod"/>
            </a:pPr>
            <a:r>
              <a:rPr lang="en-US" dirty="0"/>
              <a:t>This creates an action, which the dispatcher dispatches.</a:t>
            </a:r>
          </a:p>
          <a:p>
            <a:pPr marL="457200" indent="-457200">
              <a:buFont typeface="+mj-lt"/>
              <a:buAutoNum type="arabicPeriod"/>
            </a:pPr>
            <a:r>
              <a:rPr lang="en-US" dirty="0"/>
              <a:t>Stores react to the dispatched action if they're interested, updating their internal state.</a:t>
            </a:r>
          </a:p>
          <a:p>
            <a:pPr marL="457200" indent="-457200">
              <a:buFont typeface="+mj-lt"/>
              <a:buAutoNum type="arabicPeriod"/>
            </a:pPr>
            <a:r>
              <a:rPr lang="en-US" dirty="0"/>
              <a:t>Stateful view component(s) hear the change event of stores they're listening to.</a:t>
            </a:r>
          </a:p>
          <a:p>
            <a:pPr marL="457200" indent="-457200">
              <a:buFont typeface="+mj-lt"/>
              <a:buAutoNum type="arabicPeriod"/>
            </a:pPr>
            <a:r>
              <a:rPr lang="en-US" dirty="0"/>
              <a:t>Stateful view component(s) ask the stores for new data, calling setState with the new data.</a:t>
            </a:r>
          </a:p>
        </p:txBody>
      </p:sp>
    </p:spTree>
    <p:extLst>
      <p:ext uri="{BB962C8B-B14F-4D97-AF65-F5344CB8AC3E}">
        <p14:creationId xmlns:p14="http://schemas.microsoft.com/office/powerpoint/2010/main" val="4555230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Action</a:t>
            </a:r>
          </a:p>
        </p:txBody>
      </p:sp>
      <p:sp>
        <p:nvSpPr>
          <p:cNvPr id="3" name="Text Placeholder 2"/>
          <p:cNvSpPr>
            <a:spLocks noGrp="1"/>
          </p:cNvSpPr>
          <p:nvPr>
            <p:ph sz="quarter" idx="10"/>
          </p:nvPr>
        </p:nvSpPr>
        <p:spPr/>
        <p:txBody>
          <a:bodyPr/>
          <a:lstStyle/>
          <a:p>
            <a:r>
              <a:rPr lang="en-US" dirty="0"/>
              <a:t>An action in flux is what's made when something happens.</a:t>
            </a:r>
          </a:p>
          <a:p>
            <a:r>
              <a:rPr lang="en-US" dirty="0"/>
              <a:t> In other words, when you click on something, that's not an action</a:t>
            </a:r>
          </a:p>
          <a:p>
            <a:pPr lvl="1"/>
            <a:r>
              <a:rPr lang="en-US" dirty="0"/>
              <a:t>it creates an action. Your click is an interaction.</a:t>
            </a:r>
          </a:p>
          <a:p>
            <a:r>
              <a:rPr lang="en-US" dirty="0"/>
              <a:t>Actions should have (but aren't required to have) a type and a payload. Most of the time they will have both, occasionally they'll just have a type.</a:t>
            </a:r>
          </a:p>
        </p:txBody>
      </p:sp>
    </p:spTree>
    <p:extLst>
      <p:ext uri="{BB962C8B-B14F-4D97-AF65-F5344CB8AC3E}">
        <p14:creationId xmlns:p14="http://schemas.microsoft.com/office/powerpoint/2010/main" val="250373116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Dispatcher</a:t>
            </a:r>
          </a:p>
        </p:txBody>
      </p:sp>
      <p:sp>
        <p:nvSpPr>
          <p:cNvPr id="3" name="Text Placeholder 2"/>
          <p:cNvSpPr>
            <a:spLocks noGrp="1"/>
          </p:cNvSpPr>
          <p:nvPr>
            <p:ph sz="quarter" idx="10"/>
          </p:nvPr>
        </p:nvSpPr>
        <p:spPr/>
        <p:txBody>
          <a:bodyPr/>
          <a:lstStyle/>
          <a:p>
            <a:r>
              <a:rPr lang="en-US" dirty="0"/>
              <a:t>Broadcasts actions when they happen and it lets things tune in to those broadcasts</a:t>
            </a:r>
          </a:p>
          <a:p>
            <a:r>
              <a:rPr lang="en-US" dirty="0"/>
              <a:t>Instead of an onClick function using a callback passed to it to set the state of your application, you have it (onClick) use the dispatcher to dispatch a specific action for anyone who's interested to listen for.</a:t>
            </a:r>
          </a:p>
        </p:txBody>
      </p:sp>
    </p:spTree>
    <p:extLst>
      <p:ext uri="{BB962C8B-B14F-4D97-AF65-F5344CB8AC3E}">
        <p14:creationId xmlns:p14="http://schemas.microsoft.com/office/powerpoint/2010/main" val="117933772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Flux Stores</a:t>
            </a:r>
          </a:p>
        </p:txBody>
      </p:sp>
      <p:sp>
        <p:nvSpPr>
          <p:cNvPr id="3" name="Text Placeholder 2"/>
          <p:cNvSpPr>
            <a:spLocks noGrp="1"/>
          </p:cNvSpPr>
          <p:nvPr>
            <p:ph sz="quarter" idx="10"/>
          </p:nvPr>
        </p:nvSpPr>
        <p:spPr/>
        <p:txBody>
          <a:bodyPr/>
          <a:lstStyle/>
          <a:p>
            <a:r>
              <a:rPr lang="en-US" dirty="0"/>
              <a:t>Represents the ideal state of your application</a:t>
            </a:r>
          </a:p>
          <a:p>
            <a:r>
              <a:rPr lang="en-US" dirty="0"/>
              <a:t>If a user enters something into a form, it dispatches an action. If the store is listening for this action, it will update its internal state accordingly.</a:t>
            </a:r>
            <a:r>
              <a:rPr lang="en-US" dirty="0">
                <a:effectLst/>
              </a:rPr>
              <a:t> </a:t>
            </a:r>
          </a:p>
          <a:p>
            <a:r>
              <a:rPr lang="en-US" dirty="0"/>
              <a:t>Stores don't contain any public setters, just public getters. The only ones who can change the data in a store is the store itself when it hears an action from the dispatcher that it's interested in.</a:t>
            </a:r>
            <a:endParaRPr lang="en-US" dirty="0">
              <a:effectLst/>
            </a:endParaRPr>
          </a:p>
        </p:txBody>
      </p:sp>
    </p:spTree>
    <p:extLst>
      <p:ext uri="{BB962C8B-B14F-4D97-AF65-F5344CB8AC3E}">
        <p14:creationId xmlns:p14="http://schemas.microsoft.com/office/powerpoint/2010/main" val="156643913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EventEmitter</a:t>
            </a:r>
          </a:p>
        </p:txBody>
      </p:sp>
      <p:sp>
        <p:nvSpPr>
          <p:cNvPr id="3" name="Text Placeholder 2"/>
          <p:cNvSpPr>
            <a:spLocks noGrp="1"/>
          </p:cNvSpPr>
          <p:nvPr>
            <p:ph sz="quarter" idx="10"/>
          </p:nvPr>
        </p:nvSpPr>
        <p:spPr/>
        <p:txBody>
          <a:bodyPr/>
          <a:lstStyle/>
          <a:p>
            <a:r>
              <a:rPr lang="en-US" dirty="0"/>
              <a:t>Stores emit change events that don't contain data.</a:t>
            </a:r>
          </a:p>
          <a:p>
            <a:r>
              <a:rPr lang="en-US" dirty="0"/>
              <a:t>If the view is listening for the particular store's change event, the view should ask the store for the new data that will bring the view back into sync, call setState, and re-render. </a:t>
            </a:r>
          </a:p>
        </p:txBody>
      </p:sp>
    </p:spTree>
    <p:extLst>
      <p:ext uri="{BB962C8B-B14F-4D97-AF65-F5344CB8AC3E}">
        <p14:creationId xmlns:p14="http://schemas.microsoft.com/office/powerpoint/2010/main" val="5152401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Redux</a:t>
            </a:r>
          </a:p>
        </p:txBody>
      </p:sp>
      <p:sp>
        <p:nvSpPr>
          <p:cNvPr id="3" name="Text Placeholder 2"/>
          <p:cNvSpPr>
            <a:spLocks noGrp="1"/>
          </p:cNvSpPr>
          <p:nvPr>
            <p:ph sz="quarter" idx="10"/>
          </p:nvPr>
        </p:nvSpPr>
        <p:spPr/>
        <p:txBody>
          <a:bodyPr/>
          <a:lstStyle/>
          <a:p>
            <a:r>
              <a:rPr lang="en-US" dirty="0"/>
              <a:t>An implementation of Flux</a:t>
            </a:r>
          </a:p>
          <a:p>
            <a:r>
              <a:rPr lang="en-US" dirty="0"/>
              <a:t>Stores state of the app in an object tree in a single store</a:t>
            </a:r>
          </a:p>
          <a:p>
            <a:r>
              <a:rPr lang="en-US" dirty="0"/>
              <a:t>The state tree can only be changed by emitting an action</a:t>
            </a:r>
          </a:p>
          <a:p>
            <a:r>
              <a:rPr lang="en-US" dirty="0"/>
              <a:t>Specify how the actions transform the state tree using pure reducers</a:t>
            </a:r>
          </a:p>
        </p:txBody>
      </p:sp>
    </p:spTree>
    <p:extLst>
      <p:ext uri="{BB962C8B-B14F-4D97-AF65-F5344CB8AC3E}">
        <p14:creationId xmlns:p14="http://schemas.microsoft.com/office/powerpoint/2010/main" val="84201337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Stores &amp; Immutable State Tree</a:t>
            </a:r>
          </a:p>
        </p:txBody>
      </p:sp>
      <p:sp>
        <p:nvSpPr>
          <p:cNvPr id="3" name="Text Placeholder 2"/>
          <p:cNvSpPr>
            <a:spLocks noGrp="1"/>
          </p:cNvSpPr>
          <p:nvPr>
            <p:ph sz="quarter" idx="10"/>
          </p:nvPr>
        </p:nvSpPr>
        <p:spPr/>
        <p:txBody>
          <a:bodyPr/>
          <a:lstStyle/>
          <a:p>
            <a:r>
              <a:rPr lang="en-US" dirty="0"/>
              <a:t>The biggest difference between Flux and Redux is that Redux has a single store.</a:t>
            </a:r>
          </a:p>
          <a:p>
            <a:r>
              <a:rPr lang="en-US" dirty="0"/>
              <a:t>Redux has a single store with a single root reducing function.</a:t>
            </a:r>
          </a:p>
          <a:p>
            <a:r>
              <a:rPr lang="en-US" dirty="0"/>
              <a:t>Split the root reducer into smaller reducers to grow the app.</a:t>
            </a:r>
          </a:p>
          <a:p>
            <a:r>
              <a:rPr lang="en-US" dirty="0"/>
              <a:t>Trace mutations by replaying actions that cause them.</a:t>
            </a:r>
          </a:p>
        </p:txBody>
      </p:sp>
    </p:spTree>
    <p:extLst>
      <p:ext uri="{BB962C8B-B14F-4D97-AF65-F5344CB8AC3E}">
        <p14:creationId xmlns:p14="http://schemas.microsoft.com/office/powerpoint/2010/main" val="43225663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Redux Actions</a:t>
            </a:r>
          </a:p>
        </p:txBody>
      </p:sp>
      <p:sp>
        <p:nvSpPr>
          <p:cNvPr id="3" name="Text Placeholder 2"/>
          <p:cNvSpPr>
            <a:spLocks noGrp="1"/>
          </p:cNvSpPr>
          <p:nvPr>
            <p:ph sz="quarter" idx="10"/>
          </p:nvPr>
        </p:nvSpPr>
        <p:spPr/>
        <p:txBody>
          <a:bodyPr>
            <a:normAutofit lnSpcReduction="10000"/>
          </a:bodyPr>
          <a:lstStyle/>
          <a:p>
            <a:r>
              <a:rPr lang="en-US" dirty="0"/>
              <a:t>Payloads of information that send data from the application to the store.</a:t>
            </a:r>
          </a:p>
          <a:p>
            <a:r>
              <a:rPr lang="en-US" dirty="0"/>
              <a:t>Actions are the only way to mutate the internal state.</a:t>
            </a:r>
          </a:p>
          <a:p>
            <a:r>
              <a:rPr lang="en-US" dirty="0"/>
              <a:t>Use </a:t>
            </a:r>
            <a:r>
              <a:rPr lang="en-US" dirty="0">
                <a:latin typeface="Courier New"/>
                <a:cs typeface="Courier New"/>
              </a:rPr>
              <a:t>store.dispatch()</a:t>
            </a:r>
            <a:r>
              <a:rPr lang="en-US" dirty="0">
                <a:cs typeface="Courier New"/>
              </a:rPr>
              <a:t> </a:t>
            </a:r>
            <a:r>
              <a:rPr lang="en-US" dirty="0"/>
              <a:t>to send them to the store.</a:t>
            </a:r>
          </a:p>
          <a:p>
            <a:pPr marL="0" indent="0">
              <a:buNone/>
            </a:pPr>
            <a:endParaRPr lang="en-US" dirty="0"/>
          </a:p>
          <a:p>
            <a:pPr marL="0" indent="0">
              <a:buNone/>
            </a:pPr>
            <a:r>
              <a:rPr lang="en-US" sz="1600" dirty="0">
                <a:latin typeface="Courier New"/>
                <a:cs typeface="Courier New"/>
              </a:rPr>
              <a:t>{</a:t>
            </a:r>
          </a:p>
          <a:p>
            <a:pPr marL="0" indent="0">
              <a:buNone/>
            </a:pPr>
            <a:r>
              <a:rPr lang="en-US" sz="1600" dirty="0">
                <a:latin typeface="Courier New"/>
                <a:cs typeface="Courier New"/>
              </a:rPr>
              <a:t>  type: 'ADD_TODO',</a:t>
            </a:r>
          </a:p>
          <a:p>
            <a:pPr marL="0" indent="0">
              <a:buNone/>
            </a:pPr>
            <a:r>
              <a:rPr lang="en-US" sz="1600" dirty="0">
                <a:latin typeface="Courier New"/>
                <a:cs typeface="Courier New"/>
              </a:rPr>
              <a:t>  text: 'Build my first Redux app'</a:t>
            </a:r>
          </a:p>
          <a:p>
            <a:pPr marL="0" indent="0">
              <a:buNone/>
            </a:pPr>
            <a:r>
              <a:rPr lang="en-US" sz="1600" dirty="0">
                <a:latin typeface="Courier New"/>
                <a:cs typeface="Courier New"/>
              </a:rPr>
              <a:t>}</a:t>
            </a:r>
          </a:p>
        </p:txBody>
      </p:sp>
    </p:spTree>
    <p:extLst>
      <p:ext uri="{BB962C8B-B14F-4D97-AF65-F5344CB8AC3E}">
        <p14:creationId xmlns:p14="http://schemas.microsoft.com/office/powerpoint/2010/main" val="18104693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762" y="2477467"/>
            <a:ext cx="7390476" cy="2771429"/>
          </a:xfrm>
        </p:spPr>
      </p:pic>
    </p:spTree>
    <p:extLst>
      <p:ext uri="{BB962C8B-B14F-4D97-AF65-F5344CB8AC3E}">
        <p14:creationId xmlns:p14="http://schemas.microsoft.com/office/powerpoint/2010/main" val="275233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6"/>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Google Shape;268;p41"/>
          <p:cNvSpPr txBox="1">
            <a:spLocks noGrp="1"/>
          </p:cNvSpPr>
          <p:nvPr>
            <p:ph type="title"/>
          </p:nvPr>
        </p:nvSpPr>
        <p:spPr>
          <a:xfrm>
            <a:off x="459486" y="365125"/>
            <a:ext cx="5239511" cy="1776484"/>
          </a:xfrm>
          <a:prstGeom prst="rect">
            <a:avLst/>
          </a:prstGeom>
        </p:spPr>
        <p:txBody>
          <a:bodyPr spcFirstLastPara="1" vert="horz" lIns="91440" tIns="45720" rIns="91440" bIns="45720" rtlCol="0" anchor="b" anchorCtr="0">
            <a:normAutofit/>
          </a:bodyPr>
          <a:lstStyle/>
          <a:p>
            <a:pPr>
              <a:spcBef>
                <a:spcPct val="0"/>
              </a:spcBef>
            </a:pPr>
            <a:r>
              <a:rPr lang="en-US" sz="4700" dirty="0"/>
              <a:t>About Me</a:t>
            </a:r>
          </a:p>
        </p:txBody>
      </p:sp>
      <p:sp>
        <p:nvSpPr>
          <p:cNvPr id="150"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Google Shape;267;p41"/>
          <p:cNvSpPr txBox="1">
            <a:spLocks noGrp="1"/>
          </p:cNvSpPr>
          <p:nvPr>
            <p:ph type="body" idx="1"/>
          </p:nvPr>
        </p:nvSpPr>
        <p:spPr>
          <a:xfrm>
            <a:off x="459486" y="2504819"/>
            <a:ext cx="5239512" cy="3672144"/>
          </a:xfrm>
          <a:prstGeom prst="rect">
            <a:avLst/>
          </a:prstGeom>
        </p:spPr>
        <p:txBody>
          <a:bodyPr spcFirstLastPara="1" vert="horz" lIns="91440" tIns="45720" rIns="91440" bIns="45720" rtlCol="0" anchorCtr="0">
            <a:normAutofit/>
          </a:bodyPr>
          <a:lstStyle/>
          <a:p>
            <a:pPr indent="-228600">
              <a:buSzPts val="3080"/>
              <a:buFont typeface="Arial" panose="020B0604020202020204" pitchFamily="34" charset="0"/>
              <a:buChar char="•"/>
            </a:pPr>
            <a:r>
              <a:rPr lang="en-US" sz="1900" dirty="0"/>
              <a:t>Chris Minnick</a:t>
            </a:r>
          </a:p>
          <a:p>
            <a:pPr marL="519099" lvl="1" indent="-228600">
              <a:buSzPts val="2640"/>
              <a:buFont typeface="Arial" panose="020B0604020202020204" pitchFamily="34" charset="0"/>
              <a:buChar char="•"/>
            </a:pPr>
            <a:r>
              <a:rPr lang="en-US" sz="1900" dirty="0"/>
              <a:t>Author of 20+ books, including </a:t>
            </a:r>
            <a:r>
              <a:rPr lang="en-US" sz="1900" b="1" dirty="0"/>
              <a:t>React JS Foundations </a:t>
            </a:r>
            <a:r>
              <a:rPr lang="en-US" sz="1900" dirty="0"/>
              <a:t>(Wiley, March 2022) and JavaScript All-In-One For Dummies (Wiley, May 2023)</a:t>
            </a:r>
          </a:p>
          <a:p>
            <a:pPr marL="519099" lvl="1" indent="-228600">
              <a:buSzPts val="2640"/>
              <a:buFont typeface="Arial" panose="020B0604020202020204" pitchFamily="34" charset="0"/>
              <a:buChar char="•"/>
            </a:pPr>
            <a:r>
              <a:rPr lang="en-US" sz="1900" dirty="0"/>
              <a:t>20+ years experience in full-stack web development</a:t>
            </a:r>
          </a:p>
          <a:p>
            <a:pPr marL="519099" lvl="1" indent="-228600">
              <a:buSzPts val="2640"/>
              <a:buFont typeface="Arial" panose="020B0604020202020204" pitchFamily="34" charset="0"/>
              <a:buChar char="•"/>
            </a:pPr>
            <a:r>
              <a:rPr lang="en-US" sz="1900" dirty="0"/>
              <a:t>Training &amp; coding with React since 2015</a:t>
            </a:r>
          </a:p>
        </p:txBody>
      </p:sp>
      <p:pic>
        <p:nvPicPr>
          <p:cNvPr id="271" name="Google Shape;271;p41"/>
          <p:cNvPicPr preferRelativeResize="0"/>
          <p:nvPr/>
        </p:nvPicPr>
        <p:blipFill>
          <a:blip r:embed="rId3"/>
          <a:srcRect/>
          <a:stretch/>
        </p:blipFill>
        <p:spPr>
          <a:xfrm>
            <a:off x="5257802" y="1253367"/>
            <a:ext cx="3616827" cy="4557204"/>
          </a:xfrm>
          <a:prstGeom prst="rect">
            <a:avLst/>
          </a:prstGeom>
          <a:noFill/>
        </p:spPr>
      </p:pic>
    </p:spTree>
    <p:extLst>
      <p:ext uri="{BB962C8B-B14F-4D97-AF65-F5344CB8AC3E}">
        <p14:creationId xmlns:p14="http://schemas.microsoft.com/office/powerpoint/2010/main" val="1062517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vert="horz" lIns="91440" tIns="45720" rIns="91440" bIns="45720" rtlCol="0" anchor="ctr">
            <a:normAutofit/>
          </a:bodyPr>
          <a:lstStyle/>
          <a:p>
            <a:r>
              <a:rPr lang="en-US" sz="3500" kern="1200" dirty="0">
                <a:solidFill>
                  <a:schemeClr val="tx1"/>
                </a:solidFill>
                <a:latin typeface="+mj-lt"/>
                <a:ea typeface="+mj-ea"/>
                <a:cs typeface="+mj-cs"/>
              </a:rPr>
              <a:t>Virtual DOM vs. HTML DOM</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ext Placeholder 2">
            <a:extLst>
              <a:ext uri="{FF2B5EF4-FFF2-40B4-BE49-F238E27FC236}">
                <a16:creationId xmlns:a16="http://schemas.microsoft.com/office/drawing/2014/main" id="{299E9613-F3D7-4CA0-9C3B-3A7B5798D5D7}"/>
              </a:ext>
            </a:extLst>
          </p:cNvPr>
          <p:cNvGraphicFramePr/>
          <p:nvPr>
            <p:extLst>
              <p:ext uri="{D42A27DB-BD31-4B8C-83A1-F6EECF244321}">
                <p14:modId xmlns:p14="http://schemas.microsoft.com/office/powerpoint/2010/main" val="2521359638"/>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6294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Reducers</a:t>
            </a:r>
          </a:p>
        </p:txBody>
      </p:sp>
      <p:sp>
        <p:nvSpPr>
          <p:cNvPr id="5" name="Text Placeholder 4"/>
          <p:cNvSpPr>
            <a:spLocks noGrp="1"/>
          </p:cNvSpPr>
          <p:nvPr>
            <p:ph sz="quarter" idx="10"/>
          </p:nvPr>
        </p:nvSpPr>
        <p:spPr/>
        <p:txBody>
          <a:bodyPr/>
          <a:lstStyle/>
          <a:p>
            <a:r>
              <a:rPr lang="en-US" dirty="0"/>
              <a:t>Specifies how the application's state changes in response to something happening (an action).</a:t>
            </a:r>
          </a:p>
          <a:p>
            <a:r>
              <a:rPr lang="en-US" dirty="0"/>
              <a:t>A pure function that takes the previous state and an action, and returns the next state.</a:t>
            </a:r>
          </a:p>
          <a:p>
            <a:r>
              <a:rPr lang="en-US" dirty="0">
                <a:latin typeface="Courier New"/>
                <a:cs typeface="Courier New"/>
              </a:rPr>
              <a:t>(previousState, action) =&gt; newState</a:t>
            </a:r>
          </a:p>
        </p:txBody>
      </p:sp>
    </p:spTree>
    <p:extLst>
      <p:ext uri="{BB962C8B-B14F-4D97-AF65-F5344CB8AC3E}">
        <p14:creationId xmlns:p14="http://schemas.microsoft.com/office/powerpoint/2010/main" val="268816648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You Should Never do in a Reducer</a:t>
            </a:r>
          </a:p>
        </p:txBody>
      </p:sp>
      <p:sp>
        <p:nvSpPr>
          <p:cNvPr id="3" name="Text Placeholder 2"/>
          <p:cNvSpPr>
            <a:spLocks noGrp="1"/>
          </p:cNvSpPr>
          <p:nvPr>
            <p:ph sz="quarter" idx="10"/>
          </p:nvPr>
        </p:nvSpPr>
        <p:spPr/>
        <p:txBody>
          <a:bodyPr/>
          <a:lstStyle/>
          <a:p>
            <a:r>
              <a:rPr lang="en-US" dirty="0"/>
              <a:t>Mutate its arguments</a:t>
            </a:r>
          </a:p>
          <a:p>
            <a:r>
              <a:rPr lang="en-US" dirty="0"/>
              <a:t>Perform side effects like API calls and routing transitions</a:t>
            </a:r>
          </a:p>
          <a:p>
            <a:r>
              <a:rPr lang="en-US" dirty="0"/>
              <a:t>Call non-pure functions</a:t>
            </a:r>
          </a:p>
        </p:txBody>
      </p:sp>
    </p:spTree>
    <p:extLst>
      <p:ext uri="{BB962C8B-B14F-4D97-AF65-F5344CB8AC3E}">
        <p14:creationId xmlns:p14="http://schemas.microsoft.com/office/powerpoint/2010/main" val="408840987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Reducer Composition</a:t>
            </a:r>
          </a:p>
        </p:txBody>
      </p:sp>
      <p:sp>
        <p:nvSpPr>
          <p:cNvPr id="5" name="Text Placeholder 4"/>
          <p:cNvSpPr>
            <a:spLocks noGrp="1"/>
          </p:cNvSpPr>
          <p:nvPr>
            <p:ph sz="quarter" idx="10"/>
          </p:nvPr>
        </p:nvSpPr>
        <p:spPr/>
        <p:txBody>
          <a:bodyPr/>
          <a:lstStyle/>
          <a:p>
            <a:r>
              <a:rPr lang="en-US" dirty="0"/>
              <a:t>The fundamental pattern of building Redux apps</a:t>
            </a:r>
          </a:p>
          <a:p>
            <a:r>
              <a:rPr lang="en-US" dirty="0"/>
              <a:t>Split up reducer functions using child reducers.</a:t>
            </a:r>
          </a:p>
          <a:p>
            <a:endParaRPr lang="en-US" dirty="0"/>
          </a:p>
          <a:p>
            <a:r>
              <a:rPr lang="en-US" dirty="0"/>
              <a:t>Workflow</a:t>
            </a:r>
          </a:p>
          <a:p>
            <a:pPr lvl="1"/>
            <a:r>
              <a:rPr lang="en-US" dirty="0"/>
              <a:t>Write top-level reducer to handle a particular function.</a:t>
            </a:r>
          </a:p>
          <a:p>
            <a:pPr lvl="1"/>
            <a:r>
              <a:rPr lang="en-US" dirty="0"/>
              <a:t>Break up the top-level reducer into a master reducer that calls smaller reducers to separate concerns.</a:t>
            </a:r>
          </a:p>
          <a:p>
            <a:endParaRPr lang="en-US" dirty="0"/>
          </a:p>
        </p:txBody>
      </p:sp>
    </p:spTree>
    <p:extLst>
      <p:ext uri="{BB962C8B-B14F-4D97-AF65-F5344CB8AC3E}">
        <p14:creationId xmlns:p14="http://schemas.microsoft.com/office/powerpoint/2010/main" val="37834429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8B34-43DE-B144-A910-E052E84D99F0}"/>
              </a:ext>
            </a:extLst>
          </p:cNvPr>
          <p:cNvSpPr>
            <a:spLocks noGrp="1"/>
          </p:cNvSpPr>
          <p:nvPr>
            <p:ph type="title"/>
          </p:nvPr>
        </p:nvSpPr>
        <p:spPr/>
        <p:txBody>
          <a:bodyPr/>
          <a:lstStyle/>
          <a:p>
            <a:r>
              <a:rPr lang="en-US" dirty="0"/>
              <a:t>Higher Order Reducer</a:t>
            </a:r>
          </a:p>
        </p:txBody>
      </p:sp>
      <p:sp>
        <p:nvSpPr>
          <p:cNvPr id="3" name="Content Placeholder 2">
            <a:extLst>
              <a:ext uri="{FF2B5EF4-FFF2-40B4-BE49-F238E27FC236}">
                <a16:creationId xmlns:a16="http://schemas.microsoft.com/office/drawing/2014/main" id="{06FCA7F2-B5E8-B446-8C56-0AD1302F2F2C}"/>
              </a:ext>
            </a:extLst>
          </p:cNvPr>
          <p:cNvSpPr>
            <a:spLocks noGrp="1"/>
          </p:cNvSpPr>
          <p:nvPr>
            <p:ph sz="quarter" idx="10"/>
          </p:nvPr>
        </p:nvSpPr>
        <p:spPr/>
        <p:txBody>
          <a:bodyPr/>
          <a:lstStyle/>
          <a:p>
            <a:r>
              <a:rPr lang="en-US" dirty="0" err="1"/>
              <a:t>combineReducers</a:t>
            </a:r>
            <a:r>
              <a:rPr lang="en-US" dirty="0"/>
              <a:t>() is a higher order reducer</a:t>
            </a:r>
          </a:p>
          <a:p>
            <a:r>
              <a:rPr lang="en-US" dirty="0"/>
              <a:t>A higher order reducer is a higher order function that returns a new reducer.</a:t>
            </a:r>
          </a:p>
          <a:p>
            <a:endParaRPr lang="en-US" dirty="0"/>
          </a:p>
        </p:txBody>
      </p:sp>
    </p:spTree>
    <p:extLst>
      <p:ext uri="{BB962C8B-B14F-4D97-AF65-F5344CB8AC3E}">
        <p14:creationId xmlns:p14="http://schemas.microsoft.com/office/powerpoint/2010/main" val="267347580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Redux Store</a:t>
            </a:r>
          </a:p>
        </p:txBody>
      </p:sp>
      <p:sp>
        <p:nvSpPr>
          <p:cNvPr id="3" name="Text Placeholder 2"/>
          <p:cNvSpPr>
            <a:spLocks noGrp="1"/>
          </p:cNvSpPr>
          <p:nvPr>
            <p:ph sz="quarter" idx="10"/>
          </p:nvPr>
        </p:nvSpPr>
        <p:spPr/>
        <p:txBody>
          <a:bodyPr/>
          <a:lstStyle/>
          <a:p>
            <a:r>
              <a:rPr lang="en-US" dirty="0"/>
              <a:t>Holds the application state</a:t>
            </a:r>
          </a:p>
          <a:p>
            <a:r>
              <a:rPr lang="en-US" dirty="0"/>
              <a:t>Allows access to state via </a:t>
            </a:r>
            <a:r>
              <a:rPr lang="en-US" dirty="0">
                <a:latin typeface="Courier New"/>
                <a:cs typeface="Courier New"/>
              </a:rPr>
              <a:t>getState()</a:t>
            </a:r>
          </a:p>
          <a:p>
            <a:r>
              <a:rPr lang="en-US" dirty="0"/>
              <a:t>Allows state to be updated via </a:t>
            </a:r>
            <a:r>
              <a:rPr lang="en-US" dirty="0">
                <a:latin typeface="Courier New"/>
                <a:cs typeface="Courier New"/>
              </a:rPr>
              <a:t>dispatch(action)</a:t>
            </a:r>
          </a:p>
          <a:p>
            <a:r>
              <a:rPr lang="en-US" dirty="0"/>
              <a:t>Registers listeners via </a:t>
            </a:r>
            <a:r>
              <a:rPr lang="en-US" dirty="0">
                <a:latin typeface="Courier New"/>
                <a:cs typeface="Courier New"/>
              </a:rPr>
              <a:t>subscribe(listener)</a:t>
            </a:r>
          </a:p>
          <a:p>
            <a:r>
              <a:rPr lang="en-US" dirty="0"/>
              <a:t>Handles unregistering of listeners via the function returned by </a:t>
            </a:r>
            <a:r>
              <a:rPr lang="en-US" dirty="0">
                <a:latin typeface="Courier New"/>
                <a:cs typeface="Courier New"/>
              </a:rPr>
              <a:t>subscribe(listener)</a:t>
            </a:r>
            <a:endParaRPr lang="en-US" dirty="0"/>
          </a:p>
        </p:txBody>
      </p:sp>
    </p:spTree>
    <p:extLst>
      <p:ext uri="{BB962C8B-B14F-4D97-AF65-F5344CB8AC3E}">
        <p14:creationId xmlns:p14="http://schemas.microsoft.com/office/powerpoint/2010/main" val="28696044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E834-449E-A644-B44C-4E485E2A59DA}"/>
              </a:ext>
            </a:extLst>
          </p:cNvPr>
          <p:cNvSpPr>
            <a:spLocks noGrp="1"/>
          </p:cNvSpPr>
          <p:nvPr>
            <p:ph type="title"/>
          </p:nvPr>
        </p:nvSpPr>
        <p:spPr/>
        <p:txBody>
          <a:bodyPr/>
          <a:lstStyle/>
          <a:p>
            <a:r>
              <a:rPr lang="en-US" dirty="0"/>
              <a:t>Redux Store Design</a:t>
            </a:r>
          </a:p>
        </p:txBody>
      </p:sp>
      <p:sp>
        <p:nvSpPr>
          <p:cNvPr id="3" name="Text Placeholder 2">
            <a:extLst>
              <a:ext uri="{FF2B5EF4-FFF2-40B4-BE49-F238E27FC236}">
                <a16:creationId xmlns:a16="http://schemas.microsoft.com/office/drawing/2014/main" id="{BA2AA6F0-42F4-2A43-913B-2C906E1ACF5E}"/>
              </a:ext>
            </a:extLst>
          </p:cNvPr>
          <p:cNvSpPr>
            <a:spLocks noGrp="1"/>
          </p:cNvSpPr>
          <p:nvPr>
            <p:ph sz="quarter" idx="10"/>
          </p:nvPr>
        </p:nvSpPr>
        <p:spPr/>
        <p:txBody>
          <a:bodyPr>
            <a:normAutofit fontScale="92500" lnSpcReduction="20000"/>
          </a:bodyPr>
          <a:lstStyle/>
          <a:p>
            <a:r>
              <a:rPr lang="en-US" dirty="0"/>
              <a:t>Many applications use data that is relational or "nested"</a:t>
            </a:r>
          </a:p>
          <a:p>
            <a:pPr marL="0" indent="0">
              <a:buNone/>
            </a:pPr>
            <a:endParaRPr lang="en-US" sz="2000" dirty="0">
              <a:latin typeface="Courier" pitchFamily="2" charset="0"/>
            </a:endParaRPr>
          </a:p>
          <a:p>
            <a:pPr marL="0" indent="0">
              <a:buNone/>
            </a:pPr>
            <a:r>
              <a:rPr lang="en-US" sz="2000" dirty="0">
                <a:latin typeface="Courier" pitchFamily="2" charset="0"/>
              </a:rPr>
              <a:t>let orders = [</a:t>
            </a:r>
          </a:p>
          <a:p>
            <a:pPr marL="0" indent="0">
              <a:buNone/>
            </a:pPr>
            <a:r>
              <a:rPr lang="en-US" sz="2000" dirty="0">
                <a:latin typeface="Courier" pitchFamily="2" charset="0"/>
              </a:rPr>
              <a:t>  {</a:t>
            </a:r>
          </a:p>
          <a:p>
            <a:pPr marL="0" indent="0">
              <a:buNone/>
            </a:pPr>
            <a:r>
              <a:rPr lang="en-US" sz="2000" dirty="0">
                <a:latin typeface="Courier" pitchFamily="2" charset="0"/>
              </a:rPr>
              <a:t>    id:1,</a:t>
            </a:r>
          </a:p>
          <a:p>
            <a:pPr marL="0" indent="0">
              <a:buNone/>
            </a:pPr>
            <a:r>
              <a:rPr lang="en-US" sz="2000" dirty="0">
                <a:latin typeface="Courier" pitchFamily="2" charset="0"/>
              </a:rPr>
              <a:t>    customer:{id:20,name:"Wilma",address:""},</a:t>
            </a:r>
          </a:p>
          <a:p>
            <a:pPr marL="0" indent="0">
              <a:buNone/>
            </a:pPr>
            <a:r>
              <a:rPr lang="en-US" sz="2000" dirty="0">
                <a:latin typeface="Courier" pitchFamily="2" charset="0"/>
              </a:rPr>
              <a:t>    items:[{id:10,name:"Toaster",price:20}</a:t>
            </a:r>
          </a:p>
          <a:p>
            <a:pPr marL="0" indent="0">
              <a:buNone/>
            </a:pPr>
            <a:r>
              <a:rPr lang="en-US" sz="2000" dirty="0">
                <a:latin typeface="Courier" pitchFamily="2" charset="0"/>
              </a:rPr>
              <a:t>  }</a:t>
            </a:r>
          </a:p>
          <a:p>
            <a:pPr marL="0" indent="0">
              <a:buNone/>
            </a:pPr>
            <a:r>
              <a:rPr lang="en-US" sz="2000" dirty="0">
                <a:latin typeface="Courier" pitchFamily="2" charset="0"/>
              </a:rPr>
              <a:t>]</a:t>
            </a:r>
          </a:p>
          <a:p>
            <a:pPr marL="0" indent="0">
              <a:buNone/>
            </a:pPr>
            <a:endParaRPr lang="en-US" sz="2000" dirty="0">
              <a:latin typeface="Courier" pitchFamily="2" charset="0"/>
            </a:endParaRPr>
          </a:p>
          <a:p>
            <a:r>
              <a:rPr lang="en-US" sz="2000" dirty="0">
                <a:latin typeface="Courier" pitchFamily="2" charset="0"/>
              </a:rPr>
              <a:t>Relational data mapped to objects can be complex and cause repetition.</a:t>
            </a:r>
          </a:p>
        </p:txBody>
      </p:sp>
    </p:spTree>
    <p:extLst>
      <p:ext uri="{BB962C8B-B14F-4D97-AF65-F5344CB8AC3E}">
        <p14:creationId xmlns:p14="http://schemas.microsoft.com/office/powerpoint/2010/main" val="320061152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6E47-1E34-C347-B603-6091BC7CB10F}"/>
              </a:ext>
            </a:extLst>
          </p:cNvPr>
          <p:cNvSpPr>
            <a:spLocks noGrp="1"/>
          </p:cNvSpPr>
          <p:nvPr>
            <p:ph type="title"/>
          </p:nvPr>
        </p:nvSpPr>
        <p:spPr/>
        <p:txBody>
          <a:bodyPr/>
          <a:lstStyle/>
          <a:p>
            <a:r>
              <a:rPr lang="en-US" dirty="0"/>
              <a:t>Redux Store Design</a:t>
            </a:r>
          </a:p>
        </p:txBody>
      </p:sp>
      <p:sp>
        <p:nvSpPr>
          <p:cNvPr id="3" name="Text Placeholder 2">
            <a:extLst>
              <a:ext uri="{FF2B5EF4-FFF2-40B4-BE49-F238E27FC236}">
                <a16:creationId xmlns:a16="http://schemas.microsoft.com/office/drawing/2014/main" id="{7CF17D1B-073A-554D-96F2-7E809E7D7B12}"/>
              </a:ext>
            </a:extLst>
          </p:cNvPr>
          <p:cNvSpPr>
            <a:spLocks noGrp="1"/>
          </p:cNvSpPr>
          <p:nvPr>
            <p:ph sz="quarter" idx="10"/>
          </p:nvPr>
        </p:nvSpPr>
        <p:spPr/>
        <p:txBody>
          <a:bodyPr>
            <a:normAutofit fontScale="92500" lnSpcReduction="20000"/>
          </a:bodyPr>
          <a:lstStyle/>
          <a:p>
            <a:r>
              <a:rPr lang="en-US" dirty="0"/>
              <a:t>Solution: Normalize part of your store, and treat it like a database.</a:t>
            </a:r>
          </a:p>
          <a:p>
            <a:endParaRPr lang="en-US" dirty="0"/>
          </a:p>
          <a:p>
            <a:r>
              <a:rPr lang="en-US" b="1" dirty="0"/>
              <a:t>Data normalization:</a:t>
            </a:r>
          </a:p>
          <a:p>
            <a:pPr fontAlgn="base"/>
            <a:r>
              <a:rPr lang="en-US" dirty="0"/>
              <a:t>Each type of data gets its own "table" in the state.</a:t>
            </a:r>
          </a:p>
          <a:p>
            <a:pPr fontAlgn="base"/>
            <a:r>
              <a:rPr lang="en-US" dirty="0"/>
              <a:t>Each "data table" should store the individual items in an object, with the IDs of the items as keys and the items themselves as the values.</a:t>
            </a:r>
          </a:p>
          <a:p>
            <a:pPr fontAlgn="base"/>
            <a:r>
              <a:rPr lang="en-US" dirty="0"/>
              <a:t>Any references to individual items should be done by storing the item's ID.</a:t>
            </a:r>
          </a:p>
          <a:p>
            <a:pPr fontAlgn="base"/>
            <a:r>
              <a:rPr lang="en-US" dirty="0"/>
              <a:t>Arrays of IDs should be used to indicate ordering.</a:t>
            </a:r>
          </a:p>
          <a:p>
            <a:endParaRPr lang="en-US" dirty="0"/>
          </a:p>
        </p:txBody>
      </p:sp>
    </p:spTree>
    <p:extLst>
      <p:ext uri="{BB962C8B-B14F-4D97-AF65-F5344CB8AC3E}">
        <p14:creationId xmlns:p14="http://schemas.microsoft.com/office/powerpoint/2010/main" val="395742005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D632-3BA5-6043-97C1-F716F0C9DBCE}"/>
              </a:ext>
            </a:extLst>
          </p:cNvPr>
          <p:cNvSpPr>
            <a:spLocks noGrp="1"/>
          </p:cNvSpPr>
          <p:nvPr>
            <p:ph type="title"/>
          </p:nvPr>
        </p:nvSpPr>
        <p:spPr/>
        <p:txBody>
          <a:bodyPr/>
          <a:lstStyle/>
          <a:p>
            <a:r>
              <a:rPr lang="en-US" dirty="0"/>
              <a:t>Normalized Redux Store Example</a:t>
            </a:r>
          </a:p>
        </p:txBody>
      </p:sp>
      <p:sp>
        <p:nvSpPr>
          <p:cNvPr id="3" name="Content Placeholder 2">
            <a:extLst>
              <a:ext uri="{FF2B5EF4-FFF2-40B4-BE49-F238E27FC236}">
                <a16:creationId xmlns:a16="http://schemas.microsoft.com/office/drawing/2014/main" id="{C846947C-A0BE-5A4E-AAE6-09440F88FE49}"/>
              </a:ext>
            </a:extLst>
          </p:cNvPr>
          <p:cNvSpPr>
            <a:spLocks noGrp="1"/>
          </p:cNvSpPr>
          <p:nvPr>
            <p:ph sz="quarter" idx="10"/>
          </p:nvPr>
        </p:nvSpPr>
        <p:spPr/>
        <p:txBody>
          <a:bodyPr>
            <a:normAutofit fontScale="92500" lnSpcReduction="20000"/>
          </a:bodyPr>
          <a:lstStyle/>
          <a:p>
            <a:pPr marL="0" indent="0">
              <a:buNone/>
            </a:pPr>
            <a:r>
              <a:rPr lang="en-US" sz="1800" dirty="0">
                <a:latin typeface="Courier" pitchFamily="2" charset="0"/>
              </a:rPr>
              <a:t>{ </a:t>
            </a:r>
          </a:p>
          <a:p>
            <a:pPr marL="0" indent="0">
              <a:buNone/>
            </a:pPr>
            <a:r>
              <a:rPr lang="en-US" sz="1800" dirty="0">
                <a:latin typeface="Courier" pitchFamily="2" charset="0"/>
              </a:rPr>
              <a:t>  </a:t>
            </a:r>
            <a:r>
              <a:rPr lang="en-US" sz="1800" b="1" dirty="0">
                <a:latin typeface="Courier" pitchFamily="2" charset="0"/>
              </a:rPr>
              <a:t>orders</a:t>
            </a:r>
            <a:r>
              <a:rPr lang="en-US" sz="1800" dirty="0">
                <a:latin typeface="Courier" pitchFamily="2" charset="0"/>
              </a:rPr>
              <a:t> : { </a:t>
            </a:r>
          </a:p>
          <a:p>
            <a:pPr marL="0" indent="0">
              <a:buNone/>
            </a:pPr>
            <a:r>
              <a:rPr lang="en-US" sz="1800" dirty="0">
                <a:latin typeface="Courier" pitchFamily="2" charset="0"/>
              </a:rPr>
              <a:t>    </a:t>
            </a:r>
            <a:r>
              <a:rPr lang="en-US" sz="1800" dirty="0" err="1">
                <a:latin typeface="Courier" pitchFamily="2" charset="0"/>
              </a:rPr>
              <a:t>byId</a:t>
            </a:r>
            <a:r>
              <a:rPr lang="en-US" sz="1800" dirty="0">
                <a:latin typeface="Courier" pitchFamily="2" charset="0"/>
              </a:rPr>
              <a:t> : { </a:t>
            </a:r>
          </a:p>
          <a:p>
            <a:pPr marL="0" indent="0">
              <a:buNone/>
            </a:pPr>
            <a:r>
              <a:rPr lang="en-US" sz="1800" dirty="0">
                <a:latin typeface="Courier" pitchFamily="2" charset="0"/>
              </a:rPr>
              <a:t>      "order1" : {id : "order1", customer : "customer1",</a:t>
            </a:r>
          </a:p>
          <a:p>
            <a:pPr marL="0" indent="0">
              <a:buNone/>
            </a:pPr>
            <a:r>
              <a:rPr lang="en-US" sz="1800" dirty="0">
                <a:latin typeface="Courier" pitchFamily="2" charset="0"/>
              </a:rPr>
              <a:t>                  items: ["item1","item2"]},</a:t>
            </a:r>
          </a:p>
          <a:p>
            <a:pPr marL="0" indent="0">
              <a:buNone/>
            </a:pPr>
            <a:r>
              <a:rPr lang="en-US" sz="1800" dirty="0">
                <a:latin typeface="Courier" pitchFamily="2" charset="0"/>
              </a:rPr>
              <a:t>      "order2" : {id : "order2", customer : "customer1",</a:t>
            </a:r>
          </a:p>
          <a:p>
            <a:pPr marL="0" indent="0">
              <a:buNone/>
            </a:pPr>
            <a:r>
              <a:rPr lang="en-US" sz="1800" dirty="0">
                <a:latin typeface="Courier" pitchFamily="2" charset="0"/>
              </a:rPr>
              <a:t>                  items: ["item1","item6"]}</a:t>
            </a:r>
          </a:p>
          <a:p>
            <a:pPr marL="0" indent="0">
              <a:buNone/>
            </a:pPr>
            <a:r>
              <a:rPr lang="en-US" sz="1800" dirty="0">
                <a:latin typeface="Courier" pitchFamily="2" charset="0"/>
              </a:rPr>
              <a:t>    },</a:t>
            </a:r>
          </a:p>
          <a:p>
            <a:pPr marL="0" indent="0">
              <a:buNone/>
            </a:pPr>
            <a:r>
              <a:rPr lang="en-US" sz="1800" dirty="0">
                <a:latin typeface="Courier" pitchFamily="2" charset="0"/>
              </a:rPr>
              <a:t>    </a:t>
            </a:r>
            <a:r>
              <a:rPr lang="en-US" sz="1800" dirty="0" err="1">
                <a:latin typeface="Courier" pitchFamily="2" charset="0"/>
              </a:rPr>
              <a:t>allIds</a:t>
            </a:r>
            <a:r>
              <a:rPr lang="en-US" sz="1800" dirty="0">
                <a:latin typeface="Courier" pitchFamily="2" charset="0"/>
              </a:rPr>
              <a:t> : ["order1", "order2"] },</a:t>
            </a:r>
          </a:p>
          <a:p>
            <a:pPr marL="0" indent="0">
              <a:buNone/>
            </a:pPr>
            <a:r>
              <a:rPr lang="en-US" sz="1800" dirty="0">
                <a:latin typeface="Courier" pitchFamily="2" charset="0"/>
              </a:rPr>
              <a:t>  </a:t>
            </a:r>
            <a:r>
              <a:rPr lang="en-US" sz="1800" b="1" dirty="0">
                <a:latin typeface="Courier" pitchFamily="2" charset="0"/>
              </a:rPr>
              <a:t>customers</a:t>
            </a:r>
            <a:r>
              <a:rPr lang="en-US" sz="1800" dirty="0">
                <a:latin typeface="Courier" pitchFamily="2" charset="0"/>
              </a:rPr>
              <a:t> : { </a:t>
            </a:r>
          </a:p>
          <a:p>
            <a:pPr marL="0" indent="0">
              <a:buNone/>
            </a:pPr>
            <a:r>
              <a:rPr lang="en-US" sz="1800" dirty="0">
                <a:latin typeface="Courier" pitchFamily="2" charset="0"/>
              </a:rPr>
              <a:t>    </a:t>
            </a:r>
            <a:r>
              <a:rPr lang="en-US" sz="1800" dirty="0" err="1">
                <a:latin typeface="Courier" pitchFamily="2" charset="0"/>
              </a:rPr>
              <a:t>byId</a:t>
            </a:r>
            <a:r>
              <a:rPr lang="en-US" sz="1800" dirty="0">
                <a:latin typeface="Courier" pitchFamily="2" charset="0"/>
              </a:rPr>
              <a:t> : { </a:t>
            </a:r>
          </a:p>
          <a:p>
            <a:pPr marL="0" indent="0">
              <a:buNone/>
            </a:pPr>
            <a:r>
              <a:rPr lang="en-US" sz="1800" dirty="0">
                <a:latin typeface="Courier" pitchFamily="2" charset="0"/>
              </a:rPr>
              <a:t>      "customer1" : { ... }</a:t>
            </a:r>
          </a:p>
          <a:p>
            <a:pPr marL="0" indent="0">
              <a:buNone/>
            </a:pPr>
            <a:r>
              <a:rPr lang="en-US" sz="1800" dirty="0">
                <a:latin typeface="Courier" pitchFamily="2" charset="0"/>
              </a:rPr>
              <a:t>      ...</a:t>
            </a:r>
          </a:p>
          <a:p>
            <a:pPr marL="0" indent="0">
              <a:buNone/>
            </a:pPr>
            <a:r>
              <a:rPr lang="en-US" sz="1800" dirty="0">
                <a:latin typeface="Courier" pitchFamily="2" charset="0"/>
              </a:rPr>
              <a:t>}</a:t>
            </a:r>
          </a:p>
        </p:txBody>
      </p:sp>
    </p:spTree>
    <p:extLst>
      <p:ext uri="{BB962C8B-B14F-4D97-AF65-F5344CB8AC3E}">
        <p14:creationId xmlns:p14="http://schemas.microsoft.com/office/powerpoint/2010/main" val="361819090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B37F-9CBB-544E-81D5-F2ABA3062AE9}"/>
              </a:ext>
            </a:extLst>
          </p:cNvPr>
          <p:cNvSpPr>
            <a:spLocks noGrp="1"/>
          </p:cNvSpPr>
          <p:nvPr>
            <p:ph type="title"/>
          </p:nvPr>
        </p:nvSpPr>
        <p:spPr/>
        <p:txBody>
          <a:bodyPr/>
          <a:lstStyle/>
          <a:p>
            <a:r>
              <a:rPr lang="en-US" dirty="0"/>
              <a:t>Benefits of Normalizing Store</a:t>
            </a:r>
          </a:p>
        </p:txBody>
      </p:sp>
      <p:sp>
        <p:nvSpPr>
          <p:cNvPr id="3" name="Content Placeholder 2">
            <a:extLst>
              <a:ext uri="{FF2B5EF4-FFF2-40B4-BE49-F238E27FC236}">
                <a16:creationId xmlns:a16="http://schemas.microsoft.com/office/drawing/2014/main" id="{F6AB62D9-6CE0-DD4E-80D1-26178643C975}"/>
              </a:ext>
            </a:extLst>
          </p:cNvPr>
          <p:cNvSpPr>
            <a:spLocks noGrp="1"/>
          </p:cNvSpPr>
          <p:nvPr>
            <p:ph sz="quarter" idx="10"/>
          </p:nvPr>
        </p:nvSpPr>
        <p:spPr/>
        <p:txBody>
          <a:bodyPr/>
          <a:lstStyle/>
          <a:p>
            <a:r>
              <a:rPr lang="en-US" dirty="0"/>
              <a:t>Each item is defined in only one place</a:t>
            </a:r>
          </a:p>
          <a:p>
            <a:r>
              <a:rPr lang="en-US" dirty="0"/>
              <a:t>Simplifies Reducer logic (flatter structure)</a:t>
            </a:r>
          </a:p>
          <a:p>
            <a:r>
              <a:rPr lang="en-US" dirty="0"/>
              <a:t>Simplifies logic for retrieving and updating items</a:t>
            </a:r>
          </a:p>
          <a:p>
            <a:r>
              <a:rPr lang="en-US" dirty="0"/>
              <a:t>Because each data type is separated, updates to a single type of data require fewer components to be re-rendered</a:t>
            </a:r>
          </a:p>
          <a:p>
            <a:endParaRPr lang="en-US" dirty="0"/>
          </a:p>
          <a:p>
            <a:endParaRPr lang="en-US" dirty="0"/>
          </a:p>
        </p:txBody>
      </p:sp>
    </p:spTree>
    <p:extLst>
      <p:ext uri="{BB962C8B-B14F-4D97-AF65-F5344CB8AC3E}">
        <p14:creationId xmlns:p14="http://schemas.microsoft.com/office/powerpoint/2010/main" val="30222742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Redux Pros and Cons</a:t>
            </a:r>
          </a:p>
        </p:txBody>
      </p:sp>
      <p:sp>
        <p:nvSpPr>
          <p:cNvPr id="6" name="Content Placeholder 5"/>
          <p:cNvSpPr>
            <a:spLocks noGrp="1"/>
          </p:cNvSpPr>
          <p:nvPr>
            <p:ph sz="quarter" idx="10"/>
          </p:nvPr>
        </p:nvSpPr>
        <p:spPr>
          <a:xfrm>
            <a:off x="628650" y="2538412"/>
            <a:ext cx="3943350" cy="4319588"/>
          </a:xfrm>
        </p:spPr>
        <p:txBody>
          <a:bodyPr/>
          <a:lstStyle/>
          <a:p>
            <a:r>
              <a:rPr lang="en-US" dirty="0"/>
              <a:t>Declarative</a:t>
            </a:r>
          </a:p>
          <a:p>
            <a:r>
              <a:rPr lang="en-US" dirty="0"/>
              <a:t>Immutable state</a:t>
            </a:r>
          </a:p>
          <a:p>
            <a:r>
              <a:rPr lang="en-US" dirty="0"/>
              <a:t>Mutation logic separate from views</a:t>
            </a:r>
          </a:p>
          <a:p>
            <a:r>
              <a:rPr lang="en-US" dirty="0"/>
              <a:t>Great for testing</a:t>
            </a:r>
          </a:p>
          <a:p>
            <a:pPr marL="0" indent="0">
              <a:buNone/>
            </a:pPr>
            <a:endParaRPr lang="en-US" dirty="0"/>
          </a:p>
        </p:txBody>
      </p:sp>
      <p:sp>
        <p:nvSpPr>
          <p:cNvPr id="5" name="Text Placeholder 4"/>
          <p:cNvSpPr>
            <a:spLocks noGrp="1"/>
          </p:cNvSpPr>
          <p:nvPr>
            <p:ph type="body" idx="4294967295"/>
          </p:nvPr>
        </p:nvSpPr>
        <p:spPr>
          <a:xfrm>
            <a:off x="185195" y="2017613"/>
            <a:ext cx="3868738" cy="823912"/>
          </a:xfrm>
        </p:spPr>
        <p:txBody>
          <a:bodyPr/>
          <a:lstStyle/>
          <a:p>
            <a:r>
              <a:rPr lang="en-US" dirty="0"/>
              <a:t>Redux Pros</a:t>
            </a:r>
          </a:p>
        </p:txBody>
      </p:sp>
      <p:sp>
        <p:nvSpPr>
          <p:cNvPr id="7" name="Text Placeholder 6"/>
          <p:cNvSpPr>
            <a:spLocks noGrp="1"/>
          </p:cNvSpPr>
          <p:nvPr>
            <p:ph type="body" sz="quarter" idx="4294967295"/>
          </p:nvPr>
        </p:nvSpPr>
        <p:spPr>
          <a:xfrm>
            <a:off x="4827950" y="2005254"/>
            <a:ext cx="3887787" cy="823912"/>
          </a:xfrm>
        </p:spPr>
        <p:txBody>
          <a:bodyPr/>
          <a:lstStyle/>
          <a:p>
            <a:r>
              <a:rPr lang="en-US" dirty="0"/>
              <a:t>Redux Cons</a:t>
            </a:r>
          </a:p>
        </p:txBody>
      </p:sp>
      <p:sp>
        <p:nvSpPr>
          <p:cNvPr id="8" name="Content Placeholder 7"/>
          <p:cNvSpPr>
            <a:spLocks noGrp="1"/>
          </p:cNvSpPr>
          <p:nvPr>
            <p:ph sz="quarter" idx="4294967295"/>
          </p:nvPr>
        </p:nvSpPr>
        <p:spPr>
          <a:xfrm>
            <a:off x="5256213" y="2538412"/>
            <a:ext cx="3575271" cy="3684588"/>
          </a:xfrm>
        </p:spPr>
        <p:txBody>
          <a:bodyPr/>
          <a:lstStyle/>
          <a:p>
            <a:r>
              <a:rPr lang="en-US" dirty="0"/>
              <a:t>More complicated than just using plain react components</a:t>
            </a:r>
          </a:p>
          <a:p>
            <a:endParaRPr lang="en-US" dirty="0"/>
          </a:p>
        </p:txBody>
      </p:sp>
    </p:spTree>
    <p:extLst>
      <p:ext uri="{BB962C8B-B14F-4D97-AF65-F5344CB8AC3E}">
        <p14:creationId xmlns:p14="http://schemas.microsoft.com/office/powerpoint/2010/main" val="3562224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3600" dirty="0"/>
              <a:t>Lab 03:</a:t>
            </a:r>
            <a:br>
              <a:rPr lang="en-US" sz="3600" dirty="0"/>
            </a:br>
            <a:r>
              <a:rPr lang="en-US" sz="3600" dirty="0"/>
              <a:t>Create Tests and More Components</a:t>
            </a:r>
          </a:p>
        </p:txBody>
      </p:sp>
      <p:sp>
        <p:nvSpPr>
          <p:cNvPr id="3" name="Content Placeholder 2">
            <a:extLst>
              <a:ext uri="{FF2B5EF4-FFF2-40B4-BE49-F238E27FC236}">
                <a16:creationId xmlns:a16="http://schemas.microsoft.com/office/drawing/2014/main" id="{4842C068-607E-DB80-BD8A-ACBD8B20FEE2}"/>
              </a:ext>
            </a:extLst>
          </p:cNvPr>
          <p:cNvSpPr>
            <a:spLocks noGrp="1"/>
          </p:cNvSpPr>
          <p:nvPr>
            <p:ph idx="1"/>
          </p:nvPr>
        </p:nvSpPr>
        <p:spPr/>
        <p:txBody>
          <a:bodyPr/>
          <a:lstStyle/>
          <a:p>
            <a:endParaRPr lang="en-US"/>
          </a:p>
        </p:txBody>
      </p:sp>
      <p:pic>
        <p:nvPicPr>
          <p:cNvPr id="9" name="Content Placeholder 8" descr="A screenshot of a computer&#10;&#10;AI-generated content may be incorrect.">
            <a:extLst>
              <a:ext uri="{FF2B5EF4-FFF2-40B4-BE49-F238E27FC236}">
                <a16:creationId xmlns:a16="http://schemas.microsoft.com/office/drawing/2014/main" id="{5C244A1A-D4D8-C88D-259D-F176A20DC82D}"/>
              </a:ext>
            </a:extLst>
          </p:cNvPr>
          <p:cNvPicPr>
            <a:picLocks noGrp="1" noChangeAspect="1"/>
          </p:cNvPicPr>
          <p:nvPr>
            <p:ph sz="quarter" idx="10"/>
          </p:nvPr>
        </p:nvPicPr>
        <p:blipFill>
          <a:blip r:embed="rId3"/>
          <a:stretch>
            <a:fillRect/>
          </a:stretch>
        </p:blipFill>
        <p:spPr>
          <a:xfrm>
            <a:off x="3836988" y="1896526"/>
            <a:ext cx="4849812" cy="3037961"/>
          </a:xfrm>
        </p:spPr>
      </p:pic>
    </p:spTree>
    <p:extLst>
      <p:ext uri="{BB962C8B-B14F-4D97-AF65-F5344CB8AC3E}">
        <p14:creationId xmlns:p14="http://schemas.microsoft.com/office/powerpoint/2010/main" val="236564406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3BCB-87E0-DDCA-61F5-C3CDED8626C0}"/>
              </a:ext>
            </a:extLst>
          </p:cNvPr>
          <p:cNvSpPr>
            <a:spLocks noGrp="1"/>
          </p:cNvSpPr>
          <p:nvPr>
            <p:ph type="title"/>
          </p:nvPr>
        </p:nvSpPr>
        <p:spPr/>
        <p:txBody>
          <a:bodyPr/>
          <a:lstStyle/>
          <a:p>
            <a:r>
              <a:rPr lang="en-US" dirty="0"/>
              <a:t>Redux Toolkit</a:t>
            </a:r>
          </a:p>
        </p:txBody>
      </p:sp>
      <p:sp>
        <p:nvSpPr>
          <p:cNvPr id="3" name="Content Placeholder 2">
            <a:extLst>
              <a:ext uri="{FF2B5EF4-FFF2-40B4-BE49-F238E27FC236}">
                <a16:creationId xmlns:a16="http://schemas.microsoft.com/office/drawing/2014/main" id="{096766F4-98BF-4503-2E2F-4AE2DCF0B4A7}"/>
              </a:ext>
            </a:extLst>
          </p:cNvPr>
          <p:cNvSpPr>
            <a:spLocks noGrp="1"/>
          </p:cNvSpPr>
          <p:nvPr>
            <p:ph sz="quarter" idx="10"/>
          </p:nvPr>
        </p:nvSpPr>
        <p:spPr/>
        <p:txBody>
          <a:bodyPr/>
          <a:lstStyle/>
          <a:p>
            <a:r>
              <a:rPr lang="en-US" dirty="0"/>
              <a:t>Utilities for simplifying common Redux use cases.</a:t>
            </a:r>
          </a:p>
          <a:p>
            <a:endParaRPr lang="en-US" dirty="0"/>
          </a:p>
        </p:txBody>
      </p:sp>
    </p:spTree>
    <p:extLst>
      <p:ext uri="{BB962C8B-B14F-4D97-AF65-F5344CB8AC3E}">
        <p14:creationId xmlns:p14="http://schemas.microsoft.com/office/powerpoint/2010/main" val="7610870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47F6C8-6126-5B49-9BE5-3DE092FA9302}"/>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321A596E-BBA8-9A43-AF85-5F71580A7876}"/>
              </a:ext>
            </a:extLst>
          </p:cNvPr>
          <p:cNvSpPr>
            <a:spLocks noGrp="1"/>
          </p:cNvSpPr>
          <p:nvPr>
            <p:ph type="body" sz="quarter" idx="10"/>
          </p:nvPr>
        </p:nvSpPr>
        <p:spPr/>
        <p:txBody>
          <a:bodyPr/>
          <a:lstStyle/>
          <a:p>
            <a:r>
              <a:rPr lang="en-US" dirty="0"/>
              <a:t>Lab 16: Implementing Redux</a:t>
            </a:r>
          </a:p>
        </p:txBody>
      </p:sp>
      <p:sp>
        <p:nvSpPr>
          <p:cNvPr id="7" name="Content Placeholder 6">
            <a:extLst>
              <a:ext uri="{FF2B5EF4-FFF2-40B4-BE49-F238E27FC236}">
                <a16:creationId xmlns:a16="http://schemas.microsoft.com/office/drawing/2014/main" id="{A651DF40-7104-3544-B6C0-6AA0903B1CB6}"/>
              </a:ext>
            </a:extLst>
          </p:cNvPr>
          <p:cNvSpPr>
            <a:spLocks noGrp="1"/>
          </p:cNvSpPr>
          <p:nvPr>
            <p:ph sz="quarter" idx="11"/>
          </p:nvPr>
        </p:nvSpPr>
        <p:spPr/>
        <p:txBody>
          <a:bodyPr/>
          <a:lstStyle/>
          <a:p>
            <a:endParaRPr lang="en-US"/>
          </a:p>
        </p:txBody>
      </p:sp>
      <p:pic>
        <p:nvPicPr>
          <p:cNvPr id="6" name="Content Placeholder 4" descr="Screen Shot 2018-03-14 at 9.40.53 AM.png">
            <a:extLst>
              <a:ext uri="{FF2B5EF4-FFF2-40B4-BE49-F238E27FC236}">
                <a16:creationId xmlns:a16="http://schemas.microsoft.com/office/drawing/2014/main" id="{5AB8E4ED-3276-6645-8630-33880C533B11}"/>
              </a:ext>
            </a:extLst>
          </p:cNvPr>
          <p:cNvPicPr>
            <a:picLocks noChangeAspect="1"/>
          </p:cNvPicPr>
          <p:nvPr/>
        </p:nvPicPr>
        <p:blipFill rotWithShape="1">
          <a:blip r:embed="rId3">
            <a:extLst>
              <a:ext uri="{28A0092B-C50C-407E-A947-70E740481C1C}">
                <a14:useLocalDpi xmlns:a14="http://schemas.microsoft.com/office/drawing/2010/main" val="0"/>
              </a:ext>
            </a:extLst>
          </a:blip>
          <a:srcRect l="5313" r="19839" b="3"/>
          <a:stretch/>
        </p:blipFill>
        <p:spPr>
          <a:xfrm>
            <a:off x="3962781" y="722376"/>
            <a:ext cx="4697730" cy="5413248"/>
          </a:xfrm>
          <a:prstGeom prst="rect">
            <a:avLst/>
          </a:prstGeom>
          <a:effectLst/>
        </p:spPr>
      </p:pic>
    </p:spTree>
    <p:extLst>
      <p:ext uri="{BB962C8B-B14F-4D97-AF65-F5344CB8AC3E}">
        <p14:creationId xmlns:p14="http://schemas.microsoft.com/office/powerpoint/2010/main" val="302700762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Redux Middleware?</a:t>
            </a:r>
          </a:p>
        </p:txBody>
      </p:sp>
      <p:sp>
        <p:nvSpPr>
          <p:cNvPr id="3" name="Text Placeholder 2"/>
          <p:cNvSpPr>
            <a:spLocks noGrp="1"/>
          </p:cNvSpPr>
          <p:nvPr>
            <p:ph sz="quarter" idx="10"/>
          </p:nvPr>
        </p:nvSpPr>
        <p:spPr/>
        <p:txBody>
          <a:bodyPr>
            <a:normAutofit/>
          </a:bodyPr>
          <a:lstStyle/>
          <a:p>
            <a:r>
              <a:rPr lang="en-US" sz="2800" dirty="0"/>
              <a:t>a higher-order function that composes a dispatch function to return a new dispatch function.</a:t>
            </a:r>
          </a:p>
          <a:p>
            <a:r>
              <a:rPr lang="en-US" sz="2800" dirty="0"/>
              <a:t>a third-party extension point between dispatching an action and the reducer.</a:t>
            </a:r>
          </a:p>
        </p:txBody>
      </p:sp>
      <p:graphicFrame>
        <p:nvGraphicFramePr>
          <p:cNvPr id="5" name="Diagram 4"/>
          <p:cNvGraphicFramePr/>
          <p:nvPr>
            <p:extLst>
              <p:ext uri="{D42A27DB-BD31-4B8C-83A1-F6EECF244321}">
                <p14:modId xmlns:p14="http://schemas.microsoft.com/office/powerpoint/2010/main" val="2554804221"/>
              </p:ext>
            </p:extLst>
          </p:nvPr>
        </p:nvGraphicFramePr>
        <p:xfrm>
          <a:off x="614149" y="2974544"/>
          <a:ext cx="7915702" cy="3334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873297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Middleware Good For?</a:t>
            </a:r>
          </a:p>
        </p:txBody>
      </p:sp>
      <p:sp>
        <p:nvSpPr>
          <p:cNvPr id="3" name="Text Placeholder 2"/>
          <p:cNvSpPr>
            <a:spLocks noGrp="1"/>
          </p:cNvSpPr>
          <p:nvPr>
            <p:ph sz="quarter" idx="10"/>
          </p:nvPr>
        </p:nvSpPr>
        <p:spPr/>
        <p:txBody>
          <a:bodyPr>
            <a:normAutofit/>
          </a:bodyPr>
          <a:lstStyle/>
          <a:p>
            <a:r>
              <a:rPr lang="en-US" sz="3600" dirty="0"/>
              <a:t>Logging actions</a:t>
            </a:r>
          </a:p>
          <a:p>
            <a:r>
              <a:rPr lang="en-US" sz="3600" dirty="0"/>
              <a:t>Reporting errors</a:t>
            </a:r>
          </a:p>
          <a:p>
            <a:r>
              <a:rPr lang="en-US" sz="3600" dirty="0"/>
              <a:t>Dispatching new actions</a:t>
            </a:r>
          </a:p>
          <a:p>
            <a:r>
              <a:rPr lang="en-US" sz="3600" dirty="0"/>
              <a:t>Asynchronous requests</a:t>
            </a:r>
          </a:p>
        </p:txBody>
      </p:sp>
    </p:spTree>
    <p:extLst>
      <p:ext uri="{BB962C8B-B14F-4D97-AF65-F5344CB8AC3E}">
        <p14:creationId xmlns:p14="http://schemas.microsoft.com/office/powerpoint/2010/main" val="261506646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Redux Thunk</a:t>
            </a:r>
          </a:p>
        </p:txBody>
      </p:sp>
      <p:sp>
        <p:nvSpPr>
          <p:cNvPr id="5" name="Text Placeholder 4"/>
          <p:cNvSpPr>
            <a:spLocks noGrp="1"/>
          </p:cNvSpPr>
          <p:nvPr>
            <p:ph sz="quarter" idx="10"/>
          </p:nvPr>
        </p:nvSpPr>
        <p:spPr/>
        <p:txBody>
          <a:bodyPr/>
          <a:lstStyle/>
          <a:p>
            <a:r>
              <a:rPr lang="en-US" dirty="0"/>
              <a:t>Allows you to write action creators that return a function instead of an object.</a:t>
            </a:r>
          </a:p>
          <a:p>
            <a:endParaRPr lang="en-US" dirty="0"/>
          </a:p>
        </p:txBody>
      </p:sp>
    </p:spTree>
    <p:extLst>
      <p:ext uri="{BB962C8B-B14F-4D97-AF65-F5344CB8AC3E}">
        <p14:creationId xmlns:p14="http://schemas.microsoft.com/office/powerpoint/2010/main" val="247875151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Thunk Useful?</a:t>
            </a:r>
          </a:p>
        </p:txBody>
      </p:sp>
      <p:sp>
        <p:nvSpPr>
          <p:cNvPr id="3" name="Text Placeholder 2"/>
          <p:cNvSpPr>
            <a:spLocks noGrp="1"/>
          </p:cNvSpPr>
          <p:nvPr>
            <p:ph sz="quarter" idx="10"/>
          </p:nvPr>
        </p:nvSpPr>
        <p:spPr/>
        <p:txBody>
          <a:bodyPr>
            <a:normAutofit/>
          </a:bodyPr>
          <a:lstStyle/>
          <a:p>
            <a:r>
              <a:rPr lang="en-US" dirty="0"/>
              <a:t>delay the dispatch of an action</a:t>
            </a:r>
          </a:p>
          <a:p>
            <a:r>
              <a:rPr lang="en-US" dirty="0"/>
              <a:t>dispatch only if a certain condition is met</a:t>
            </a:r>
          </a:p>
          <a:p>
            <a:r>
              <a:rPr lang="en-US" dirty="0"/>
              <a:t>perform async network operation</a:t>
            </a:r>
          </a:p>
          <a:p>
            <a:pPr lvl="1"/>
            <a:r>
              <a:rPr lang="en-US" dirty="0"/>
              <a:t>database</a:t>
            </a:r>
          </a:p>
          <a:p>
            <a:pPr lvl="1"/>
            <a:r>
              <a:rPr lang="en-US" dirty="0"/>
              <a:t>AJAX</a:t>
            </a:r>
          </a:p>
          <a:p>
            <a:endParaRPr lang="en-US" dirty="0"/>
          </a:p>
        </p:txBody>
      </p:sp>
    </p:spTree>
    <p:extLst>
      <p:ext uri="{BB962C8B-B14F-4D97-AF65-F5344CB8AC3E}">
        <p14:creationId xmlns:p14="http://schemas.microsoft.com/office/powerpoint/2010/main" val="155784041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Thunk work?</a:t>
            </a:r>
          </a:p>
        </p:txBody>
      </p:sp>
      <p:sp>
        <p:nvSpPr>
          <p:cNvPr id="3" name="Text Placeholder 2"/>
          <p:cNvSpPr>
            <a:spLocks noGrp="1"/>
          </p:cNvSpPr>
          <p:nvPr>
            <p:ph sz="quarter" idx="10"/>
          </p:nvPr>
        </p:nvSpPr>
        <p:spPr/>
        <p:txBody>
          <a:bodyPr/>
          <a:lstStyle/>
          <a:p>
            <a:pPr marL="457200" indent="-457200">
              <a:buFont typeface="+mj-lt"/>
              <a:buAutoNum type="arabicPeriod"/>
            </a:pPr>
            <a:r>
              <a:rPr lang="en-US" dirty="0"/>
              <a:t>Redux Thunk middleware is added to the store</a:t>
            </a:r>
          </a:p>
          <a:p>
            <a:pPr marL="457200" indent="-457200">
              <a:buFont typeface="+mj-lt"/>
              <a:buAutoNum type="arabicPeriod"/>
            </a:pPr>
            <a:r>
              <a:rPr lang="en-US" dirty="0"/>
              <a:t>When an action creator returns a function, that inner function will get executed by the Thunk middleware.</a:t>
            </a:r>
          </a:p>
          <a:p>
            <a:pPr marL="457200" indent="-457200">
              <a:buFont typeface="+mj-lt"/>
              <a:buAutoNum type="arabicPeriod"/>
            </a:pPr>
            <a:r>
              <a:rPr lang="en-US" dirty="0"/>
              <a:t>The inner function receives the store methods </a:t>
            </a:r>
            <a:r>
              <a:rPr lang="en-US" dirty="0">
                <a:latin typeface="Courier New"/>
                <a:cs typeface="Courier New"/>
              </a:rPr>
              <a:t>dispatch</a:t>
            </a:r>
            <a:r>
              <a:rPr lang="en-US" dirty="0"/>
              <a:t> and </a:t>
            </a:r>
            <a:r>
              <a:rPr lang="en-US" dirty="0">
                <a:latin typeface="Courier New"/>
                <a:cs typeface="Courier New"/>
              </a:rPr>
              <a:t>getState()</a:t>
            </a:r>
            <a:r>
              <a:rPr lang="en-US" dirty="0"/>
              <a:t> as parameters.</a:t>
            </a:r>
          </a:p>
          <a:p>
            <a:pPr marL="457200" indent="-457200">
              <a:buFont typeface="+mj-lt"/>
              <a:buAutoNum type="arabicPeriod"/>
            </a:pPr>
            <a:r>
              <a:rPr lang="en-US" dirty="0"/>
              <a:t>On success, the Thunk action calls a standard action.</a:t>
            </a:r>
          </a:p>
        </p:txBody>
      </p:sp>
    </p:spTree>
    <p:extLst>
      <p:ext uri="{BB962C8B-B14F-4D97-AF65-F5344CB8AC3E}">
        <p14:creationId xmlns:p14="http://schemas.microsoft.com/office/powerpoint/2010/main" val="109259096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Redux Saga</a:t>
            </a:r>
          </a:p>
        </p:txBody>
      </p:sp>
      <p:sp>
        <p:nvSpPr>
          <p:cNvPr id="3" name="Content Placeholder 2"/>
          <p:cNvSpPr>
            <a:spLocks noGrp="1"/>
          </p:cNvSpPr>
          <p:nvPr>
            <p:ph sz="quarter" idx="10"/>
          </p:nvPr>
        </p:nvSpPr>
        <p:spPr/>
        <p:txBody>
          <a:bodyPr/>
          <a:lstStyle/>
          <a:p>
            <a:r>
              <a:rPr lang="en-US" dirty="0"/>
              <a:t>Useful for complex async operations.</a:t>
            </a:r>
          </a:p>
          <a:p>
            <a:r>
              <a:rPr lang="en-US" dirty="0"/>
              <a:t>Uses generator functions to complete actions in series.</a:t>
            </a:r>
          </a:p>
          <a:p>
            <a:r>
              <a:rPr lang="en-US" dirty="0">
                <a:hlinkClick r:id="rId3"/>
              </a:rPr>
              <a:t>redux-saga.js.org/docs/introduction/BeginnerTutorial.html</a:t>
            </a:r>
            <a:endParaRPr lang="en-US" dirty="0"/>
          </a:p>
          <a:p>
            <a:endParaRPr lang="en-US" dirty="0"/>
          </a:p>
        </p:txBody>
      </p:sp>
    </p:spTree>
    <p:extLst>
      <p:ext uri="{BB962C8B-B14F-4D97-AF65-F5344CB8AC3E}">
        <p14:creationId xmlns:p14="http://schemas.microsoft.com/office/powerpoint/2010/main" val="29749690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Sagas</a:t>
            </a:r>
          </a:p>
        </p:txBody>
      </p:sp>
      <p:sp>
        <p:nvSpPr>
          <p:cNvPr id="5" name="Text Placeholder 4"/>
          <p:cNvSpPr>
            <a:spLocks noGrp="1"/>
          </p:cNvSpPr>
          <p:nvPr>
            <p:ph type="body" sz="quarter" idx="13"/>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//install redux-saga</a:t>
            </a:r>
          </a:p>
          <a:p>
            <a:r>
              <a:rPr lang="en-US" dirty="0">
                <a:latin typeface="Courier New" panose="02070309020205020404" pitchFamily="49" charset="0"/>
                <a:cs typeface="Courier New" panose="02070309020205020404" pitchFamily="49" charset="0"/>
              </a:rPr>
              <a:t>npm install --save redux-saga</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//dispatch an action</a:t>
            </a:r>
          </a:p>
          <a:p>
            <a:r>
              <a:rPr lang="en-US" dirty="0">
                <a:latin typeface="Courier New" panose="02070309020205020404" pitchFamily="49" charset="0"/>
                <a:cs typeface="Courier New" panose="02070309020205020404" pitchFamily="49" charset="0"/>
              </a:rPr>
              <a:t>class UserComponent extends React.Component {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onSomeButtonClicked() { </a:t>
            </a:r>
          </a:p>
          <a:p>
            <a:r>
              <a:rPr lang="en-US" dirty="0">
                <a:latin typeface="Courier New" panose="02070309020205020404" pitchFamily="49" charset="0"/>
                <a:cs typeface="Courier New" panose="02070309020205020404" pitchFamily="49" charset="0"/>
              </a:rPr>
              <a:t>	const { userId, dispatch } = this.props;</a:t>
            </a:r>
          </a:p>
          <a:p>
            <a:r>
              <a:rPr lang="en-US" dirty="0">
                <a:latin typeface="Courier New" panose="02070309020205020404" pitchFamily="49" charset="0"/>
                <a:cs typeface="Courier New" panose="02070309020205020404" pitchFamily="49" charset="0"/>
              </a:rPr>
              <a:t>	dispatch({</a:t>
            </a:r>
          </a:p>
          <a:p>
            <a:r>
              <a:rPr lang="en-US" dirty="0">
                <a:latin typeface="Courier New" panose="02070309020205020404" pitchFamily="49" charset="0"/>
                <a:cs typeface="Courier New" panose="02070309020205020404" pitchFamily="49" charset="0"/>
              </a:rPr>
              <a:t>		type: 'USER_FETCH_REQUESTED', </a:t>
            </a:r>
          </a:p>
          <a:p>
            <a:r>
              <a:rPr lang="en-US" dirty="0">
                <a:latin typeface="Courier New" panose="02070309020205020404" pitchFamily="49" charset="0"/>
                <a:cs typeface="Courier New" panose="02070309020205020404" pitchFamily="49" charset="0"/>
              </a:rPr>
              <a:t>		payload: {userId}}); </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613254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Sagas (cont.)</a:t>
            </a:r>
          </a:p>
        </p:txBody>
      </p:sp>
      <p:sp>
        <p:nvSpPr>
          <p:cNvPr id="3" name="Text Placeholder 2"/>
          <p:cNvSpPr>
            <a:spLocks noGrp="1"/>
          </p:cNvSpPr>
          <p:nvPr>
            <p:ph type="body" sz="quarter" idx="13"/>
          </p:nvPr>
        </p:nvSpPr>
        <p:spPr/>
        <p:txBody>
          <a:bodyPr>
            <a:normAutofit fontScale="40000" lnSpcReduction="20000"/>
          </a:bodyPr>
          <a:lstStyle/>
          <a:p>
            <a:r>
              <a:rPr lang="en-US" sz="3400" dirty="0">
                <a:latin typeface="Courier New" panose="02070309020205020404" pitchFamily="49" charset="0"/>
                <a:cs typeface="Courier New" panose="02070309020205020404" pitchFamily="49" charset="0"/>
              </a:rPr>
              <a:t>// create a "worker" saga to do the async action</a:t>
            </a:r>
          </a:p>
          <a:p>
            <a:endParaRPr lang="en-US" sz="3400" dirty="0">
              <a:latin typeface="Courier New" panose="02070309020205020404" pitchFamily="49" charset="0"/>
              <a:cs typeface="Courier New" panose="02070309020205020404" pitchFamily="49" charset="0"/>
            </a:endParaRPr>
          </a:p>
          <a:p>
            <a:r>
              <a:rPr lang="en-US" sz="3400" dirty="0">
                <a:latin typeface="Courier New" panose="02070309020205020404" pitchFamily="49" charset="0"/>
                <a:cs typeface="Courier New" panose="02070309020205020404" pitchFamily="49" charset="0"/>
              </a:rPr>
              <a:t>import { call, put, takeEvery, takeLatest } from 'redux-saga/effects';</a:t>
            </a:r>
          </a:p>
          <a:p>
            <a:r>
              <a:rPr lang="en-US" sz="3400" dirty="0">
                <a:latin typeface="Courier New" panose="02070309020205020404" pitchFamily="49" charset="0"/>
                <a:cs typeface="Courier New" panose="02070309020205020404" pitchFamily="49" charset="0"/>
              </a:rPr>
              <a:t>import Api from '...'; </a:t>
            </a:r>
          </a:p>
          <a:p>
            <a:endParaRPr lang="en-US" sz="3400" dirty="0">
              <a:latin typeface="Courier New" panose="02070309020205020404" pitchFamily="49" charset="0"/>
              <a:cs typeface="Courier New" panose="02070309020205020404" pitchFamily="49" charset="0"/>
            </a:endParaRPr>
          </a:p>
          <a:p>
            <a:r>
              <a:rPr lang="en-US" sz="3400" dirty="0">
                <a:latin typeface="Courier New" panose="02070309020205020404" pitchFamily="49" charset="0"/>
                <a:cs typeface="Courier New" panose="02070309020205020404" pitchFamily="49" charset="0"/>
              </a:rPr>
              <a:t>// worker Saga: will be fired on USER_FETCH_REQUESTED actions</a:t>
            </a:r>
          </a:p>
          <a:p>
            <a:endParaRPr lang="en-US" sz="3400" dirty="0">
              <a:latin typeface="Courier New" panose="02070309020205020404" pitchFamily="49" charset="0"/>
              <a:cs typeface="Courier New" panose="02070309020205020404" pitchFamily="49" charset="0"/>
            </a:endParaRPr>
          </a:p>
          <a:p>
            <a:r>
              <a:rPr lang="en-US" sz="3400" dirty="0">
                <a:latin typeface="Courier New" panose="02070309020205020404" pitchFamily="49" charset="0"/>
                <a:cs typeface="Courier New" panose="02070309020205020404" pitchFamily="49" charset="0"/>
              </a:rPr>
              <a:t>function* fetchUser(action) { </a:t>
            </a:r>
          </a:p>
          <a:p>
            <a:r>
              <a:rPr lang="en-US" sz="3400" dirty="0">
                <a:latin typeface="Courier New" panose="02070309020205020404" pitchFamily="49" charset="0"/>
                <a:cs typeface="Courier New" panose="02070309020205020404" pitchFamily="49" charset="0"/>
              </a:rPr>
              <a:t>  try { </a:t>
            </a:r>
          </a:p>
          <a:p>
            <a:r>
              <a:rPr lang="en-US" sz="3400" dirty="0">
                <a:latin typeface="Courier New" panose="02070309020205020404" pitchFamily="49" charset="0"/>
                <a:cs typeface="Courier New" panose="02070309020205020404" pitchFamily="49" charset="0"/>
              </a:rPr>
              <a:t>	const user = yield call(Api.fetchUser, action.payload.userId); </a:t>
            </a:r>
          </a:p>
          <a:p>
            <a:r>
              <a:rPr lang="en-US" sz="3400" dirty="0">
                <a:latin typeface="Courier New" panose="02070309020205020404" pitchFamily="49" charset="0"/>
                <a:cs typeface="Courier New" panose="02070309020205020404" pitchFamily="49" charset="0"/>
              </a:rPr>
              <a:t>	yield put({type: "USER_FETCH_SUCCEEDED", user: user}); </a:t>
            </a:r>
          </a:p>
          <a:p>
            <a:r>
              <a:rPr lang="en-US" sz="3400" dirty="0">
                <a:latin typeface="Courier New" panose="02070309020205020404" pitchFamily="49" charset="0"/>
                <a:cs typeface="Courier New" panose="02070309020205020404" pitchFamily="49" charset="0"/>
              </a:rPr>
              <a:t>} catch (e) { </a:t>
            </a:r>
          </a:p>
          <a:p>
            <a:r>
              <a:rPr lang="en-US" sz="3400" dirty="0">
                <a:latin typeface="Courier New" panose="02070309020205020404" pitchFamily="49" charset="0"/>
                <a:cs typeface="Courier New" panose="02070309020205020404" pitchFamily="49" charset="0"/>
              </a:rPr>
              <a:t>	yield put({type: "USER_FETCH_FAILED", message: e.message}); </a:t>
            </a:r>
          </a:p>
          <a:p>
            <a:r>
              <a:rPr lang="en-US" sz="3400" dirty="0">
                <a:latin typeface="Courier New" panose="02070309020205020404" pitchFamily="49" charset="0"/>
                <a:cs typeface="Courier New" panose="02070309020205020404" pitchFamily="49" charset="0"/>
              </a:rPr>
              <a:t>} </a:t>
            </a:r>
          </a:p>
          <a:p>
            <a:r>
              <a:rPr lang="en-US" sz="3400" dirty="0">
                <a:latin typeface="Courier New" panose="02070309020205020404" pitchFamily="49" charset="0"/>
                <a:cs typeface="Courier New" panose="02070309020205020404" pitchFamily="49" charset="0"/>
              </a:rPr>
              <a:t>} </a:t>
            </a:r>
          </a:p>
          <a:p>
            <a:endParaRPr lang="en-US" dirty="0"/>
          </a:p>
        </p:txBody>
      </p:sp>
    </p:spTree>
    <p:extLst>
      <p:ext uri="{BB962C8B-B14F-4D97-AF65-F5344CB8AC3E}">
        <p14:creationId xmlns:p14="http://schemas.microsoft.com/office/powerpoint/2010/main" val="2740163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D4846D-AB77-CEB7-35E3-B8E12F873A6A}"/>
              </a:ext>
            </a:extLst>
          </p:cNvPr>
          <p:cNvSpPr>
            <a:spLocks noGrp="1"/>
          </p:cNvSpPr>
          <p:nvPr>
            <p:ph type="title"/>
          </p:nvPr>
        </p:nvSpPr>
        <p:spPr/>
        <p:txBody>
          <a:bodyPr/>
          <a:lstStyle/>
          <a:p>
            <a:r>
              <a:rPr lang="en-US" dirty="0" err="1"/>
              <a:t>ReactDOM</a:t>
            </a:r>
            <a:endParaRPr lang="en-US" dirty="0"/>
          </a:p>
        </p:txBody>
      </p:sp>
      <p:sp>
        <p:nvSpPr>
          <p:cNvPr id="6" name="Content Placeholder 5">
            <a:extLst>
              <a:ext uri="{FF2B5EF4-FFF2-40B4-BE49-F238E27FC236}">
                <a16:creationId xmlns:a16="http://schemas.microsoft.com/office/drawing/2014/main" id="{B8D65913-9D4D-1962-3985-F5FE0F6D1DD9}"/>
              </a:ext>
            </a:extLst>
          </p:cNvPr>
          <p:cNvSpPr>
            <a:spLocks noGrp="1"/>
          </p:cNvSpPr>
          <p:nvPr>
            <p:ph idx="1"/>
          </p:nvPr>
        </p:nvSpPr>
        <p:spPr/>
        <p:txBody>
          <a:bodyPr/>
          <a:lstStyle/>
          <a:p>
            <a:r>
              <a:rPr lang="en-US" dirty="0"/>
              <a:t>Exported from react-</a:t>
            </a:r>
            <a:r>
              <a:rPr lang="en-US" dirty="0" err="1"/>
              <a:t>dom</a:t>
            </a:r>
            <a:r>
              <a:rPr lang="en-US" dirty="0"/>
              <a:t> package. </a:t>
            </a:r>
          </a:p>
          <a:p>
            <a:r>
              <a:rPr lang="en-US" dirty="0"/>
              <a:t>Provides methods that are used at the top-level of your app.</a:t>
            </a:r>
          </a:p>
          <a:p>
            <a:endParaRPr lang="en-US" dirty="0"/>
          </a:p>
        </p:txBody>
      </p:sp>
    </p:spTree>
    <p:extLst>
      <p:ext uri="{BB962C8B-B14F-4D97-AF65-F5344CB8AC3E}">
        <p14:creationId xmlns:p14="http://schemas.microsoft.com/office/powerpoint/2010/main" val="33825128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Saga (cont.)</a:t>
            </a:r>
          </a:p>
        </p:txBody>
      </p:sp>
      <p:sp>
        <p:nvSpPr>
          <p:cNvPr id="3" name="Text Placeholder 2"/>
          <p:cNvSpPr>
            <a:spLocks noGrp="1"/>
          </p:cNvSpPr>
          <p:nvPr>
            <p:ph type="body" sz="quarter" idx="13"/>
          </p:nvPr>
        </p:nvSpPr>
        <p:spPr/>
        <p:txBody>
          <a:bodyPr>
            <a:normAutofit fontScale="62500" lnSpcReduction="20000"/>
          </a:bodyPr>
          <a:lstStyle/>
          <a:p>
            <a:r>
              <a:rPr lang="en-US" dirty="0"/>
              <a:t>// create a listener saga to listen for the event</a:t>
            </a:r>
          </a:p>
          <a:p>
            <a:endParaRPr lang="en-US" dirty="0"/>
          </a:p>
          <a:p>
            <a:r>
              <a:rPr lang="en-US" dirty="0"/>
              <a:t>function* mySaga() { </a:t>
            </a:r>
          </a:p>
          <a:p>
            <a:r>
              <a:rPr lang="en-US" dirty="0"/>
              <a:t>	yield takeEvery("USER_FETCH_REQUESTED", fetchUser); </a:t>
            </a:r>
          </a:p>
          <a:p>
            <a:r>
              <a:rPr lang="en-US" dirty="0"/>
              <a:t>} </a:t>
            </a:r>
          </a:p>
          <a:p>
            <a:endParaRPr lang="en-US" dirty="0"/>
          </a:p>
          <a:p>
            <a:r>
              <a:rPr lang="en-US" dirty="0"/>
              <a:t>/* Alternatively you may use </a:t>
            </a:r>
            <a:r>
              <a:rPr lang="en-US" dirty="0" err="1"/>
              <a:t>takeLatest</a:t>
            </a:r>
            <a:r>
              <a:rPr lang="en-US" dirty="0"/>
              <a:t>.</a:t>
            </a:r>
          </a:p>
          <a:p>
            <a:r>
              <a:rPr lang="en-US" dirty="0"/>
              <a:t>function* mySaga() { </a:t>
            </a:r>
          </a:p>
          <a:p>
            <a:r>
              <a:rPr lang="en-US" dirty="0"/>
              <a:t>	yield takeLatest("USER_FETCH_REQUESTED", fetchUser); </a:t>
            </a:r>
          </a:p>
          <a:p>
            <a:r>
              <a:rPr lang="en-US" dirty="0"/>
              <a:t>} </a:t>
            </a:r>
          </a:p>
          <a:p>
            <a:r>
              <a:rPr lang="en-US" dirty="0"/>
              <a:t>*/</a:t>
            </a:r>
          </a:p>
          <a:p>
            <a:r>
              <a:rPr lang="en-US" dirty="0"/>
              <a:t>// export mySaga</a:t>
            </a:r>
          </a:p>
          <a:p>
            <a:r>
              <a:rPr lang="en-US" dirty="0"/>
              <a:t>export default mySaga;</a:t>
            </a:r>
          </a:p>
        </p:txBody>
      </p:sp>
    </p:spTree>
    <p:extLst>
      <p:ext uri="{BB962C8B-B14F-4D97-AF65-F5344CB8AC3E}">
        <p14:creationId xmlns:p14="http://schemas.microsoft.com/office/powerpoint/2010/main" val="179465461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Saga (cont.)</a:t>
            </a:r>
          </a:p>
        </p:txBody>
      </p:sp>
      <p:sp>
        <p:nvSpPr>
          <p:cNvPr id="5" name="Content Placeholder 4"/>
          <p:cNvSpPr>
            <a:spLocks noGrp="1"/>
          </p:cNvSpPr>
          <p:nvPr>
            <p:ph type="body" sz="quarter" idx="13"/>
          </p:nvPr>
        </p:nvSpPr>
        <p:spPr/>
        <p:txBody>
          <a:bodyPr>
            <a:normAutofit fontScale="62500" lnSpcReduction="20000"/>
          </a:bodyPr>
          <a:lstStyle/>
          <a:p>
            <a:r>
              <a:rPr lang="en-US" dirty="0"/>
              <a:t>// Connect Saga to the store, using middleware</a:t>
            </a:r>
          </a:p>
          <a:p>
            <a:r>
              <a:rPr lang="en-US" dirty="0"/>
              <a:t>import { createStore, applyMiddleware } from 'redux';</a:t>
            </a:r>
          </a:p>
          <a:p>
            <a:r>
              <a:rPr lang="en-US" dirty="0"/>
              <a:t>import createSagaMiddleware from 'redux-saga';</a:t>
            </a:r>
          </a:p>
          <a:p>
            <a:r>
              <a:rPr lang="en-US" dirty="0"/>
              <a:t>import reducer from './reducers';</a:t>
            </a:r>
          </a:p>
          <a:p>
            <a:r>
              <a:rPr lang="en-US" dirty="0"/>
              <a:t>import mySaga from './sagas';</a:t>
            </a:r>
          </a:p>
          <a:p>
            <a:endParaRPr lang="en-US" dirty="0"/>
          </a:p>
          <a:p>
            <a:r>
              <a:rPr lang="en-US" dirty="0"/>
              <a:t>// create the saga middleware </a:t>
            </a:r>
          </a:p>
          <a:p>
            <a:r>
              <a:rPr lang="en-US" dirty="0"/>
              <a:t>const sagaMiddleware = createSagaMiddleware();</a:t>
            </a:r>
          </a:p>
          <a:p>
            <a:r>
              <a:rPr lang="en-US" dirty="0"/>
              <a:t>// mount it on the Store </a:t>
            </a:r>
          </a:p>
          <a:p>
            <a:r>
              <a:rPr lang="en-US" dirty="0"/>
              <a:t>const store = createStore( reducer, applyMiddleware(sagaMiddleware) ); </a:t>
            </a:r>
          </a:p>
          <a:p>
            <a:r>
              <a:rPr lang="en-US" dirty="0"/>
              <a:t>// then run the saga </a:t>
            </a:r>
          </a:p>
          <a:p>
            <a:r>
              <a:rPr lang="en-US" dirty="0"/>
              <a:t>sagaMiddleware.run(mySaga); </a:t>
            </a:r>
          </a:p>
          <a:p>
            <a:r>
              <a:rPr lang="en-US" dirty="0"/>
              <a:t>// render the application</a:t>
            </a:r>
          </a:p>
        </p:txBody>
      </p:sp>
    </p:spTree>
    <p:extLst>
      <p:ext uri="{BB962C8B-B14F-4D97-AF65-F5344CB8AC3E}">
        <p14:creationId xmlns:p14="http://schemas.microsoft.com/office/powerpoint/2010/main" val="18890024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7" y="629266"/>
            <a:ext cx="2704179" cy="1676603"/>
          </a:xfrm>
        </p:spPr>
        <p:txBody>
          <a:bodyPr>
            <a:normAutofit/>
          </a:bodyPr>
          <a:lstStyle/>
          <a:p>
            <a:r>
              <a:rPr lang="en-US" sz="3500" dirty="0"/>
              <a:t>Lab 17: Redux </a:t>
            </a:r>
            <a:r>
              <a:rPr lang="en-US" sz="3500" dirty="0" err="1"/>
              <a:t>Thunk</a:t>
            </a:r>
            <a:endParaRPr lang="en-US" sz="3500" dirty="0"/>
          </a:p>
        </p:txBody>
      </p:sp>
      <p:sp>
        <p:nvSpPr>
          <p:cNvPr id="5" name="Content Placeholder 4">
            <a:extLst>
              <a:ext uri="{FF2B5EF4-FFF2-40B4-BE49-F238E27FC236}">
                <a16:creationId xmlns:a16="http://schemas.microsoft.com/office/drawing/2014/main" id="{EA0237AC-678E-884F-909A-3094E8892041}"/>
              </a:ext>
            </a:extLst>
          </p:cNvPr>
          <p:cNvSpPr>
            <a:spLocks noGrp="1"/>
          </p:cNvSpPr>
          <p:nvPr>
            <p:ph idx="1"/>
          </p:nvPr>
        </p:nvSpPr>
        <p:spPr>
          <a:xfrm>
            <a:off x="486698" y="2438401"/>
            <a:ext cx="2704178" cy="3779520"/>
          </a:xfrm>
        </p:spPr>
        <p:txBody>
          <a:bodyPr>
            <a:normAutofit/>
          </a:bodyPr>
          <a:lstStyle/>
          <a:p>
            <a:endParaRPr lang="en-US" sz="1600"/>
          </a:p>
        </p:txBody>
      </p:sp>
      <p:sp>
        <p:nvSpPr>
          <p:cNvPr id="13" name="Rectangle 12">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8700" y="559407"/>
            <a:ext cx="4945891"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Screen Shot 2018-03-14 at 5.01.32 PM.png">
            <a:extLst>
              <a:ext uri="{FF2B5EF4-FFF2-40B4-BE49-F238E27FC236}">
                <a16:creationId xmlns:a16="http://schemas.microsoft.com/office/drawing/2014/main" id="{F3025A57-D178-F440-9240-676924154EE1}"/>
              </a:ext>
            </a:extLst>
          </p:cNvPr>
          <p:cNvPicPr>
            <a:picLocks noChangeAspect="1"/>
          </p:cNvPicPr>
          <p:nvPr/>
        </p:nvPicPr>
        <p:blipFill rotWithShape="1">
          <a:blip r:embed="rId3">
            <a:extLst>
              <a:ext uri="{28A0092B-C50C-407E-A947-70E740481C1C}">
                <a14:useLocalDpi xmlns:a14="http://schemas.microsoft.com/office/drawing/2010/main" val="0"/>
              </a:ext>
            </a:extLst>
          </a:blip>
          <a:srcRect l="13539" r="18988"/>
          <a:stretch/>
        </p:blipFill>
        <p:spPr>
          <a:xfrm>
            <a:off x="3962781" y="722376"/>
            <a:ext cx="4697730" cy="5413248"/>
          </a:xfrm>
          <a:prstGeom prst="rect">
            <a:avLst/>
          </a:prstGeom>
          <a:effectLst/>
        </p:spPr>
      </p:pic>
    </p:spTree>
    <p:extLst>
      <p:ext uri="{BB962C8B-B14F-4D97-AF65-F5344CB8AC3E}">
        <p14:creationId xmlns:p14="http://schemas.microsoft.com/office/powerpoint/2010/main" val="26721586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7" y="629266"/>
            <a:ext cx="2704179" cy="1676603"/>
          </a:xfrm>
        </p:spPr>
        <p:txBody>
          <a:bodyPr>
            <a:normAutofit/>
          </a:bodyPr>
          <a:lstStyle/>
          <a:p>
            <a:r>
              <a:rPr lang="en-US" sz="2700" dirty="0"/>
              <a:t>Lab 18: Persisting Data in </a:t>
            </a:r>
            <a:r>
              <a:rPr lang="en-US" sz="2700" dirty="0" err="1"/>
              <a:t>localStorage</a:t>
            </a:r>
            <a:r>
              <a:rPr lang="en-US" sz="2700" dirty="0"/>
              <a:t> with Redux</a:t>
            </a:r>
          </a:p>
        </p:txBody>
      </p:sp>
      <p:sp>
        <p:nvSpPr>
          <p:cNvPr id="5" name="Content Placeholder 4">
            <a:extLst>
              <a:ext uri="{FF2B5EF4-FFF2-40B4-BE49-F238E27FC236}">
                <a16:creationId xmlns:a16="http://schemas.microsoft.com/office/drawing/2014/main" id="{EA0237AC-678E-884F-909A-3094E8892041}"/>
              </a:ext>
            </a:extLst>
          </p:cNvPr>
          <p:cNvSpPr>
            <a:spLocks noGrp="1"/>
          </p:cNvSpPr>
          <p:nvPr>
            <p:ph idx="1"/>
          </p:nvPr>
        </p:nvSpPr>
        <p:spPr>
          <a:xfrm>
            <a:off x="486698" y="2438401"/>
            <a:ext cx="2704178" cy="3779520"/>
          </a:xfrm>
        </p:spPr>
        <p:txBody>
          <a:bodyPr>
            <a:normAutofit/>
          </a:bodyPr>
          <a:lstStyle/>
          <a:p>
            <a:endParaRPr lang="en-US" sz="1600" dirty="0"/>
          </a:p>
        </p:txBody>
      </p:sp>
      <p:sp>
        <p:nvSpPr>
          <p:cNvPr id="13" name="Rectangle 12">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8700" y="559407"/>
            <a:ext cx="4945891"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Database outline">
            <a:extLst>
              <a:ext uri="{FF2B5EF4-FFF2-40B4-BE49-F238E27FC236}">
                <a16:creationId xmlns:a16="http://schemas.microsoft.com/office/drawing/2014/main" id="{F3025A57-D178-F440-9240-676924154EE1}"/>
              </a:ext>
            </a:extLst>
          </p:cNvPr>
          <p:cNvPicPr>
            <a:picLocks noChangeAspect="1"/>
          </p:cNvPicPr>
          <p:nvPr/>
        </p:nvPicPr>
        <p:blipFill>
          <a:blip r:embed="rId3">
            <a:extLst>
              <a:ext uri="{96DAC541-7B7A-43D3-8B79-37D633B846F1}">
                <asvg:svgBlip xmlns:asvg="http://schemas.microsoft.com/office/drawing/2016/SVG/main" r:embed="rId4"/>
              </a:ext>
            </a:extLst>
          </a:blip>
          <a:srcRect l="6609" r="6609"/>
          <a:stretch/>
        </p:blipFill>
        <p:spPr>
          <a:xfrm>
            <a:off x="3962781" y="722376"/>
            <a:ext cx="4697730" cy="5413248"/>
          </a:xfrm>
          <a:prstGeom prst="rect">
            <a:avLst/>
          </a:prstGeom>
          <a:effectLst/>
        </p:spPr>
      </p:pic>
    </p:spTree>
    <p:extLst>
      <p:ext uri="{BB962C8B-B14F-4D97-AF65-F5344CB8AC3E}">
        <p14:creationId xmlns:p14="http://schemas.microsoft.com/office/powerpoint/2010/main" val="96654768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A31AF-42BA-0241-B6CD-911B4BDD6384}"/>
              </a:ext>
            </a:extLst>
          </p:cNvPr>
          <p:cNvSpPr>
            <a:spLocks noGrp="1"/>
          </p:cNvSpPr>
          <p:nvPr>
            <p:ph type="title"/>
          </p:nvPr>
        </p:nvSpPr>
        <p:spPr/>
        <p:txBody>
          <a:bodyPr/>
          <a:lstStyle/>
          <a:p>
            <a:r>
              <a:rPr lang="en-US" dirty="0"/>
              <a:t>Routing</a:t>
            </a:r>
          </a:p>
        </p:txBody>
      </p:sp>
      <p:sp>
        <p:nvSpPr>
          <p:cNvPr id="5" name="Text Placeholder 4">
            <a:extLst>
              <a:ext uri="{FF2B5EF4-FFF2-40B4-BE49-F238E27FC236}">
                <a16:creationId xmlns:a16="http://schemas.microsoft.com/office/drawing/2014/main" id="{1396CBC4-9049-5141-AD00-41CDA1DB06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5754492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 Router</a:t>
            </a:r>
          </a:p>
        </p:txBody>
      </p:sp>
      <p:sp>
        <p:nvSpPr>
          <p:cNvPr id="3" name="Text Placeholder 2"/>
          <p:cNvSpPr>
            <a:spLocks noGrp="1"/>
          </p:cNvSpPr>
          <p:nvPr>
            <p:ph sz="quarter" idx="10"/>
          </p:nvPr>
        </p:nvSpPr>
        <p:spPr/>
        <p:txBody>
          <a:bodyPr>
            <a:normAutofit/>
          </a:bodyPr>
          <a:lstStyle/>
          <a:p>
            <a:r>
              <a:rPr lang="en-US" dirty="0"/>
              <a:t>Declarative way to do routing</a:t>
            </a:r>
          </a:p>
          <a:p>
            <a:r>
              <a:rPr lang="en-US" dirty="0"/>
              <a:t>Maps elements to URLs</a:t>
            </a:r>
          </a:p>
          <a:p>
            <a:r>
              <a:rPr lang="en-US" dirty="0"/>
              <a:t>Dynamic routing</a:t>
            </a:r>
          </a:p>
          <a:p>
            <a:pPr lvl="1"/>
            <a:r>
              <a:rPr lang="en-US" dirty="0"/>
              <a:t>Routing takes place as the component is rendering</a:t>
            </a:r>
          </a:p>
          <a:p>
            <a:pPr lvl="1"/>
            <a:r>
              <a:rPr lang="en-US" dirty="0"/>
              <a:t>Not in a configuration</a:t>
            </a:r>
          </a:p>
          <a:p>
            <a:pPr lvl="1"/>
            <a:r>
              <a:rPr lang="en-US" dirty="0"/>
              <a:t>Almost everything in React Router is a component</a:t>
            </a:r>
          </a:p>
          <a:p>
            <a:pPr marL="0" indent="0">
              <a:buNone/>
            </a:pPr>
            <a:endParaRPr lang="en-US" dirty="0"/>
          </a:p>
        </p:txBody>
      </p:sp>
    </p:spTree>
    <p:extLst>
      <p:ext uri="{BB962C8B-B14F-4D97-AF65-F5344CB8AC3E}">
        <p14:creationId xmlns:p14="http://schemas.microsoft.com/office/powerpoint/2010/main" val="37751636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4EF7-8BC8-2B4E-BB2A-D5839D9E1951}"/>
              </a:ext>
            </a:extLst>
          </p:cNvPr>
          <p:cNvSpPr>
            <a:spLocks noGrp="1"/>
          </p:cNvSpPr>
          <p:nvPr>
            <p:ph type="title"/>
          </p:nvPr>
        </p:nvSpPr>
        <p:spPr/>
        <p:txBody>
          <a:bodyPr/>
          <a:lstStyle/>
          <a:p>
            <a:r>
              <a:rPr lang="en-US" dirty="0"/>
              <a:t>Using React Router</a:t>
            </a:r>
          </a:p>
        </p:txBody>
      </p:sp>
      <p:sp>
        <p:nvSpPr>
          <p:cNvPr id="3" name="Text Placeholder 2">
            <a:extLst>
              <a:ext uri="{FF2B5EF4-FFF2-40B4-BE49-F238E27FC236}">
                <a16:creationId xmlns:a16="http://schemas.microsoft.com/office/drawing/2014/main" id="{8E9FE1A5-8A4A-6D4E-9438-77CBD0B681A7}"/>
              </a:ext>
            </a:extLst>
          </p:cNvPr>
          <p:cNvSpPr>
            <a:spLocks noGrp="1"/>
          </p:cNvSpPr>
          <p:nvPr>
            <p:ph sz="quarter" idx="10"/>
          </p:nvPr>
        </p:nvSpPr>
        <p:spPr/>
        <p:txBody>
          <a:bodyPr>
            <a:normAutofit fontScale="85000" lnSpcReduction="20000"/>
          </a:bodyPr>
          <a:lstStyle/>
          <a:p>
            <a:r>
              <a:rPr lang="en-US" dirty="0"/>
              <a:t>Import the version of React Router for your target environment (i.e. DOM or Native), plus other components</a:t>
            </a:r>
          </a:p>
          <a:p>
            <a:pPr marL="0" indent="0">
              <a:buNone/>
            </a:pPr>
            <a:r>
              <a:rPr lang="en-US" sz="1900" dirty="0">
                <a:latin typeface="Courier New" panose="02070309020205020404" pitchFamily="49" charset="0"/>
                <a:cs typeface="Courier New" panose="02070309020205020404" pitchFamily="49" charset="0"/>
              </a:rPr>
              <a:t>import { BrowserRouter, Routes, Route, Link } from 'react-router-dom'</a:t>
            </a:r>
          </a:p>
          <a:p>
            <a:r>
              <a:rPr lang="en-US" dirty="0"/>
              <a:t>Render the Router</a:t>
            </a:r>
          </a:p>
          <a:p>
            <a:pPr marL="0" indent="0">
              <a:buNone/>
            </a:pPr>
            <a:r>
              <a:rPr lang="en-US" sz="2100" dirty="0" err="1">
                <a:latin typeface="Courier New" panose="02070309020205020404" pitchFamily="49" charset="0"/>
                <a:cs typeface="Courier New" panose="02070309020205020404" pitchFamily="49" charset="0"/>
              </a:rPr>
              <a:t>root.render</a:t>
            </a:r>
            <a:r>
              <a:rPr lang="en-US" sz="2100" dirty="0">
                <a:latin typeface="Courier New" panose="02070309020205020404" pitchFamily="49" charset="0"/>
                <a:cs typeface="Courier New" panose="02070309020205020404" pitchFamily="49" charset="0"/>
              </a:rPr>
              <a:t>(( </a:t>
            </a:r>
          </a:p>
          <a:p>
            <a:pPr marL="0" indent="0">
              <a:buNone/>
            </a:pPr>
            <a:r>
              <a:rPr lang="en-US" sz="2100" dirty="0">
                <a:latin typeface="Courier New" panose="02070309020205020404" pitchFamily="49" charset="0"/>
                <a:cs typeface="Courier New" panose="02070309020205020404" pitchFamily="49" charset="0"/>
              </a:rPr>
              <a:t>&lt;BrowserRouter&gt; &lt;App/&gt; &lt;/</a:t>
            </a:r>
            <a:r>
              <a:rPr lang="en-US" sz="2100" dirty="0" err="1">
                <a:latin typeface="Courier New" panose="02070309020205020404" pitchFamily="49" charset="0"/>
                <a:cs typeface="Courier New" panose="02070309020205020404" pitchFamily="49" charset="0"/>
              </a:rPr>
              <a:t>BrowserRouter</a:t>
            </a:r>
            <a:r>
              <a:rPr lang="en-US" sz="2100" dirty="0">
                <a:latin typeface="Courier New" panose="02070309020205020404" pitchFamily="49" charset="0"/>
                <a:cs typeface="Courier New" panose="02070309020205020404" pitchFamily="49" charset="0"/>
              </a:rPr>
              <a:t>&gt;)</a:t>
            </a:r>
            <a:endParaRPr lang="en-US" sz="3800" dirty="0">
              <a:latin typeface="Courier New" panose="02070309020205020404" pitchFamily="49" charset="0"/>
              <a:cs typeface="Courier New" panose="02070309020205020404" pitchFamily="49" charset="0"/>
            </a:endParaRPr>
          </a:p>
          <a:p>
            <a:r>
              <a:rPr lang="en-US" dirty="0"/>
              <a:t>Use &lt;Link&gt; to link to a new location (in </a:t>
            </a:r>
            <a:r>
              <a:rPr lang="en-US" dirty="0">
                <a:latin typeface="Courier New" panose="02070309020205020404" pitchFamily="49" charset="0"/>
                <a:cs typeface="Courier New" panose="02070309020205020404" pitchFamily="49" charset="0"/>
              </a:rPr>
              <a:t>&lt;App&gt; </a:t>
            </a:r>
            <a:r>
              <a:rPr lang="en-US" dirty="0"/>
              <a:t>in this case)</a:t>
            </a:r>
          </a:p>
          <a:p>
            <a:pPr marL="0" indent="0">
              <a:buNone/>
            </a:pPr>
            <a:r>
              <a:rPr lang="en-US" sz="2000" dirty="0">
                <a:latin typeface="Courier New" panose="02070309020205020404" pitchFamily="49" charset="0"/>
                <a:cs typeface="Courier New" panose="02070309020205020404" pitchFamily="49" charset="0"/>
              </a:rPr>
              <a:t>&lt;Link to="/dashboard"&gt;Dashboard&lt;/Link&gt;</a:t>
            </a:r>
          </a:p>
          <a:p>
            <a:r>
              <a:rPr lang="en-US" dirty="0"/>
              <a:t>Render Routes. </a:t>
            </a:r>
          </a:p>
          <a:p>
            <a:pPr marL="0" indent="0">
              <a:buNone/>
            </a:pPr>
            <a:r>
              <a:rPr lang="en-US" sz="1900" dirty="0">
                <a:latin typeface="Courier New" panose="02070309020205020404" pitchFamily="49" charset="0"/>
                <a:cs typeface="Courier New" panose="02070309020205020404" pitchFamily="49" charset="0"/>
              </a:rPr>
              <a:t>&lt;Routes&gt;</a:t>
            </a:r>
          </a:p>
          <a:p>
            <a:pPr marL="0" indent="0">
              <a:buNone/>
            </a:pPr>
            <a:r>
              <a:rPr lang="en-US" sz="1900" dirty="0">
                <a:latin typeface="Courier New" panose="02070309020205020404" pitchFamily="49" charset="0"/>
                <a:cs typeface="Courier New" panose="02070309020205020404" pitchFamily="49" charset="0"/>
              </a:rPr>
              <a:t>  &lt;Route path="/dashboard" element={&lt;Dashboard /&gt;}/&gt;</a:t>
            </a:r>
          </a:p>
          <a:p>
            <a:pPr marL="0" indent="0">
              <a:buNone/>
            </a:pPr>
            <a:r>
              <a:rPr lang="en-US" sz="1900" dirty="0">
                <a:latin typeface="Courier New" panose="02070309020205020404" pitchFamily="49" charset="0"/>
                <a:cs typeface="Courier New" panose="02070309020205020404" pitchFamily="49" charset="0"/>
              </a:rPr>
              <a:t>&lt;/Routes&gt;</a:t>
            </a:r>
          </a:p>
        </p:txBody>
      </p:sp>
    </p:spTree>
    <p:extLst>
      <p:ext uri="{BB962C8B-B14F-4D97-AF65-F5344CB8AC3E}">
        <p14:creationId xmlns:p14="http://schemas.microsoft.com/office/powerpoint/2010/main" val="132891464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22AA6-E89C-B041-8247-20BCB82B5F76}"/>
              </a:ext>
            </a:extLst>
          </p:cNvPr>
          <p:cNvSpPr>
            <a:spLocks noGrp="1"/>
          </p:cNvSpPr>
          <p:nvPr>
            <p:ph type="body" sz="quarter" idx="4294967295"/>
          </p:nvPr>
        </p:nvSpPr>
        <p:spPr>
          <a:xfrm>
            <a:off x="457200" y="1628775"/>
            <a:ext cx="8229600" cy="4527550"/>
          </a:xfrm>
        </p:spPr>
        <p:txBody>
          <a:bodyPr>
            <a:normAutofit fontScale="85000" lnSpcReduction="20000"/>
          </a:bodyPr>
          <a:lstStyle/>
          <a:p>
            <a:endParaRPr lang="en-US" dirty="0"/>
          </a:p>
          <a:p>
            <a:pPr marL="0" indent="0">
              <a:buNone/>
            </a:pPr>
            <a:r>
              <a:rPr lang="en-US" dirty="0">
                <a:latin typeface="Courier New" panose="02070309020205020404" pitchFamily="49" charset="0"/>
                <a:cs typeface="Courier New" panose="02070309020205020404" pitchFamily="49" charset="0"/>
              </a:rPr>
              <a:t>import { BrowserRouter } from 'react-router-</a:t>
            </a:r>
            <a:r>
              <a:rPr lang="en-US" dirty="0" err="1">
                <a:latin typeface="Courier New" panose="02070309020205020404" pitchFamily="49" charset="0"/>
                <a:cs typeface="Courier New" panose="02070309020205020404" pitchFamily="49" charset="0"/>
              </a:rPr>
              <a:t>dom</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root.render</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&lt;BrowserRouter&gt; </a:t>
            </a:r>
          </a:p>
          <a:p>
            <a:pPr marL="0" indent="0">
              <a:buNone/>
            </a:pPr>
            <a:r>
              <a:rPr lang="en-US" dirty="0">
                <a:latin typeface="Courier New" panose="02070309020205020404" pitchFamily="49" charset="0"/>
                <a:cs typeface="Courier New" panose="02070309020205020404" pitchFamily="49" charset="0"/>
              </a:rPr>
              <a:t>    &lt;App/&gt; </a:t>
            </a:r>
          </a:p>
          <a:p>
            <a:pPr marL="0" indent="0">
              <a:buNone/>
            </a:pPr>
            <a:r>
              <a:rPr lang="en-US" dirty="0">
                <a:latin typeface="Courier New" panose="02070309020205020404" pitchFamily="49" charset="0"/>
                <a:cs typeface="Courier New" panose="02070309020205020404" pitchFamily="49" charset="0"/>
              </a:rPr>
              <a:t>  &lt;/BrowserRouter&gt; </a:t>
            </a:r>
          </a:p>
          <a:p>
            <a:pPr marL="0" indent="0">
              <a:buNone/>
            </a:pPr>
            <a:r>
              <a:rPr lang="en-US" dirty="0">
                <a:latin typeface="Courier New" panose="02070309020205020404" pitchFamily="49" charset="0"/>
                <a:cs typeface="Courier New" panose="02070309020205020404" pitchFamily="49" charset="0"/>
              </a:rPr>
              <a:t>))</a:t>
            </a:r>
          </a:p>
          <a:p>
            <a:endParaRPr lang="en-US" dirty="0"/>
          </a:p>
          <a:p>
            <a:pPr marL="342900" indent="-342900">
              <a:buFont typeface="Arial" panose="020B0604020202020204" pitchFamily="34" charset="0"/>
              <a:buChar char="•"/>
            </a:pPr>
            <a:r>
              <a:rPr lang="en-US" dirty="0"/>
              <a:t>Use BrowserRouter when you have a server</a:t>
            </a:r>
          </a:p>
          <a:p>
            <a:pPr marL="342900" indent="-342900">
              <a:buFont typeface="Arial" panose="020B0604020202020204" pitchFamily="34" charset="0"/>
              <a:buChar char="•"/>
            </a:pPr>
            <a:r>
              <a:rPr lang="en-US" dirty="0"/>
              <a:t>Use HashRouter if you're using a static file server.</a:t>
            </a:r>
          </a:p>
        </p:txBody>
      </p:sp>
      <p:sp>
        <p:nvSpPr>
          <p:cNvPr id="3" name="Title 2">
            <a:extLst>
              <a:ext uri="{FF2B5EF4-FFF2-40B4-BE49-F238E27FC236}">
                <a16:creationId xmlns:a16="http://schemas.microsoft.com/office/drawing/2014/main" id="{DA5C4BB2-3AE2-E645-8BC1-C9D39A289F34}"/>
              </a:ext>
            </a:extLst>
          </p:cNvPr>
          <p:cNvSpPr>
            <a:spLocks noGrp="1"/>
          </p:cNvSpPr>
          <p:nvPr>
            <p:ph type="title"/>
          </p:nvPr>
        </p:nvSpPr>
        <p:spPr>
          <a:xfrm>
            <a:off x="628650" y="365126"/>
            <a:ext cx="7886700" cy="1325563"/>
          </a:xfrm>
        </p:spPr>
        <p:txBody>
          <a:bodyPr/>
          <a:lstStyle/>
          <a:p>
            <a:r>
              <a:rPr lang="en-US" dirty="0"/>
              <a:t>Router Rendering Example</a:t>
            </a:r>
          </a:p>
        </p:txBody>
      </p:sp>
    </p:spTree>
    <p:extLst>
      <p:ext uri="{BB962C8B-B14F-4D97-AF65-F5344CB8AC3E}">
        <p14:creationId xmlns:p14="http://schemas.microsoft.com/office/powerpoint/2010/main" val="219610160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16C6F7-A1DD-7244-A4D3-47388AA55BC4}"/>
              </a:ext>
            </a:extLst>
          </p:cNvPr>
          <p:cNvSpPr>
            <a:spLocks noGrp="1"/>
          </p:cNvSpPr>
          <p:nvPr>
            <p:ph type="title"/>
          </p:nvPr>
        </p:nvSpPr>
        <p:spPr/>
        <p:txBody>
          <a:bodyPr/>
          <a:lstStyle/>
          <a:p>
            <a:r>
              <a:rPr lang="en-US" dirty="0"/>
              <a:t>Route Matching</a:t>
            </a:r>
          </a:p>
        </p:txBody>
      </p:sp>
      <p:sp>
        <p:nvSpPr>
          <p:cNvPr id="2" name="Text Placeholder 1">
            <a:extLst>
              <a:ext uri="{FF2B5EF4-FFF2-40B4-BE49-F238E27FC236}">
                <a16:creationId xmlns:a16="http://schemas.microsoft.com/office/drawing/2014/main" id="{C3D46E86-3580-8747-B4DA-2A4935511CCC}"/>
              </a:ext>
            </a:extLst>
          </p:cNvPr>
          <p:cNvSpPr>
            <a:spLocks noGrp="1"/>
          </p:cNvSpPr>
          <p:nvPr>
            <p:ph idx="1"/>
          </p:nvPr>
        </p:nvSpPr>
        <p:spPr/>
        <p:txBody>
          <a:bodyPr/>
          <a:lstStyle/>
          <a:p>
            <a:r>
              <a:rPr lang="en-US" dirty="0"/>
              <a:t>Route</a:t>
            </a:r>
          </a:p>
          <a:p>
            <a:pPr lvl="1"/>
            <a:r>
              <a:rPr lang="en-US" dirty="0"/>
              <a:t>Compares the value of the path prop to the current location's pathname.</a:t>
            </a:r>
          </a:p>
          <a:p>
            <a:pPr lvl="1"/>
            <a:r>
              <a:rPr lang="en-US" dirty="0"/>
              <a:t>Renders the element specified by the element prop.</a:t>
            </a:r>
          </a:p>
          <a:p>
            <a:pPr lvl="1"/>
            <a:r>
              <a:rPr lang="en-US" dirty="0"/>
              <a:t>Can be used anywhere you want to render based on location.</a:t>
            </a:r>
          </a:p>
          <a:p>
            <a:r>
              <a:rPr lang="en-US" dirty="0"/>
              <a:t>Switch (v5), Routes (v6)</a:t>
            </a:r>
          </a:p>
          <a:p>
            <a:pPr lvl="1"/>
            <a:r>
              <a:rPr lang="en-US" dirty="0"/>
              <a:t>Can be (optionally) used for grouping Routes. Will iterate through a group and stop when a match is found.</a:t>
            </a:r>
          </a:p>
          <a:p>
            <a:endParaRPr lang="en-US" dirty="0"/>
          </a:p>
          <a:p>
            <a:endParaRPr lang="en-US" dirty="0"/>
          </a:p>
        </p:txBody>
      </p:sp>
    </p:spTree>
    <p:extLst>
      <p:ext uri="{BB962C8B-B14F-4D97-AF65-F5344CB8AC3E}">
        <p14:creationId xmlns:p14="http://schemas.microsoft.com/office/powerpoint/2010/main" val="16026936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A8D7-E648-4F4B-AA6F-17EBC5A53422}"/>
              </a:ext>
            </a:extLst>
          </p:cNvPr>
          <p:cNvSpPr>
            <a:spLocks noGrp="1"/>
          </p:cNvSpPr>
          <p:nvPr>
            <p:ph type="title"/>
          </p:nvPr>
        </p:nvSpPr>
        <p:spPr/>
        <p:txBody>
          <a:bodyPr/>
          <a:lstStyle/>
          <a:p>
            <a:r>
              <a:rPr lang="en-US" dirty="0"/>
              <a:t>The match Object</a:t>
            </a:r>
          </a:p>
        </p:txBody>
      </p:sp>
      <p:sp>
        <p:nvSpPr>
          <p:cNvPr id="3" name="Content Placeholder 2">
            <a:extLst>
              <a:ext uri="{FF2B5EF4-FFF2-40B4-BE49-F238E27FC236}">
                <a16:creationId xmlns:a16="http://schemas.microsoft.com/office/drawing/2014/main" id="{01ADA39D-DD90-9B4B-B5B3-34388A97AF6F}"/>
              </a:ext>
            </a:extLst>
          </p:cNvPr>
          <p:cNvSpPr>
            <a:spLocks noGrp="1"/>
          </p:cNvSpPr>
          <p:nvPr>
            <p:ph idx="1"/>
          </p:nvPr>
        </p:nvSpPr>
        <p:spPr/>
        <p:txBody>
          <a:bodyPr>
            <a:normAutofit/>
          </a:bodyPr>
          <a:lstStyle/>
          <a:p>
            <a:r>
              <a:rPr lang="en-US" dirty="0"/>
              <a:t>The Route component passes an object named match to components.</a:t>
            </a:r>
          </a:p>
          <a:p>
            <a:r>
              <a:rPr lang="en-US" dirty="0"/>
              <a:t>The match object contains information about the match.</a:t>
            </a:r>
          </a:p>
          <a:p>
            <a:r>
              <a:rPr lang="en-US" dirty="0"/>
              <a:t>One imported property of match is </a:t>
            </a:r>
            <a:r>
              <a:rPr lang="en-US" dirty="0" err="1"/>
              <a:t>match.params</a:t>
            </a:r>
            <a:endParaRPr lang="en-US" dirty="0"/>
          </a:p>
          <a:p>
            <a:r>
              <a:rPr lang="en-US" dirty="0"/>
              <a:t>Params are passed in the URL</a:t>
            </a:r>
          </a:p>
          <a:p>
            <a:pPr lvl="1"/>
            <a:r>
              <a:rPr lang="en-US" sz="1900" dirty="0">
                <a:latin typeface="Courier New" panose="02070309020205020404" pitchFamily="49" charset="0"/>
                <a:cs typeface="Courier New" panose="02070309020205020404" pitchFamily="49" charset="0"/>
              </a:rPr>
              <a:t>&lt;Link to="/users/4"&gt;View User Details&lt;/Link&gt;</a:t>
            </a:r>
          </a:p>
          <a:p>
            <a:pPr lvl="1"/>
            <a:r>
              <a:rPr lang="en-US" sz="1900" dirty="0">
                <a:latin typeface="Courier New" panose="02070309020205020404" pitchFamily="49" charset="0"/>
                <a:cs typeface="Courier New" panose="02070309020205020404" pitchFamily="49" charset="0"/>
              </a:rPr>
              <a:t>&lt;Route path="/users/:</a:t>
            </a:r>
            <a:r>
              <a:rPr lang="en-US" sz="1900" dirty="0" err="1">
                <a:latin typeface="Courier New" panose="02070309020205020404" pitchFamily="49" charset="0"/>
                <a:cs typeface="Courier New" panose="02070309020205020404" pitchFamily="49" charset="0"/>
              </a:rPr>
              <a:t>uid</a:t>
            </a:r>
            <a:r>
              <a:rPr lang="en-US" sz="1900" dirty="0">
                <a:latin typeface="Courier New" panose="02070309020205020404" pitchFamily="49" charset="0"/>
                <a:cs typeface="Courier New" panose="02070309020205020404" pitchFamily="49" charset="0"/>
              </a:rPr>
              <a:t>" element="&lt;User /&gt;" /&gt;</a:t>
            </a:r>
          </a:p>
          <a:p>
            <a:r>
              <a:rPr lang="en-US" dirty="0"/>
              <a:t>You can access them using React Router's </a:t>
            </a:r>
            <a:r>
              <a:rPr lang="en-US" dirty="0" err="1"/>
              <a:t>useParams</a:t>
            </a:r>
            <a:r>
              <a:rPr lang="en-US" dirty="0"/>
              <a:t> hook.</a:t>
            </a:r>
          </a:p>
        </p:txBody>
      </p:sp>
    </p:spTree>
    <p:extLst>
      <p:ext uri="{BB962C8B-B14F-4D97-AF65-F5344CB8AC3E}">
        <p14:creationId xmlns:p14="http://schemas.microsoft.com/office/powerpoint/2010/main" val="955954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vert="horz" lIns="91440" tIns="45720" rIns="91440" bIns="45720" rtlCol="0" anchor="ctr">
            <a:normAutofit/>
          </a:bodyPr>
          <a:lstStyle/>
          <a:p>
            <a:r>
              <a:rPr lang="en-US" kern="1200" dirty="0" err="1"/>
              <a:t>ReactDOM</a:t>
            </a:r>
            <a:r>
              <a:rPr lang="en-US" kern="1200" dirty="0"/>
              <a:t>/client</a:t>
            </a:r>
          </a:p>
        </p:txBody>
      </p:sp>
      <p:graphicFrame>
        <p:nvGraphicFramePr>
          <p:cNvPr id="5" name="Text Placeholder 2">
            <a:extLst>
              <a:ext uri="{FF2B5EF4-FFF2-40B4-BE49-F238E27FC236}">
                <a16:creationId xmlns:a16="http://schemas.microsoft.com/office/drawing/2014/main" id="{CFFE29E7-80EE-73CF-F6F8-9B7343F4AF68}"/>
              </a:ext>
            </a:extLst>
          </p:cNvPr>
          <p:cNvGraphicFramePr>
            <a:graphicFrameLocks noGrp="1"/>
          </p:cNvGraphicFramePr>
          <p:nvPr>
            <p:ph idx="1"/>
            <p:extLst>
              <p:ext uri="{D42A27DB-BD31-4B8C-83A1-F6EECF244321}">
                <p14:modId xmlns:p14="http://schemas.microsoft.com/office/powerpoint/2010/main" val="51315022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533626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1896-AB45-324E-8DB8-BAC0404C1831}"/>
              </a:ext>
            </a:extLst>
          </p:cNvPr>
          <p:cNvSpPr>
            <a:spLocks noGrp="1"/>
          </p:cNvSpPr>
          <p:nvPr>
            <p:ph type="title"/>
          </p:nvPr>
        </p:nvSpPr>
        <p:spPr/>
        <p:txBody>
          <a:bodyPr/>
          <a:lstStyle/>
          <a:p>
            <a:r>
              <a:rPr lang="en-US" dirty="0"/>
              <a:t>Navigation</a:t>
            </a:r>
          </a:p>
        </p:txBody>
      </p:sp>
      <p:sp>
        <p:nvSpPr>
          <p:cNvPr id="3" name="Content Placeholder 2">
            <a:extLst>
              <a:ext uri="{FF2B5EF4-FFF2-40B4-BE49-F238E27FC236}">
                <a16:creationId xmlns:a16="http://schemas.microsoft.com/office/drawing/2014/main" id="{40B80A6B-06F2-364C-8E50-0877AB3171A3}"/>
              </a:ext>
            </a:extLst>
          </p:cNvPr>
          <p:cNvSpPr>
            <a:spLocks noGrp="1"/>
          </p:cNvSpPr>
          <p:nvPr>
            <p:ph idx="1"/>
          </p:nvPr>
        </p:nvSpPr>
        <p:spPr/>
        <p:txBody>
          <a:bodyPr/>
          <a:lstStyle/>
          <a:p>
            <a:r>
              <a:rPr lang="en-US" dirty="0"/>
              <a:t>&lt;Link&gt;</a:t>
            </a:r>
          </a:p>
          <a:p>
            <a:pPr lvl="1"/>
            <a:r>
              <a:rPr lang="en-US" dirty="0"/>
              <a:t>Creates links in your application.</a:t>
            </a:r>
          </a:p>
          <a:p>
            <a:pPr lvl="1"/>
            <a:r>
              <a:rPr lang="en-US" dirty="0"/>
              <a:t>Inserts an &lt;a&gt; in your HTML</a:t>
            </a:r>
          </a:p>
          <a:p>
            <a:r>
              <a:rPr lang="en-US" dirty="0"/>
              <a:t>&lt;NavLink&gt;</a:t>
            </a:r>
          </a:p>
          <a:p>
            <a:pPr lvl="1"/>
            <a:r>
              <a:rPr lang="en-US" dirty="0"/>
              <a:t>Can be styled as "active" when it matches the current location.</a:t>
            </a:r>
          </a:p>
        </p:txBody>
      </p:sp>
    </p:spTree>
    <p:extLst>
      <p:ext uri="{BB962C8B-B14F-4D97-AF65-F5344CB8AC3E}">
        <p14:creationId xmlns:p14="http://schemas.microsoft.com/office/powerpoint/2010/main" val="177281250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02B66A-7972-E244-B626-D54A77235345}"/>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51D3175-619B-744F-B920-301DB5C981AA}"/>
              </a:ext>
            </a:extLst>
          </p:cNvPr>
          <p:cNvSpPr>
            <a:spLocks noGrp="1"/>
          </p:cNvSpPr>
          <p:nvPr>
            <p:ph type="body" sz="quarter" idx="10"/>
          </p:nvPr>
        </p:nvSpPr>
        <p:spPr/>
        <p:txBody>
          <a:bodyPr/>
          <a:lstStyle/>
          <a:p>
            <a:r>
              <a:rPr lang="en-US" dirty="0"/>
              <a:t>Lab 19:</a:t>
            </a:r>
            <a:br>
              <a:rPr lang="en-US" dirty="0"/>
            </a:br>
            <a:r>
              <a:rPr lang="en-US" dirty="0"/>
              <a:t>React Router</a:t>
            </a:r>
          </a:p>
        </p:txBody>
      </p:sp>
      <p:sp>
        <p:nvSpPr>
          <p:cNvPr id="7" name="Content Placeholder 6">
            <a:extLst>
              <a:ext uri="{FF2B5EF4-FFF2-40B4-BE49-F238E27FC236}">
                <a16:creationId xmlns:a16="http://schemas.microsoft.com/office/drawing/2014/main" id="{BE1748D4-B8B9-C64E-9BC7-9B6C5D2BECE4}"/>
              </a:ext>
            </a:extLst>
          </p:cNvPr>
          <p:cNvSpPr>
            <a:spLocks noGrp="1"/>
          </p:cNvSpPr>
          <p:nvPr>
            <p:ph sz="quarter" idx="11"/>
          </p:nvPr>
        </p:nvSpPr>
        <p:spPr/>
        <p:txBody>
          <a:bodyPr/>
          <a:lstStyle/>
          <a:p>
            <a:endParaRPr lang="en-US"/>
          </a:p>
        </p:txBody>
      </p:sp>
      <p:pic>
        <p:nvPicPr>
          <p:cNvPr id="6" name="Content Placeholder 3" descr="Fork In Road outline">
            <a:extLst>
              <a:ext uri="{FF2B5EF4-FFF2-40B4-BE49-F238E27FC236}">
                <a16:creationId xmlns:a16="http://schemas.microsoft.com/office/drawing/2014/main" id="{F3025A57-D178-F440-9240-676924154EE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902348" y="722376"/>
            <a:ext cx="4754954" cy="4754954"/>
          </a:xfrm>
          <a:prstGeom prst="rect">
            <a:avLst/>
          </a:prstGeom>
          <a:effectLst/>
        </p:spPr>
      </p:pic>
    </p:spTree>
    <p:extLst>
      <p:ext uri="{BB962C8B-B14F-4D97-AF65-F5344CB8AC3E}">
        <p14:creationId xmlns:p14="http://schemas.microsoft.com/office/powerpoint/2010/main" val="41425918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9F979D-75DB-EB45-8605-8F916F39A549}"/>
              </a:ext>
            </a:extLst>
          </p:cNvPr>
          <p:cNvSpPr>
            <a:spLocks noGrp="1"/>
          </p:cNvSpPr>
          <p:nvPr>
            <p:ph type="ctrTitle"/>
          </p:nvPr>
        </p:nvSpPr>
        <p:spPr/>
        <p:txBody>
          <a:bodyPr anchor="b"/>
          <a:lstStyle/>
          <a:p>
            <a:r>
              <a:rPr lang="en-US" dirty="0"/>
              <a:t>Deploying React</a:t>
            </a:r>
          </a:p>
        </p:txBody>
      </p:sp>
      <p:sp>
        <p:nvSpPr>
          <p:cNvPr id="2" name="Subtitle 1">
            <a:extLst>
              <a:ext uri="{FF2B5EF4-FFF2-40B4-BE49-F238E27FC236}">
                <a16:creationId xmlns:a16="http://schemas.microsoft.com/office/drawing/2014/main" id="{C1C52384-7959-A448-AD81-5BD3782A747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539070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vs. Production</a:t>
            </a:r>
          </a:p>
        </p:txBody>
      </p:sp>
      <p:sp>
        <p:nvSpPr>
          <p:cNvPr id="3" name="Text Placeholder 2"/>
          <p:cNvSpPr>
            <a:spLocks noGrp="1"/>
          </p:cNvSpPr>
          <p:nvPr>
            <p:ph sz="quarter" idx="10"/>
          </p:nvPr>
        </p:nvSpPr>
        <p:spPr/>
        <p:txBody>
          <a:bodyPr/>
          <a:lstStyle/>
          <a:p>
            <a:r>
              <a:rPr lang="en-US" dirty="0"/>
              <a:t>Development build</a:t>
            </a:r>
          </a:p>
          <a:p>
            <a:pPr lvl="1"/>
            <a:r>
              <a:rPr lang="en-US" dirty="0"/>
              <a:t>Uncompressed.</a:t>
            </a:r>
          </a:p>
          <a:p>
            <a:pPr lvl="1"/>
            <a:r>
              <a:rPr lang="en-US" dirty="0"/>
              <a:t>Displays additional warnings that are helpful for debugging.</a:t>
            </a:r>
          </a:p>
          <a:p>
            <a:pPr lvl="1"/>
            <a:r>
              <a:rPr lang="en-US" dirty="0"/>
              <a:t>Contains helpers not necessary in production</a:t>
            </a:r>
          </a:p>
          <a:p>
            <a:pPr lvl="1"/>
            <a:r>
              <a:rPr lang="en-US" dirty="0"/>
              <a:t>~669kb</a:t>
            </a:r>
          </a:p>
          <a:p>
            <a:r>
              <a:rPr lang="en-US" dirty="0"/>
              <a:t>Production build</a:t>
            </a:r>
          </a:p>
          <a:p>
            <a:pPr lvl="1"/>
            <a:r>
              <a:rPr lang="en-US" dirty="0"/>
              <a:t>Compressed.</a:t>
            </a:r>
          </a:p>
          <a:p>
            <a:pPr lvl="1"/>
            <a:r>
              <a:rPr lang="en-US" dirty="0"/>
              <a:t>Contains additional performance optimizations.</a:t>
            </a:r>
          </a:p>
          <a:p>
            <a:pPr lvl="1"/>
            <a:r>
              <a:rPr lang="en-US" dirty="0"/>
              <a:t>~147kb</a:t>
            </a:r>
          </a:p>
        </p:txBody>
      </p:sp>
    </p:spTree>
    <p:extLst>
      <p:ext uri="{BB962C8B-B14F-4D97-AF65-F5344CB8AC3E}">
        <p14:creationId xmlns:p14="http://schemas.microsoft.com/office/powerpoint/2010/main" val="215112907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 Object</a:t>
            </a:r>
          </a:p>
        </p:txBody>
      </p:sp>
      <p:sp>
        <p:nvSpPr>
          <p:cNvPr id="3" name="Text Placeholder 2"/>
          <p:cNvSpPr>
            <a:spLocks noGrp="1"/>
          </p:cNvSpPr>
          <p:nvPr>
            <p:ph sz="quarter" idx="10"/>
          </p:nvPr>
        </p:nvSpPr>
        <p:spPr/>
        <p:txBody>
          <a:bodyPr>
            <a:normAutofit/>
          </a:bodyPr>
          <a:lstStyle/>
          <a:p>
            <a:r>
              <a:rPr lang="en-US" dirty="0"/>
              <a:t>Indicates expensive parts of your app.</a:t>
            </a:r>
          </a:p>
          <a:p>
            <a:r>
              <a:rPr lang="en-US" dirty="0"/>
              <a:t>Only available in development mode.</a:t>
            </a:r>
          </a:p>
        </p:txBody>
      </p:sp>
    </p:spTree>
    <p:extLst>
      <p:ext uri="{BB962C8B-B14F-4D97-AF65-F5344CB8AC3E}">
        <p14:creationId xmlns:p14="http://schemas.microsoft.com/office/powerpoint/2010/main" val="47389831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 Object Methods</a:t>
            </a:r>
          </a:p>
        </p:txBody>
      </p:sp>
      <p:sp>
        <p:nvSpPr>
          <p:cNvPr id="3" name="Text Placeholder 2"/>
          <p:cNvSpPr>
            <a:spLocks noGrp="1"/>
          </p:cNvSpPr>
          <p:nvPr>
            <p:ph sz="quarter" idx="10"/>
          </p:nvPr>
        </p:nvSpPr>
        <p:spPr/>
        <p:txBody>
          <a:bodyPr>
            <a:normAutofit fontScale="92500" lnSpcReduction="20000"/>
          </a:bodyPr>
          <a:lstStyle/>
          <a:p>
            <a:r>
              <a:rPr lang="en-US" dirty="0"/>
              <a:t>Methods</a:t>
            </a:r>
          </a:p>
          <a:p>
            <a:pPr lvl="1"/>
            <a:r>
              <a:rPr lang="en-US" dirty="0">
                <a:latin typeface="Courier New"/>
                <a:cs typeface="Courier New"/>
              </a:rPr>
              <a:t>start() </a:t>
            </a:r>
            <a:r>
              <a:rPr lang="en-US" dirty="0"/>
              <a:t>and </a:t>
            </a:r>
            <a:r>
              <a:rPr lang="en-US" dirty="0">
                <a:latin typeface="Courier New"/>
                <a:cs typeface="Courier New"/>
              </a:rPr>
              <a:t>stop()</a:t>
            </a:r>
          </a:p>
          <a:p>
            <a:pPr lvl="2"/>
            <a:r>
              <a:rPr lang="en-US" dirty="0"/>
              <a:t>Start and stop measurement</a:t>
            </a:r>
          </a:p>
          <a:p>
            <a:pPr lvl="2"/>
            <a:r>
              <a:rPr lang="en-US" dirty="0"/>
              <a:t>Records operations in-between</a:t>
            </a:r>
          </a:p>
          <a:p>
            <a:pPr lvl="1"/>
            <a:r>
              <a:rPr lang="en-US" dirty="0">
                <a:latin typeface="Courier New"/>
                <a:cs typeface="Courier New"/>
              </a:rPr>
              <a:t>printInclusive(measurements)</a:t>
            </a:r>
          </a:p>
          <a:p>
            <a:pPr lvl="2"/>
            <a:r>
              <a:rPr lang="en-US" dirty="0"/>
              <a:t>Prints the overall time taken</a:t>
            </a:r>
          </a:p>
          <a:p>
            <a:pPr lvl="2"/>
            <a:r>
              <a:rPr lang="en-US" dirty="0"/>
              <a:t>Defaults to the measurements from the last recording</a:t>
            </a:r>
          </a:p>
          <a:p>
            <a:pPr lvl="2"/>
            <a:r>
              <a:rPr lang="en-US" dirty="0"/>
              <a:t>Outputs a nice-looking table</a:t>
            </a:r>
          </a:p>
          <a:p>
            <a:pPr lvl="1"/>
            <a:r>
              <a:rPr lang="en-US" dirty="0">
                <a:latin typeface="Courier New"/>
                <a:cs typeface="Courier New"/>
              </a:rPr>
              <a:t>printExclusive(measurements)</a:t>
            </a:r>
          </a:p>
          <a:p>
            <a:pPr lvl="2"/>
            <a:r>
              <a:rPr lang="en-US" dirty="0"/>
              <a:t>Doesn't include time taken to mount components, process props, etc.</a:t>
            </a:r>
          </a:p>
          <a:p>
            <a:pPr lvl="1"/>
            <a:r>
              <a:rPr lang="en-US" dirty="0">
                <a:latin typeface="Courier New"/>
                <a:cs typeface="Courier New"/>
              </a:rPr>
              <a:t>printWasted(measurements)</a:t>
            </a:r>
          </a:p>
          <a:p>
            <a:pPr lvl="2"/>
            <a:r>
              <a:rPr lang="en-US" dirty="0"/>
              <a:t>"Wasted" time is spent on components that didn't render anything</a:t>
            </a:r>
          </a:p>
          <a:p>
            <a:pPr lvl="1"/>
            <a:r>
              <a:rPr lang="en-US" dirty="0">
                <a:latin typeface="Courier New"/>
                <a:cs typeface="Courier New"/>
              </a:rPr>
              <a:t>printOperations(measurements)</a:t>
            </a:r>
          </a:p>
          <a:p>
            <a:pPr lvl="2"/>
            <a:r>
              <a:rPr lang="en-US" dirty="0"/>
              <a:t>Prints the underlying DOM manipulations</a:t>
            </a:r>
            <a:endParaRPr lang="en-US" dirty="0">
              <a:latin typeface="Courier New"/>
              <a:cs typeface="Courier New"/>
            </a:endParaRPr>
          </a:p>
        </p:txBody>
      </p:sp>
    </p:spTree>
    <p:extLst>
      <p:ext uri="{BB962C8B-B14F-4D97-AF65-F5344CB8AC3E}">
        <p14:creationId xmlns:p14="http://schemas.microsoft.com/office/powerpoint/2010/main" val="80555593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Techniques</a:t>
            </a:r>
          </a:p>
        </p:txBody>
      </p:sp>
      <p:sp>
        <p:nvSpPr>
          <p:cNvPr id="3" name="Text Placeholder 2"/>
          <p:cNvSpPr>
            <a:spLocks noGrp="1"/>
          </p:cNvSpPr>
          <p:nvPr>
            <p:ph sz="quarter" idx="10"/>
          </p:nvPr>
        </p:nvSpPr>
        <p:spPr/>
        <p:txBody>
          <a:bodyPr/>
          <a:lstStyle/>
          <a:p>
            <a:r>
              <a:rPr lang="en-US" dirty="0"/>
              <a:t>Use </a:t>
            </a:r>
            <a:r>
              <a:rPr lang="en-US" dirty="0">
                <a:latin typeface="Courier New"/>
                <a:cs typeface="Courier New"/>
              </a:rPr>
              <a:t>shouldComponentUpdate</a:t>
            </a:r>
            <a:r>
              <a:rPr lang="en-US" dirty="0"/>
              <a:t> hook to add optimization hints to React's diff algorithm</a:t>
            </a:r>
          </a:p>
          <a:p>
            <a:pPr lvl="1"/>
            <a:endParaRPr lang="en-US" dirty="0"/>
          </a:p>
          <a:p>
            <a:pPr marL="457200" lvl="1" indent="0">
              <a:buNone/>
            </a:pPr>
            <a:r>
              <a:rPr lang="en-US" sz="1800" dirty="0">
                <a:latin typeface="Courier New"/>
                <a:cs typeface="Courier New"/>
              </a:rPr>
              <a:t> shouldComponentUpdate: function() {</a:t>
            </a:r>
          </a:p>
          <a:p>
            <a:pPr marL="457200" lvl="1" indent="0">
              <a:buNone/>
            </a:pPr>
            <a:r>
              <a:rPr lang="en-US" sz="1800" dirty="0">
                <a:latin typeface="Courier New"/>
                <a:cs typeface="Courier New"/>
              </a:rPr>
              <a:t>    // Let's just never update this component again.</a:t>
            </a:r>
          </a:p>
          <a:p>
            <a:pPr marL="457200" lvl="1" indent="0">
              <a:buNone/>
            </a:pPr>
            <a:r>
              <a:rPr lang="en-US" sz="1800" dirty="0">
                <a:latin typeface="Courier New"/>
                <a:cs typeface="Courier New"/>
              </a:rPr>
              <a:t>    return false;</a:t>
            </a:r>
          </a:p>
          <a:p>
            <a:pPr marL="457200" lvl="1" indent="0">
              <a:buNone/>
            </a:pPr>
            <a:r>
              <a:rPr lang="en-US" sz="1800" dirty="0">
                <a:latin typeface="Courier New"/>
                <a:cs typeface="Courier New"/>
              </a:rPr>
              <a:t>  },</a:t>
            </a:r>
          </a:p>
          <a:p>
            <a:r>
              <a:rPr lang="en-US" dirty="0"/>
              <a:t>Use keys</a:t>
            </a:r>
          </a:p>
          <a:p>
            <a:pPr lvl="1"/>
            <a:r>
              <a:rPr lang="en-US" dirty="0"/>
              <a:t>Unique identifier created with </a:t>
            </a:r>
            <a:r>
              <a:rPr lang="en-US" dirty="0">
                <a:latin typeface="Courier New"/>
                <a:cs typeface="Courier New"/>
              </a:rPr>
              <a:t>key</a:t>
            </a:r>
            <a:r>
              <a:rPr lang="en-US" dirty="0"/>
              <a:t> attribute.</a:t>
            </a:r>
          </a:p>
        </p:txBody>
      </p:sp>
    </p:spTree>
    <p:extLst>
      <p:ext uri="{BB962C8B-B14F-4D97-AF65-F5344CB8AC3E}">
        <p14:creationId xmlns:p14="http://schemas.microsoft.com/office/powerpoint/2010/main" val="23039676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1749-FA2F-FA4F-BC3A-52D405BB50D6}"/>
              </a:ext>
            </a:extLst>
          </p:cNvPr>
          <p:cNvSpPr>
            <a:spLocks noGrp="1"/>
          </p:cNvSpPr>
          <p:nvPr>
            <p:ph type="title"/>
          </p:nvPr>
        </p:nvSpPr>
        <p:spPr/>
        <p:txBody>
          <a:bodyPr/>
          <a:lstStyle/>
          <a:p>
            <a:r>
              <a:rPr lang="en-US" dirty="0"/>
              <a:t>Code Splitting</a:t>
            </a:r>
          </a:p>
        </p:txBody>
      </p:sp>
      <p:sp>
        <p:nvSpPr>
          <p:cNvPr id="3" name="Content Placeholder 2">
            <a:extLst>
              <a:ext uri="{FF2B5EF4-FFF2-40B4-BE49-F238E27FC236}">
                <a16:creationId xmlns:a16="http://schemas.microsoft.com/office/drawing/2014/main" id="{C4C5DD7A-1533-B84E-82AA-F30AD53B9A48}"/>
              </a:ext>
            </a:extLst>
          </p:cNvPr>
          <p:cNvSpPr>
            <a:spLocks noGrp="1"/>
          </p:cNvSpPr>
          <p:nvPr>
            <p:ph sz="quarter" idx="10"/>
          </p:nvPr>
        </p:nvSpPr>
        <p:spPr/>
        <p:txBody>
          <a:bodyPr>
            <a:normAutofit lnSpcReduction="10000"/>
          </a:bodyPr>
          <a:lstStyle/>
          <a:p>
            <a:r>
              <a:rPr lang="en-US" dirty="0"/>
              <a:t>Improves the performance of your app by lazy loading only the components that are currently needed.</a:t>
            </a:r>
          </a:p>
          <a:p>
            <a:r>
              <a:rPr lang="en-US" dirty="0"/>
              <a:t>Two ways</a:t>
            </a:r>
          </a:p>
          <a:p>
            <a:pPr lvl="1"/>
            <a:r>
              <a:rPr lang="en-US" dirty="0"/>
              <a:t>dynamic import</a:t>
            </a:r>
          </a:p>
          <a:p>
            <a:pPr marL="457200" lvl="1" indent="0">
              <a:buNone/>
            </a:pPr>
            <a:r>
              <a:rPr lang="en-US" dirty="0">
                <a:latin typeface="Courier New" panose="02070309020205020404" pitchFamily="49" charset="0"/>
                <a:cs typeface="Courier New" panose="02070309020205020404" pitchFamily="49" charset="0"/>
              </a:rPr>
              <a:t>import ("./math").then(math =&gt; { </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math.add</a:t>
            </a:r>
            <a:r>
              <a:rPr lang="en-US" dirty="0">
                <a:latin typeface="Courier New" panose="02070309020205020404" pitchFamily="49" charset="0"/>
                <a:cs typeface="Courier New" panose="02070309020205020404" pitchFamily="49" charset="0"/>
              </a:rPr>
              <a:t>(43,32));</a:t>
            </a:r>
          </a:p>
          <a:p>
            <a:pPr marL="457200" lvl="1" indent="0">
              <a:buNone/>
            </a:pP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React.lazy</a:t>
            </a:r>
            <a:endParaRPr lang="en-US" dirty="0">
              <a:latin typeface="Courier New" panose="02070309020205020404" pitchFamily="49" charset="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MyComponent</a:t>
            </a:r>
            <a:r>
              <a:rPr lang="en-US" dirty="0">
                <a:latin typeface="Courier New" panose="02070309020205020404" pitchFamily="49" charset="0"/>
                <a:cs typeface="Courier New" panose="02070309020205020404" pitchFamily="49" charset="0"/>
              </a:rPr>
              <a:t> =   </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React.lazy</a:t>
            </a:r>
            <a:r>
              <a:rPr lang="en-US" dirty="0">
                <a:latin typeface="Courier New" panose="02070309020205020404" pitchFamily="49" charset="0"/>
                <a:cs typeface="Courier New" panose="02070309020205020404" pitchFamily="49" charset="0"/>
              </a:rPr>
              <a:t>(()=&gt;import ('./Header'));</a:t>
            </a:r>
          </a:p>
        </p:txBody>
      </p:sp>
    </p:spTree>
    <p:extLst>
      <p:ext uri="{BB962C8B-B14F-4D97-AF65-F5344CB8AC3E}">
        <p14:creationId xmlns:p14="http://schemas.microsoft.com/office/powerpoint/2010/main" val="105595864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23B2-63C2-CF49-9785-B72DDE5DC219}"/>
              </a:ext>
            </a:extLst>
          </p:cNvPr>
          <p:cNvSpPr>
            <a:spLocks noGrp="1"/>
          </p:cNvSpPr>
          <p:nvPr>
            <p:ph type="title"/>
          </p:nvPr>
        </p:nvSpPr>
        <p:spPr/>
        <p:txBody>
          <a:bodyPr/>
          <a:lstStyle/>
          <a:p>
            <a:r>
              <a:rPr lang="en-US" dirty="0"/>
              <a:t>Using Lazy Loaded Component</a:t>
            </a:r>
          </a:p>
        </p:txBody>
      </p:sp>
      <p:sp>
        <p:nvSpPr>
          <p:cNvPr id="3" name="Content Placeholder 2">
            <a:extLst>
              <a:ext uri="{FF2B5EF4-FFF2-40B4-BE49-F238E27FC236}">
                <a16:creationId xmlns:a16="http://schemas.microsoft.com/office/drawing/2014/main" id="{F7D4CE09-E5E5-E34A-88EB-1617DE767DEA}"/>
              </a:ext>
            </a:extLst>
          </p:cNvPr>
          <p:cNvSpPr>
            <a:spLocks noGrp="1"/>
          </p:cNvSpPr>
          <p:nvPr>
            <p:ph sz="quarter" idx="10"/>
          </p:nvPr>
        </p:nvSpPr>
        <p:spPr/>
        <p:txBody>
          <a:bodyPr>
            <a:normAutofit fontScale="55000" lnSpcReduction="20000"/>
          </a:bodyPr>
          <a:lstStyle/>
          <a:p>
            <a:pPr marL="0" indent="0">
              <a:buNone/>
            </a:pPr>
            <a:r>
              <a:rPr lang="en-US" dirty="0">
                <a:latin typeface="Courier New" panose="02070309020205020404" pitchFamily="49" charset="0"/>
                <a:cs typeface="Courier New" panose="02070309020205020404" pitchFamily="49" charset="0"/>
              </a:rPr>
              <a:t>import React, { Suspense } from 'react';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const </a:t>
            </a:r>
            <a:r>
              <a:rPr lang="en-US" dirty="0" err="1">
                <a:latin typeface="Courier New" panose="02070309020205020404" pitchFamily="49" charset="0"/>
                <a:cs typeface="Courier New" panose="02070309020205020404" pitchFamily="49" charset="0"/>
              </a:rPr>
              <a:t>OtherComponent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React.lazy</a:t>
            </a:r>
            <a:r>
              <a:rPr lang="en-US" dirty="0">
                <a:latin typeface="Courier New" panose="02070309020205020404" pitchFamily="49" charset="0"/>
                <a:cs typeface="Courier New" panose="02070309020205020404" pitchFamily="49" charset="0"/>
              </a:rPr>
              <a:t>(() =&gt;   </a:t>
            </a:r>
          </a:p>
          <a:p>
            <a:pPr marL="0" indent="0">
              <a:buNone/>
            </a:pPr>
            <a:r>
              <a:rPr lang="en-US" dirty="0">
                <a:latin typeface="Courier New" panose="02070309020205020404" pitchFamily="49" charset="0"/>
                <a:cs typeface="Courier New" panose="02070309020205020404" pitchFamily="49" charset="0"/>
              </a:rPr>
              <a:t>		       import('./</a:t>
            </a:r>
            <a:r>
              <a:rPr lang="en-US" dirty="0" err="1">
                <a:latin typeface="Courier New" panose="02070309020205020404" pitchFamily="49" charset="0"/>
                <a:cs typeface="Courier New" panose="02070309020205020404" pitchFamily="49" charset="0"/>
              </a:rPr>
              <a:t>OtherComponent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MyComponent</a:t>
            </a:r>
            <a:r>
              <a:rPr lang="en-US" dirty="0">
                <a:latin typeface="Courier New" panose="02070309020205020404" pitchFamily="49" charset="0"/>
                <a:cs typeface="Courier New" panose="02070309020205020404" pitchFamily="49" charset="0"/>
              </a:rPr>
              <a:t>() {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return ( </a:t>
            </a:r>
          </a:p>
          <a:p>
            <a:pPr marL="0" indent="0">
              <a:buNone/>
            </a:pPr>
            <a:r>
              <a:rPr lang="en-US" dirty="0">
                <a:latin typeface="Courier New" panose="02070309020205020404" pitchFamily="49" charset="0"/>
                <a:cs typeface="Courier New" panose="02070309020205020404" pitchFamily="49" charset="0"/>
              </a:rPr>
              <a:t>    &lt;div&gt; </a:t>
            </a:r>
          </a:p>
          <a:p>
            <a:pPr marL="0" indent="0">
              <a:buNone/>
            </a:pPr>
            <a:r>
              <a:rPr lang="en-US" dirty="0">
                <a:latin typeface="Courier New" panose="02070309020205020404" pitchFamily="49" charset="0"/>
                <a:cs typeface="Courier New" panose="02070309020205020404" pitchFamily="49" charset="0"/>
              </a:rPr>
              <a:t>      &lt;Suspense fallback={&lt;div&gt;Loading...&lt;/div&gt;}&gt; </a:t>
            </a:r>
          </a:p>
          <a:p>
            <a:pPr marL="0" indent="0">
              <a:buNone/>
            </a:pPr>
            <a:r>
              <a:rPr lang="en-US" dirty="0">
                <a:latin typeface="Courier New" panose="02070309020205020404" pitchFamily="49" charset="0"/>
                <a:cs typeface="Courier New" panose="02070309020205020404" pitchFamily="49" charset="0"/>
              </a:rPr>
              <a:t>        &lt;</a:t>
            </a:r>
            <a:r>
              <a:rPr lang="en-US" dirty="0" err="1">
                <a:latin typeface="Courier New" panose="02070309020205020404" pitchFamily="49" charset="0"/>
                <a:cs typeface="Courier New" panose="02070309020205020404" pitchFamily="49" charset="0"/>
              </a:rPr>
              <a:t>OtherComponent</a:t>
            </a:r>
            <a:r>
              <a:rPr lang="en-US" dirty="0">
                <a:latin typeface="Courier New" panose="02070309020205020404" pitchFamily="49" charset="0"/>
                <a:cs typeface="Courier New" panose="02070309020205020404" pitchFamily="49" charset="0"/>
              </a:rPr>
              <a:t> /&gt; </a:t>
            </a:r>
          </a:p>
          <a:p>
            <a:pPr marL="0" indent="0">
              <a:buNone/>
            </a:pPr>
            <a:r>
              <a:rPr lang="en-US" dirty="0">
                <a:latin typeface="Courier New" panose="02070309020205020404" pitchFamily="49" charset="0"/>
                <a:cs typeface="Courier New" panose="02070309020205020404" pitchFamily="49" charset="0"/>
              </a:rPr>
              <a:t>      &lt;/Suspense&gt; </a:t>
            </a:r>
          </a:p>
          <a:p>
            <a:pPr marL="0" indent="0">
              <a:buNone/>
            </a:pPr>
            <a:r>
              <a:rPr lang="en-US" dirty="0">
                <a:latin typeface="Courier New" panose="02070309020205020404" pitchFamily="49" charset="0"/>
                <a:cs typeface="Courier New" panose="02070309020205020404" pitchFamily="49" charset="0"/>
              </a:rPr>
              <a:t>    &lt;/div&gt; </a:t>
            </a:r>
          </a:p>
          <a:p>
            <a:pPr marL="0" indent="0">
              <a:buNone/>
            </a:pP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4565656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2382A-5FD1-4743-BC7D-32A9BD049C7F}"/>
              </a:ext>
            </a:extLst>
          </p:cNvPr>
          <p:cNvSpPr>
            <a:spLocks noGrp="1"/>
          </p:cNvSpPr>
          <p:nvPr>
            <p:ph type="title"/>
          </p:nvPr>
        </p:nvSpPr>
        <p:spPr/>
        <p:txBody>
          <a:bodyPr/>
          <a:lstStyle/>
          <a:p>
            <a:r>
              <a:rPr lang="en-US" dirty="0"/>
              <a:t>Building Your Project</a:t>
            </a:r>
          </a:p>
        </p:txBody>
      </p:sp>
      <p:sp>
        <p:nvSpPr>
          <p:cNvPr id="3" name="Content Placeholder 2">
            <a:extLst>
              <a:ext uri="{FF2B5EF4-FFF2-40B4-BE49-F238E27FC236}">
                <a16:creationId xmlns:a16="http://schemas.microsoft.com/office/drawing/2014/main" id="{646EAD50-4AD9-264F-9578-2B66A4F0BB8B}"/>
              </a:ext>
            </a:extLst>
          </p:cNvPr>
          <p:cNvSpPr>
            <a:spLocks noGrp="1"/>
          </p:cNvSpPr>
          <p:nvPr>
            <p:ph sz="quarter" idx="10"/>
          </p:nvPr>
        </p:nvSpPr>
        <p:spPr/>
        <p:txBody>
          <a:bodyPr/>
          <a:lstStyle/>
          <a:p>
            <a:r>
              <a:rPr lang="en-US" dirty="0"/>
              <a:t>In create-react-app, run the build script</a:t>
            </a:r>
          </a:p>
          <a:p>
            <a:r>
              <a:rPr lang="en-US" dirty="0" err="1"/>
              <a:t>npm</a:t>
            </a:r>
            <a:r>
              <a:rPr lang="en-US" dirty="0"/>
              <a:t> run build</a:t>
            </a:r>
          </a:p>
          <a:p>
            <a:r>
              <a:rPr lang="en-US" dirty="0"/>
              <a:t>Build makes a build directory, which contains:</a:t>
            </a:r>
          </a:p>
          <a:p>
            <a:pPr lvl="1"/>
            <a:r>
              <a:rPr lang="en-US" dirty="0" err="1"/>
              <a:t>index.html</a:t>
            </a:r>
            <a:endParaRPr lang="en-US" dirty="0"/>
          </a:p>
          <a:p>
            <a:pPr lvl="1"/>
            <a:r>
              <a:rPr lang="en-US" dirty="0"/>
              <a:t>static assets (</a:t>
            </a:r>
            <a:r>
              <a:rPr lang="en-US" dirty="0" err="1"/>
              <a:t>js</a:t>
            </a:r>
            <a:r>
              <a:rPr lang="en-US" dirty="0"/>
              <a:t> and </a:t>
            </a:r>
            <a:r>
              <a:rPr lang="en-US" dirty="0" err="1"/>
              <a:t>css</a:t>
            </a:r>
            <a:r>
              <a:rPr lang="en-US" dirty="0"/>
              <a:t>)</a:t>
            </a:r>
          </a:p>
          <a:p>
            <a:pPr lvl="1"/>
            <a:r>
              <a:rPr lang="en-US" dirty="0" err="1"/>
              <a:t>sourcemap</a:t>
            </a:r>
            <a:r>
              <a:rPr lang="en-US" dirty="0"/>
              <a:t> files</a:t>
            </a:r>
          </a:p>
          <a:p>
            <a:pPr lvl="1"/>
            <a:r>
              <a:rPr lang="en-US" dirty="0"/>
              <a:t>asset-</a:t>
            </a:r>
            <a:r>
              <a:rPr lang="en-US" dirty="0" err="1"/>
              <a:t>manifest.json</a:t>
            </a:r>
            <a:endParaRPr lang="en-US" dirty="0"/>
          </a:p>
        </p:txBody>
      </p:sp>
    </p:spTree>
    <p:extLst>
      <p:ext uri="{BB962C8B-B14F-4D97-AF65-F5344CB8AC3E}">
        <p14:creationId xmlns:p14="http://schemas.microsoft.com/office/powerpoint/2010/main" val="2223613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7660-CED0-237C-C7C8-09574A9F0C8D}"/>
              </a:ext>
            </a:extLst>
          </p:cNvPr>
          <p:cNvSpPr>
            <a:spLocks noGrp="1"/>
          </p:cNvSpPr>
          <p:nvPr>
            <p:ph type="title"/>
          </p:nvPr>
        </p:nvSpPr>
        <p:spPr/>
        <p:txBody>
          <a:bodyPr/>
          <a:lstStyle/>
          <a:p>
            <a:r>
              <a:rPr lang="en-US" dirty="0" err="1"/>
              <a:t>ReactDOM</a:t>
            </a:r>
            <a:r>
              <a:rPr lang="en-US" dirty="0"/>
              <a:t>/server</a:t>
            </a:r>
          </a:p>
        </p:txBody>
      </p:sp>
      <p:sp>
        <p:nvSpPr>
          <p:cNvPr id="3" name="Content Placeholder 2">
            <a:extLst>
              <a:ext uri="{FF2B5EF4-FFF2-40B4-BE49-F238E27FC236}">
                <a16:creationId xmlns:a16="http://schemas.microsoft.com/office/drawing/2014/main" id="{DB7B5BD2-D70F-F121-7CEF-75B6B3DBF3A0}"/>
              </a:ext>
            </a:extLst>
          </p:cNvPr>
          <p:cNvSpPr>
            <a:spLocks noGrp="1"/>
          </p:cNvSpPr>
          <p:nvPr>
            <p:ph sz="quarter" idx="10"/>
          </p:nvPr>
        </p:nvSpPr>
        <p:spPr/>
        <p:txBody>
          <a:bodyPr/>
          <a:lstStyle/>
          <a:p>
            <a:r>
              <a:rPr lang="en-US" dirty="0"/>
              <a:t>Used for rendering React components on the server (in Node.js)</a:t>
            </a:r>
          </a:p>
          <a:p>
            <a:r>
              <a:rPr lang="en-US" dirty="0"/>
              <a:t>Methods</a:t>
            </a:r>
          </a:p>
          <a:p>
            <a:pPr lvl="1"/>
            <a:r>
              <a:rPr lang="en-US" dirty="0" err="1"/>
              <a:t>renderToStaticMarkup</a:t>
            </a:r>
            <a:r>
              <a:rPr lang="en-US" dirty="0"/>
              <a:t>()</a:t>
            </a:r>
          </a:p>
          <a:p>
            <a:pPr lvl="1"/>
            <a:r>
              <a:rPr lang="en-US" dirty="0" err="1"/>
              <a:t>renderToString</a:t>
            </a:r>
            <a:r>
              <a:rPr lang="en-US" dirty="0"/>
              <a:t>()</a:t>
            </a:r>
          </a:p>
          <a:p>
            <a:pPr lvl="1"/>
            <a:r>
              <a:rPr lang="en-US" dirty="0" err="1"/>
              <a:t>renderToReadableStream</a:t>
            </a:r>
            <a:r>
              <a:rPr lang="en-US" dirty="0"/>
              <a:t>()</a:t>
            </a:r>
          </a:p>
          <a:p>
            <a:pPr lvl="1"/>
            <a:r>
              <a:rPr lang="en-US" dirty="0" err="1"/>
              <a:t>renderToPipeableStream</a:t>
            </a:r>
            <a:r>
              <a:rPr lang="en-US" dirty="0"/>
              <a:t>() </a:t>
            </a:r>
          </a:p>
          <a:p>
            <a:pPr lvl="1"/>
            <a:r>
              <a:rPr lang="en-US" dirty="0" err="1"/>
              <a:t>renderToStaticNodeStream</a:t>
            </a:r>
            <a:r>
              <a:rPr lang="en-US" dirty="0"/>
              <a:t>()</a:t>
            </a:r>
          </a:p>
        </p:txBody>
      </p:sp>
    </p:spTree>
    <p:extLst>
      <p:ext uri="{BB962C8B-B14F-4D97-AF65-F5344CB8AC3E}">
        <p14:creationId xmlns:p14="http://schemas.microsoft.com/office/powerpoint/2010/main" val="1999998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7799-6D85-EC4C-A4D2-9E9A4E4C1CEE}"/>
              </a:ext>
            </a:extLst>
          </p:cNvPr>
          <p:cNvSpPr>
            <a:spLocks noGrp="1"/>
          </p:cNvSpPr>
          <p:nvPr>
            <p:ph type="title"/>
          </p:nvPr>
        </p:nvSpPr>
        <p:spPr/>
        <p:txBody>
          <a:bodyPr/>
          <a:lstStyle/>
          <a:p>
            <a:r>
              <a:rPr lang="en-US" dirty="0"/>
              <a:t>Deploying React</a:t>
            </a:r>
          </a:p>
        </p:txBody>
      </p:sp>
      <p:sp>
        <p:nvSpPr>
          <p:cNvPr id="3" name="Content Placeholder 2">
            <a:extLst>
              <a:ext uri="{FF2B5EF4-FFF2-40B4-BE49-F238E27FC236}">
                <a16:creationId xmlns:a16="http://schemas.microsoft.com/office/drawing/2014/main" id="{31C1F784-6259-EC45-ADB9-46F3A2F606C2}"/>
              </a:ext>
            </a:extLst>
          </p:cNvPr>
          <p:cNvSpPr>
            <a:spLocks noGrp="1"/>
          </p:cNvSpPr>
          <p:nvPr>
            <p:ph sz="quarter" idx="10"/>
          </p:nvPr>
        </p:nvSpPr>
        <p:spPr/>
        <p:txBody>
          <a:bodyPr/>
          <a:lstStyle/>
          <a:p>
            <a:r>
              <a:rPr lang="en-US" dirty="0"/>
              <a:t>React apps can be served using plain old HTTP servers, node servers, or cloud hosting.</a:t>
            </a:r>
          </a:p>
          <a:p>
            <a:r>
              <a:rPr lang="en-US" dirty="0"/>
              <a:t>Popular hosting options include:</a:t>
            </a:r>
          </a:p>
          <a:p>
            <a:pPr lvl="1"/>
            <a:r>
              <a:rPr lang="en-US" dirty="0"/>
              <a:t>Netlify</a:t>
            </a:r>
          </a:p>
          <a:p>
            <a:pPr lvl="1"/>
            <a:r>
              <a:rPr lang="en-US" dirty="0"/>
              <a:t>Firebase</a:t>
            </a:r>
          </a:p>
          <a:p>
            <a:pPr lvl="1"/>
            <a:r>
              <a:rPr lang="en-US" dirty="0"/>
              <a:t>Heroku</a:t>
            </a:r>
          </a:p>
          <a:p>
            <a:pPr lvl="1"/>
            <a:r>
              <a:rPr lang="en-US" dirty="0"/>
              <a:t>AWS</a:t>
            </a:r>
          </a:p>
          <a:p>
            <a:r>
              <a:rPr lang="en-US" dirty="0"/>
              <a:t>To deploy/host for free, you can use </a:t>
            </a:r>
            <a:r>
              <a:rPr lang="en-US" dirty="0" err="1"/>
              <a:t>Github</a:t>
            </a:r>
            <a:r>
              <a:rPr lang="en-US" dirty="0"/>
              <a:t> Pages</a:t>
            </a:r>
          </a:p>
          <a:p>
            <a:pPr lvl="1"/>
            <a:endParaRPr lang="en-US" dirty="0"/>
          </a:p>
        </p:txBody>
      </p:sp>
    </p:spTree>
    <p:extLst>
      <p:ext uri="{BB962C8B-B14F-4D97-AF65-F5344CB8AC3E}">
        <p14:creationId xmlns:p14="http://schemas.microsoft.com/office/powerpoint/2010/main" val="211362004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React</a:t>
            </a:r>
          </a:p>
        </p:txBody>
      </p:sp>
      <p:sp>
        <p:nvSpPr>
          <p:cNvPr id="3" name="Text Placeholder 2"/>
          <p:cNvSpPr>
            <a:spLocks noGrp="1"/>
          </p:cNvSpPr>
          <p:nvPr>
            <p:ph sz="quarter" idx="10"/>
          </p:nvPr>
        </p:nvSpPr>
        <p:spPr/>
        <p:txBody>
          <a:bodyPr>
            <a:normAutofit lnSpcReduction="10000"/>
          </a:bodyPr>
          <a:lstStyle/>
          <a:p>
            <a:r>
              <a:rPr lang="en-US" dirty="0"/>
              <a:t>Allows you to pre-render components' initial state on the server</a:t>
            </a:r>
          </a:p>
          <a:p>
            <a:r>
              <a:rPr lang="en-US" dirty="0"/>
              <a:t>Methods:</a:t>
            </a:r>
          </a:p>
          <a:p>
            <a:pPr lvl="1"/>
            <a:r>
              <a:rPr lang="en-US" dirty="0">
                <a:latin typeface="Courier New"/>
                <a:cs typeface="Courier New"/>
              </a:rPr>
              <a:t>renderToString</a:t>
            </a:r>
          </a:p>
          <a:p>
            <a:pPr lvl="2"/>
            <a:r>
              <a:rPr lang="en-US" dirty="0"/>
              <a:t>Returns an HTML string</a:t>
            </a:r>
          </a:p>
          <a:p>
            <a:pPr lvl="2"/>
            <a:r>
              <a:rPr lang="en-US" dirty="0"/>
              <a:t>Send the markup down on the initial request for faster page loads and to allow search engines to crawl your pages for SEO purposes.</a:t>
            </a:r>
          </a:p>
          <a:p>
            <a:pPr lvl="1"/>
            <a:r>
              <a:rPr lang="en-US" dirty="0">
                <a:latin typeface="Courier New"/>
                <a:cs typeface="Courier New"/>
              </a:rPr>
              <a:t>renderToStaticMarkup</a:t>
            </a:r>
          </a:p>
          <a:p>
            <a:pPr lvl="2"/>
            <a:r>
              <a:rPr lang="en-US" dirty="0"/>
              <a:t>Works the same as </a:t>
            </a:r>
            <a:r>
              <a:rPr lang="en-US" dirty="0">
                <a:latin typeface="Courier New"/>
                <a:cs typeface="Courier New"/>
              </a:rPr>
              <a:t>renderToString</a:t>
            </a:r>
            <a:r>
              <a:rPr lang="en-US" dirty="0"/>
              <a:t>, but doesn't add in the extra React DOM elements</a:t>
            </a:r>
          </a:p>
          <a:p>
            <a:pPr lvl="2"/>
            <a:r>
              <a:rPr lang="en-US" dirty="0"/>
              <a:t>Good for using React as a static page generator</a:t>
            </a:r>
          </a:p>
        </p:txBody>
      </p:sp>
    </p:spTree>
    <p:extLst>
      <p:ext uri="{BB962C8B-B14F-4D97-AF65-F5344CB8AC3E}">
        <p14:creationId xmlns:p14="http://schemas.microsoft.com/office/powerpoint/2010/main" val="31022010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AB78-7171-2142-8158-0823EA6663B4}"/>
              </a:ext>
            </a:extLst>
          </p:cNvPr>
          <p:cNvSpPr>
            <a:spLocks noGrp="1"/>
          </p:cNvSpPr>
          <p:nvPr>
            <p:ph type="title"/>
          </p:nvPr>
        </p:nvSpPr>
        <p:spPr/>
        <p:txBody>
          <a:bodyPr/>
          <a:lstStyle/>
          <a:p>
            <a:r>
              <a:rPr lang="en-US" dirty="0"/>
              <a:t>Render Caching</a:t>
            </a:r>
          </a:p>
        </p:txBody>
      </p:sp>
      <p:sp>
        <p:nvSpPr>
          <p:cNvPr id="3" name="Text Placeholder 2">
            <a:extLst>
              <a:ext uri="{FF2B5EF4-FFF2-40B4-BE49-F238E27FC236}">
                <a16:creationId xmlns:a16="http://schemas.microsoft.com/office/drawing/2014/main" id="{31D664B2-705C-5545-9380-9588D25CE1F9}"/>
              </a:ext>
            </a:extLst>
          </p:cNvPr>
          <p:cNvSpPr>
            <a:spLocks noGrp="1"/>
          </p:cNvSpPr>
          <p:nvPr>
            <p:ph sz="quarter" idx="10"/>
          </p:nvPr>
        </p:nvSpPr>
        <p:spPr/>
        <p:txBody>
          <a:bodyPr/>
          <a:lstStyle/>
          <a:p>
            <a:r>
              <a:rPr lang="en-US" dirty="0"/>
              <a:t>A technique for making web pages load faster on subsequent visits.</a:t>
            </a:r>
          </a:p>
          <a:p>
            <a:pPr marL="457200" indent="-457200">
              <a:buFont typeface="+mj-lt"/>
              <a:buAutoNum type="arabicPeriod"/>
            </a:pPr>
            <a:r>
              <a:rPr lang="en-US" dirty="0"/>
              <a:t>Encapsulate load state so that no server call is required to render the initial view</a:t>
            </a:r>
          </a:p>
          <a:p>
            <a:pPr marL="457200" indent="-457200">
              <a:buFont typeface="+mj-lt"/>
              <a:buAutoNum type="arabicPeriod"/>
            </a:pPr>
            <a:r>
              <a:rPr lang="en-US" dirty="0"/>
              <a:t>Make all API calls before render()</a:t>
            </a:r>
          </a:p>
          <a:p>
            <a:pPr marL="457200" indent="-457200">
              <a:buFont typeface="+mj-lt"/>
              <a:buAutoNum type="arabicPeriod"/>
            </a:pPr>
            <a:r>
              <a:rPr lang="en-US" dirty="0"/>
              <a:t>Cache locally in the unload handler</a:t>
            </a:r>
          </a:p>
          <a:p>
            <a:pPr marL="457200" indent="-457200">
              <a:buFont typeface="+mj-lt"/>
              <a:buAutoNum type="arabicPeriod"/>
            </a:pPr>
            <a:r>
              <a:rPr lang="en-US" dirty="0"/>
              <a:t>Restore the last known state on load</a:t>
            </a:r>
          </a:p>
          <a:p>
            <a:pPr marL="457200" indent="-457200">
              <a:buFont typeface="+mj-lt"/>
              <a:buAutoNum type="arabicPeriod"/>
            </a:pPr>
            <a:r>
              <a:rPr lang="en-US" dirty="0"/>
              <a:t>Render the last known state in react using </a:t>
            </a:r>
            <a:r>
              <a:rPr lang="en-US" dirty="0" err="1"/>
              <a:t>ReactDOM.hydrate</a:t>
            </a:r>
            <a:endParaRPr lang="en-US" dirty="0"/>
          </a:p>
          <a:p>
            <a:endParaRPr lang="en-US" dirty="0"/>
          </a:p>
        </p:txBody>
      </p:sp>
    </p:spTree>
    <p:extLst>
      <p:ext uri="{BB962C8B-B14F-4D97-AF65-F5344CB8AC3E}">
        <p14:creationId xmlns:p14="http://schemas.microsoft.com/office/powerpoint/2010/main" val="18472138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95AE-97B8-6A45-976E-BA64736EE008}"/>
              </a:ext>
            </a:extLst>
          </p:cNvPr>
          <p:cNvSpPr>
            <a:spLocks noGrp="1"/>
          </p:cNvSpPr>
          <p:nvPr>
            <p:ph type="title"/>
          </p:nvPr>
        </p:nvSpPr>
        <p:spPr/>
        <p:txBody>
          <a:bodyPr/>
          <a:lstStyle/>
          <a:p>
            <a:r>
              <a:rPr lang="en-US" dirty="0" err="1"/>
              <a:t>ReactDOM.hydrate</a:t>
            </a:r>
            <a:endParaRPr lang="en-US" dirty="0"/>
          </a:p>
        </p:txBody>
      </p:sp>
      <p:sp>
        <p:nvSpPr>
          <p:cNvPr id="3" name="Content Placeholder 2">
            <a:extLst>
              <a:ext uri="{FF2B5EF4-FFF2-40B4-BE49-F238E27FC236}">
                <a16:creationId xmlns:a16="http://schemas.microsoft.com/office/drawing/2014/main" id="{587EBABE-DB94-0444-8BEB-9B0B35F24057}"/>
              </a:ext>
            </a:extLst>
          </p:cNvPr>
          <p:cNvSpPr>
            <a:spLocks noGrp="1"/>
          </p:cNvSpPr>
          <p:nvPr>
            <p:ph sz="quarter" idx="10"/>
          </p:nvPr>
        </p:nvSpPr>
        <p:spPr/>
        <p:txBody>
          <a:bodyPr/>
          <a:lstStyle/>
          <a:p>
            <a:r>
              <a:rPr lang="en-US" dirty="0"/>
              <a:t>import {render, hydrate} from "react-</a:t>
            </a:r>
            <a:r>
              <a:rPr lang="en-US" dirty="0" err="1"/>
              <a:t>dom</a:t>
            </a:r>
            <a:r>
              <a:rPr lang="en-US" dirty="0"/>
              <a:t>" </a:t>
            </a:r>
          </a:p>
          <a:p>
            <a:endParaRPr lang="en-US" dirty="0"/>
          </a:p>
          <a:p>
            <a:pPr marL="0" indent="0">
              <a:buNone/>
            </a:pPr>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window.hasRestoredState</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hydrate(&lt;</a:t>
            </a:r>
            <a:r>
              <a:rPr lang="en-US" dirty="0" err="1">
                <a:latin typeface="Courier New" panose="02070309020205020404" pitchFamily="49" charset="0"/>
                <a:cs typeface="Courier New" panose="02070309020205020404" pitchFamily="49" charset="0"/>
              </a:rPr>
              <a:t>MyPage</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renderTarget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 else { </a:t>
            </a:r>
          </a:p>
          <a:p>
            <a:pPr marL="0" indent="0">
              <a:buNone/>
            </a:pPr>
            <a:r>
              <a:rPr lang="en-US" dirty="0">
                <a:latin typeface="Courier New" panose="02070309020205020404" pitchFamily="49" charset="0"/>
                <a:cs typeface="Courier New" panose="02070309020205020404" pitchFamily="49" charset="0"/>
              </a:rPr>
              <a:t>  render(&lt;</a:t>
            </a:r>
            <a:r>
              <a:rPr lang="en-US" dirty="0" err="1">
                <a:latin typeface="Courier New" panose="02070309020205020404" pitchFamily="49" charset="0"/>
                <a:cs typeface="Courier New" panose="02070309020205020404" pitchFamily="49" charset="0"/>
              </a:rPr>
              <a:t>MyPage</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renderTarget</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2035101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68D035-9981-FA42-BC45-F00DACCDD816}"/>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D5A62D11-8B61-D345-81A0-4328047E7913}"/>
              </a:ext>
            </a:extLst>
          </p:cNvPr>
          <p:cNvSpPr>
            <a:spLocks noGrp="1"/>
          </p:cNvSpPr>
          <p:nvPr>
            <p:ph type="body" sz="quarter" idx="10"/>
          </p:nvPr>
        </p:nvSpPr>
        <p:spPr/>
        <p:txBody>
          <a:bodyPr/>
          <a:lstStyle/>
          <a:p>
            <a:r>
              <a:rPr lang="en-US" dirty="0"/>
              <a:t>Lab 20:</a:t>
            </a:r>
            <a:br>
              <a:rPr lang="en-US" dirty="0"/>
            </a:br>
            <a:r>
              <a:rPr lang="en-US" dirty="0"/>
              <a:t>Deploy to </a:t>
            </a:r>
            <a:r>
              <a:rPr lang="en-US" dirty="0" err="1"/>
              <a:t>Github</a:t>
            </a:r>
            <a:r>
              <a:rPr lang="en-US" dirty="0"/>
              <a:t> Pages</a:t>
            </a:r>
          </a:p>
        </p:txBody>
      </p:sp>
      <p:sp>
        <p:nvSpPr>
          <p:cNvPr id="4" name="Content Placeholder 3">
            <a:extLst>
              <a:ext uri="{FF2B5EF4-FFF2-40B4-BE49-F238E27FC236}">
                <a16:creationId xmlns:a16="http://schemas.microsoft.com/office/drawing/2014/main" id="{F799C18F-D102-A94B-B11D-3BE321410455}"/>
              </a:ext>
            </a:extLst>
          </p:cNvPr>
          <p:cNvSpPr>
            <a:spLocks noGrp="1"/>
          </p:cNvSpPr>
          <p:nvPr>
            <p:ph sz="quarter" idx="11"/>
          </p:nvPr>
        </p:nvSpPr>
        <p:spPr/>
        <p:txBody>
          <a:bodyPr/>
          <a:lstStyle/>
          <a:p>
            <a:r>
              <a:rPr lang="en-US" dirty="0"/>
              <a:t>Follow the instructions here:</a:t>
            </a:r>
          </a:p>
          <a:p>
            <a:r>
              <a:rPr lang="en-US" dirty="0">
                <a:hlinkClick r:id="rId3"/>
              </a:rPr>
              <a:t>https://</a:t>
            </a:r>
            <a:r>
              <a:rPr lang="en-US" dirty="0" err="1">
                <a:hlinkClick r:id="rId3"/>
              </a:rPr>
              <a:t>dev.to</a:t>
            </a:r>
            <a:r>
              <a:rPr lang="en-US" dirty="0">
                <a:hlinkClick r:id="rId3"/>
              </a:rPr>
              <a:t>/</a:t>
            </a:r>
            <a:r>
              <a:rPr lang="en-US" dirty="0" err="1">
                <a:hlinkClick r:id="rId3"/>
              </a:rPr>
              <a:t>yuribenjamin</a:t>
            </a:r>
            <a:r>
              <a:rPr lang="en-US" dirty="0">
                <a:hlinkClick r:id="rId3"/>
              </a:rPr>
              <a:t>/how-to-deploy-react-app-in-github-pages-2a1f</a:t>
            </a:r>
            <a:endParaRPr lang="en-US" dirty="0"/>
          </a:p>
        </p:txBody>
      </p:sp>
    </p:spTree>
    <p:extLst>
      <p:ext uri="{BB962C8B-B14F-4D97-AF65-F5344CB8AC3E}">
        <p14:creationId xmlns:p14="http://schemas.microsoft.com/office/powerpoint/2010/main" val="31308943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4AD8FA-EFC7-3B48-BCC9-304F9F5F3FE7}"/>
              </a:ext>
            </a:extLst>
          </p:cNvPr>
          <p:cNvSpPr>
            <a:spLocks noGrp="1"/>
          </p:cNvSpPr>
          <p:nvPr>
            <p:ph type="ctrTitle"/>
          </p:nvPr>
        </p:nvSpPr>
        <p:spPr/>
        <p:txBody>
          <a:bodyPr anchor="b"/>
          <a:lstStyle/>
          <a:p>
            <a:r>
              <a:rPr lang="en-US" dirty="0"/>
              <a:t>Advanced Topics</a:t>
            </a:r>
          </a:p>
        </p:txBody>
      </p:sp>
      <p:sp>
        <p:nvSpPr>
          <p:cNvPr id="2" name="Subtitle 1">
            <a:extLst>
              <a:ext uri="{FF2B5EF4-FFF2-40B4-BE49-F238E27FC236}">
                <a16:creationId xmlns:a16="http://schemas.microsoft.com/office/drawing/2014/main" id="{09F78B75-75D0-B14E-9985-CCADDA1370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140980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r>
              <a:rPr lang="en-US" dirty="0" err="1"/>
              <a:t>GraphQL</a:t>
            </a:r>
            <a:endParaRPr lang="en-US" dirty="0"/>
          </a:p>
        </p:txBody>
      </p:sp>
      <p:sp>
        <p:nvSpPr>
          <p:cNvPr id="3" name="Subtitle 2"/>
          <p:cNvSpPr>
            <a:spLocks noGrp="1"/>
          </p:cNvSpPr>
          <p:nvPr>
            <p:ph type="subTitle" idx="1"/>
          </p:nvPr>
        </p:nvSpPr>
        <p:spPr/>
        <p:txBody>
          <a:bodyPr/>
          <a:lstStyle/>
          <a:p>
            <a:pPr algn="l"/>
            <a:endParaRPr lang="en-US" dirty="0"/>
          </a:p>
        </p:txBody>
      </p:sp>
    </p:spTree>
    <p:extLst>
      <p:ext uri="{BB962C8B-B14F-4D97-AF65-F5344CB8AC3E}">
        <p14:creationId xmlns:p14="http://schemas.microsoft.com/office/powerpoint/2010/main" val="10097344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C8CC-64B7-E72A-3F8B-46E6D81BC91B}"/>
              </a:ext>
            </a:extLst>
          </p:cNvPr>
          <p:cNvSpPr>
            <a:spLocks noGrp="1"/>
          </p:cNvSpPr>
          <p:nvPr>
            <p:ph type="title"/>
          </p:nvPr>
        </p:nvSpPr>
        <p:spPr/>
        <p:txBody>
          <a:bodyPr/>
          <a:lstStyle/>
          <a:p>
            <a:r>
              <a:rPr lang="en-US" dirty="0"/>
              <a:t>What is </a:t>
            </a:r>
            <a:r>
              <a:rPr lang="en-US" dirty="0" err="1"/>
              <a:t>GraphQL</a:t>
            </a:r>
            <a:endParaRPr lang="en-US" dirty="0"/>
          </a:p>
        </p:txBody>
      </p:sp>
      <p:sp>
        <p:nvSpPr>
          <p:cNvPr id="3" name="Content Placeholder 2">
            <a:extLst>
              <a:ext uri="{FF2B5EF4-FFF2-40B4-BE49-F238E27FC236}">
                <a16:creationId xmlns:a16="http://schemas.microsoft.com/office/drawing/2014/main" id="{0CFB9A26-EBC3-54A6-6154-624821F2BE66}"/>
              </a:ext>
            </a:extLst>
          </p:cNvPr>
          <p:cNvSpPr>
            <a:spLocks noGrp="1"/>
          </p:cNvSpPr>
          <p:nvPr>
            <p:ph type="body" sz="quarter" idx="13"/>
          </p:nvPr>
        </p:nvSpPr>
        <p:spPr/>
        <p:txBody>
          <a:bodyPr/>
          <a:lstStyle/>
          <a:p>
            <a:r>
              <a:rPr lang="en-US" dirty="0"/>
              <a:t>a query language for APIs</a:t>
            </a:r>
          </a:p>
          <a:p>
            <a:r>
              <a:rPr lang="en-US" dirty="0"/>
              <a:t>a runtime for fulfilling queries</a:t>
            </a:r>
          </a:p>
        </p:txBody>
      </p:sp>
    </p:spTree>
    <p:extLst>
      <p:ext uri="{BB962C8B-B14F-4D97-AF65-F5344CB8AC3E}">
        <p14:creationId xmlns:p14="http://schemas.microsoft.com/office/powerpoint/2010/main" val="118864811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ED5C-9107-FB53-3A37-FA6C1AE93009}"/>
              </a:ext>
            </a:extLst>
          </p:cNvPr>
          <p:cNvSpPr>
            <a:spLocks noGrp="1"/>
          </p:cNvSpPr>
          <p:nvPr>
            <p:ph type="title"/>
          </p:nvPr>
        </p:nvSpPr>
        <p:spPr/>
        <p:txBody>
          <a:bodyPr/>
          <a:lstStyle/>
          <a:p>
            <a:r>
              <a:rPr lang="en-US" dirty="0"/>
              <a:t>How does </a:t>
            </a:r>
            <a:r>
              <a:rPr lang="en-US" dirty="0" err="1"/>
              <a:t>GraphQL</a:t>
            </a:r>
            <a:r>
              <a:rPr lang="en-US" dirty="0"/>
              <a:t> Work?</a:t>
            </a:r>
          </a:p>
        </p:txBody>
      </p:sp>
      <p:sp>
        <p:nvSpPr>
          <p:cNvPr id="3" name="Content Placeholder 2">
            <a:extLst>
              <a:ext uri="{FF2B5EF4-FFF2-40B4-BE49-F238E27FC236}">
                <a16:creationId xmlns:a16="http://schemas.microsoft.com/office/drawing/2014/main" id="{610D83BD-4097-C699-03B3-D63AA5B13315}"/>
              </a:ext>
            </a:extLst>
          </p:cNvPr>
          <p:cNvSpPr>
            <a:spLocks noGrp="1"/>
          </p:cNvSpPr>
          <p:nvPr>
            <p:ph type="body" sz="quarter" idx="13"/>
          </p:nvPr>
        </p:nvSpPr>
        <p:spPr/>
        <p:txBody>
          <a:bodyPr/>
          <a:lstStyle/>
          <a:p>
            <a:r>
              <a:rPr lang="en-US" dirty="0"/>
              <a:t>Query using JSON-like syntax</a:t>
            </a:r>
          </a:p>
          <a:p>
            <a:r>
              <a:rPr lang="en-US" dirty="0"/>
              <a:t>Data returned matches shape of query</a:t>
            </a:r>
          </a:p>
          <a:p>
            <a:endParaRPr lang="en-US" dirty="0"/>
          </a:p>
        </p:txBody>
      </p:sp>
    </p:spTree>
    <p:extLst>
      <p:ext uri="{BB962C8B-B14F-4D97-AF65-F5344CB8AC3E}">
        <p14:creationId xmlns:p14="http://schemas.microsoft.com/office/powerpoint/2010/main" val="208615482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11F5D-B4F2-CA7F-1D52-38465D1E84F6}"/>
              </a:ext>
            </a:extLst>
          </p:cNvPr>
          <p:cNvSpPr>
            <a:spLocks noGrp="1"/>
          </p:cNvSpPr>
          <p:nvPr>
            <p:ph type="title"/>
          </p:nvPr>
        </p:nvSpPr>
        <p:spPr/>
        <p:txBody>
          <a:bodyPr/>
          <a:lstStyle/>
          <a:p>
            <a:r>
              <a:rPr lang="en-US" dirty="0"/>
              <a:t>Example Query and Response</a:t>
            </a:r>
          </a:p>
        </p:txBody>
      </p:sp>
      <p:sp>
        <p:nvSpPr>
          <p:cNvPr id="3" name="Content Placeholder 2">
            <a:extLst>
              <a:ext uri="{FF2B5EF4-FFF2-40B4-BE49-F238E27FC236}">
                <a16:creationId xmlns:a16="http://schemas.microsoft.com/office/drawing/2014/main" id="{8CB7D2CE-B75A-50C9-E098-09899088E252}"/>
              </a:ext>
            </a:extLst>
          </p:cNvPr>
          <p:cNvSpPr>
            <a:spLocks noGrp="1"/>
          </p:cNvSpPr>
          <p:nvPr>
            <p:ph sz="half" idx="1"/>
          </p:nvPr>
        </p:nvSpPr>
        <p:spPr>
          <a:xfrm>
            <a:off x="628650" y="1825625"/>
            <a:ext cx="3272018" cy="4351338"/>
          </a:xfrm>
        </p:spPr>
        <p:txBody>
          <a:bodyPr>
            <a:normAutofit/>
          </a:bodyPr>
          <a:lstStyle/>
          <a:p>
            <a:pPr marL="0" indent="0">
              <a:buNone/>
            </a:pPr>
            <a:r>
              <a:rPr lang="en-US" sz="2000" dirty="0">
                <a:latin typeface="Courier" pitchFamily="2" charset="0"/>
              </a:rPr>
              <a:t>{</a:t>
            </a:r>
          </a:p>
          <a:p>
            <a:pPr marL="0" indent="0">
              <a:buNone/>
            </a:pPr>
            <a:r>
              <a:rPr lang="en-US" sz="2000" dirty="0">
                <a:latin typeface="Courier" pitchFamily="2" charset="0"/>
              </a:rPr>
              <a:t>    customer {</a:t>
            </a:r>
          </a:p>
          <a:p>
            <a:pPr marL="0" indent="0">
              <a:buNone/>
            </a:pPr>
            <a:r>
              <a:rPr lang="en-US" sz="2000" dirty="0">
                <a:latin typeface="Courier" pitchFamily="2" charset="0"/>
              </a:rPr>
              <a:t>        </a:t>
            </a:r>
            <a:r>
              <a:rPr lang="en-US" sz="2000" dirty="0" err="1">
                <a:latin typeface="Courier" pitchFamily="2" charset="0"/>
              </a:rPr>
              <a:t>firstname</a:t>
            </a:r>
            <a:endParaRPr lang="en-US" sz="2000" dirty="0">
              <a:latin typeface="Courier" pitchFamily="2" charset="0"/>
            </a:endParaRPr>
          </a:p>
          <a:p>
            <a:pPr marL="0" indent="0">
              <a:buNone/>
            </a:pPr>
            <a:r>
              <a:rPr lang="en-US" sz="2000" dirty="0">
                <a:latin typeface="Courier" pitchFamily="2" charset="0"/>
              </a:rPr>
              <a:t>        </a:t>
            </a:r>
            <a:r>
              <a:rPr lang="en-US" sz="2000" dirty="0" err="1">
                <a:latin typeface="Courier" pitchFamily="2" charset="0"/>
              </a:rPr>
              <a:t>lastname</a:t>
            </a:r>
            <a:endParaRPr lang="en-US" sz="2000" dirty="0">
              <a:latin typeface="Courier" pitchFamily="2" charset="0"/>
            </a:endParaRPr>
          </a:p>
          <a:p>
            <a:pPr marL="0" indent="0">
              <a:buNone/>
            </a:pPr>
            <a:r>
              <a:rPr lang="en-US" sz="2000" dirty="0">
                <a:latin typeface="Courier" pitchFamily="2" charset="0"/>
              </a:rPr>
              <a:t>        address</a:t>
            </a:r>
          </a:p>
          <a:p>
            <a:pPr marL="0" indent="0">
              <a:buNone/>
            </a:pPr>
            <a:r>
              <a:rPr lang="en-US" sz="2000" dirty="0">
                <a:latin typeface="Courier" pitchFamily="2" charset="0"/>
              </a:rPr>
              <a:t>        city</a:t>
            </a:r>
          </a:p>
          <a:p>
            <a:pPr marL="0" indent="0">
              <a:buNone/>
            </a:pPr>
            <a:r>
              <a:rPr lang="en-US" sz="2000" dirty="0">
                <a:latin typeface="Courier" pitchFamily="2" charset="0"/>
              </a:rPr>
              <a:t>        </a:t>
            </a:r>
            <a:r>
              <a:rPr lang="en-US" dirty="0">
                <a:latin typeface="Courier" pitchFamily="2" charset="0"/>
              </a:rPr>
              <a:t>state</a:t>
            </a:r>
            <a:endParaRPr lang="en-US" sz="2000" dirty="0">
              <a:latin typeface="Courier" pitchFamily="2" charset="0"/>
            </a:endParaRPr>
          </a:p>
          <a:p>
            <a:pPr marL="0" indent="0">
              <a:buNone/>
            </a:pPr>
            <a:r>
              <a:rPr lang="en-US" sz="2000" dirty="0">
                <a:latin typeface="Courier" pitchFamily="2" charset="0"/>
              </a:rPr>
              <a:t>        zip</a:t>
            </a:r>
          </a:p>
          <a:p>
            <a:pPr marL="0" indent="0">
              <a:buNone/>
            </a:pPr>
            <a:r>
              <a:rPr lang="en-US" sz="2000" dirty="0">
                <a:latin typeface="Courier" pitchFamily="2" charset="0"/>
              </a:rPr>
              <a:t>    }</a:t>
            </a:r>
          </a:p>
          <a:p>
            <a:pPr marL="0" indent="0">
              <a:buNone/>
            </a:pPr>
            <a:r>
              <a:rPr lang="en-US" sz="2000" dirty="0">
                <a:latin typeface="Courier" pitchFamily="2" charset="0"/>
              </a:rPr>
              <a:t>}</a:t>
            </a:r>
          </a:p>
        </p:txBody>
      </p:sp>
      <p:sp>
        <p:nvSpPr>
          <p:cNvPr id="4" name="Content Placeholder 3">
            <a:extLst>
              <a:ext uri="{FF2B5EF4-FFF2-40B4-BE49-F238E27FC236}">
                <a16:creationId xmlns:a16="http://schemas.microsoft.com/office/drawing/2014/main" id="{EFE20679-0CEC-428C-31CB-685D4E9F57E1}"/>
              </a:ext>
            </a:extLst>
          </p:cNvPr>
          <p:cNvSpPr>
            <a:spLocks noGrp="1"/>
          </p:cNvSpPr>
          <p:nvPr>
            <p:ph sz="half" idx="2"/>
          </p:nvPr>
        </p:nvSpPr>
        <p:spPr>
          <a:xfrm>
            <a:off x="4132162" y="1825625"/>
            <a:ext cx="4383188" cy="4351338"/>
          </a:xfrm>
        </p:spPr>
        <p:txBody>
          <a:bodyPr>
            <a:normAutofit/>
          </a:bodyPr>
          <a:lstStyle/>
          <a:p>
            <a:pPr marL="0" indent="0">
              <a:buNone/>
            </a:pPr>
            <a:r>
              <a:rPr lang="en-US" sz="1600" dirty="0">
                <a:latin typeface="Courier" pitchFamily="2" charset="0"/>
              </a:rPr>
              <a:t>{</a:t>
            </a:r>
          </a:p>
          <a:p>
            <a:pPr marL="0" indent="0">
              <a:buNone/>
            </a:pPr>
            <a:r>
              <a:rPr lang="en-US" sz="1600" dirty="0">
                <a:latin typeface="Courier" pitchFamily="2" charset="0"/>
              </a:rPr>
              <a:t>    ”customer”: {</a:t>
            </a:r>
          </a:p>
          <a:p>
            <a:pPr marL="0" indent="0">
              <a:buNone/>
            </a:pPr>
            <a:r>
              <a:rPr lang="en-US" sz="1600" dirty="0">
                <a:latin typeface="Courier" pitchFamily="2" charset="0"/>
              </a:rPr>
              <a:t>        ”</a:t>
            </a:r>
            <a:r>
              <a:rPr lang="en-US" sz="1600" dirty="0" err="1">
                <a:latin typeface="Courier" pitchFamily="2" charset="0"/>
              </a:rPr>
              <a:t>firstname</a:t>
            </a:r>
            <a:r>
              <a:rPr lang="en-US" sz="1600" dirty="0">
                <a:latin typeface="Courier" pitchFamily="2" charset="0"/>
              </a:rPr>
              <a:t>”: “June”,</a:t>
            </a:r>
          </a:p>
          <a:p>
            <a:pPr marL="0" indent="0">
              <a:buNone/>
            </a:pPr>
            <a:r>
              <a:rPr lang="en-US" sz="1600" dirty="0">
                <a:latin typeface="Courier" pitchFamily="2" charset="0"/>
              </a:rPr>
              <a:t>        “</a:t>
            </a:r>
            <a:r>
              <a:rPr lang="en-US" sz="1600" dirty="0" err="1">
                <a:latin typeface="Courier" pitchFamily="2" charset="0"/>
              </a:rPr>
              <a:t>lastname</a:t>
            </a:r>
            <a:r>
              <a:rPr lang="en-US" sz="1600" dirty="0">
                <a:latin typeface="Courier" pitchFamily="2" charset="0"/>
              </a:rPr>
              <a:t>”:”Sommerville”,</a:t>
            </a:r>
          </a:p>
          <a:p>
            <a:pPr marL="0" indent="0">
              <a:buNone/>
            </a:pPr>
            <a:r>
              <a:rPr lang="en-US" sz="1600" dirty="0">
                <a:latin typeface="Courier" pitchFamily="2" charset="0"/>
              </a:rPr>
              <a:t>        “address”:”861 Oak St”,</a:t>
            </a:r>
          </a:p>
          <a:p>
            <a:pPr marL="0" indent="0">
              <a:buNone/>
            </a:pPr>
            <a:r>
              <a:rPr lang="en-US" sz="1600" dirty="0">
                <a:latin typeface="Courier" pitchFamily="2" charset="0"/>
              </a:rPr>
              <a:t>        “</a:t>
            </a:r>
            <a:r>
              <a:rPr lang="en-US" sz="1600" dirty="0" err="1">
                <a:latin typeface="Courier" pitchFamily="2" charset="0"/>
              </a:rPr>
              <a:t>city”:”Sacramento</a:t>
            </a:r>
            <a:r>
              <a:rPr lang="en-US" sz="1600" dirty="0">
                <a:latin typeface="Courier" pitchFamily="2" charset="0"/>
              </a:rPr>
              <a:t>”,</a:t>
            </a:r>
          </a:p>
          <a:p>
            <a:pPr marL="0" indent="0">
              <a:buNone/>
            </a:pPr>
            <a:r>
              <a:rPr lang="en-US" sz="1600" dirty="0">
                <a:latin typeface="Courier" pitchFamily="2" charset="0"/>
              </a:rPr>
              <a:t>        “</a:t>
            </a:r>
            <a:r>
              <a:rPr lang="en-US" sz="1600" dirty="0" err="1">
                <a:latin typeface="Courier" pitchFamily="2" charset="0"/>
              </a:rPr>
              <a:t>state”:”California</a:t>
            </a:r>
            <a:r>
              <a:rPr lang="en-US" sz="1600" dirty="0">
                <a:latin typeface="Courier" pitchFamily="2" charset="0"/>
              </a:rPr>
              <a:t>”,</a:t>
            </a:r>
          </a:p>
          <a:p>
            <a:pPr marL="0" indent="0">
              <a:buNone/>
            </a:pPr>
            <a:r>
              <a:rPr lang="en-US" sz="1600" dirty="0">
                <a:latin typeface="Courier" pitchFamily="2" charset="0"/>
              </a:rPr>
              <a:t>        “zip”:”95814”</a:t>
            </a:r>
          </a:p>
          <a:p>
            <a:pPr marL="0" indent="0">
              <a:buNone/>
            </a:pPr>
            <a:r>
              <a:rPr lang="en-US" sz="1600" dirty="0">
                <a:latin typeface="Courier" pitchFamily="2" charset="0"/>
              </a:rPr>
              <a:t>    }</a:t>
            </a:r>
          </a:p>
          <a:p>
            <a:pPr marL="0" indent="0">
              <a:buNone/>
            </a:pPr>
            <a:r>
              <a:rPr lang="en-US" sz="1600" dirty="0">
                <a:latin typeface="Courier" pitchFamily="2" charset="0"/>
              </a:rPr>
              <a:t>}</a:t>
            </a:r>
          </a:p>
        </p:txBody>
      </p:sp>
    </p:spTree>
    <p:extLst>
      <p:ext uri="{BB962C8B-B14F-4D97-AF65-F5344CB8AC3E}">
        <p14:creationId xmlns:p14="http://schemas.microsoft.com/office/powerpoint/2010/main" val="1253236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A841-365A-B04B-9A2E-2879B42CEDB3}"/>
              </a:ext>
            </a:extLst>
          </p:cNvPr>
          <p:cNvSpPr>
            <a:spLocks noGrp="1"/>
          </p:cNvSpPr>
          <p:nvPr>
            <p:ph type="title"/>
          </p:nvPr>
        </p:nvSpPr>
        <p:spPr/>
        <p:txBody>
          <a:bodyPr/>
          <a:lstStyle/>
          <a:p>
            <a:r>
              <a:rPr lang="en-US" dirty="0" err="1"/>
              <a:t>root.render</a:t>
            </a:r>
            <a:r>
              <a:rPr lang="en-US" dirty="0"/>
              <a:t>()</a:t>
            </a:r>
          </a:p>
        </p:txBody>
      </p:sp>
      <p:sp>
        <p:nvSpPr>
          <p:cNvPr id="3" name="Content Placeholder 2">
            <a:extLst>
              <a:ext uri="{FF2B5EF4-FFF2-40B4-BE49-F238E27FC236}">
                <a16:creationId xmlns:a16="http://schemas.microsoft.com/office/drawing/2014/main" id="{DCF6EA8C-0F15-9343-A191-13AB0557ECD5}"/>
              </a:ext>
            </a:extLst>
          </p:cNvPr>
          <p:cNvSpPr>
            <a:spLocks noGrp="1"/>
          </p:cNvSpPr>
          <p:nvPr>
            <p:ph sz="quarter" idx="10"/>
          </p:nvPr>
        </p:nvSpPr>
        <p:spPr/>
        <p:txBody>
          <a:bodyPr>
            <a:normAutofit/>
          </a:bodyPr>
          <a:lstStyle/>
          <a:p>
            <a:pPr marL="0" indent="0">
              <a:buNone/>
            </a:pPr>
            <a:r>
              <a:rPr lang="en-US" sz="2000" dirty="0">
                <a:latin typeface="Courier New" panose="02070309020205020404" pitchFamily="49" charset="0"/>
                <a:cs typeface="Courier New" panose="02070309020205020404" pitchFamily="49" charset="0"/>
              </a:rPr>
              <a:t>import React from 'react'; </a:t>
            </a:r>
          </a:p>
          <a:p>
            <a:pPr marL="0" indent="0">
              <a:buNone/>
            </a:pPr>
            <a:r>
              <a:rPr lang="en-US" sz="2000" dirty="0">
                <a:latin typeface="Courier New" panose="02070309020205020404" pitchFamily="49" charset="0"/>
                <a:cs typeface="Courier New" panose="02070309020205020404" pitchFamily="49" charset="0"/>
              </a:rPr>
              <a:t>import </a:t>
            </a:r>
            <a:r>
              <a:rPr lang="en-US" sz="2000" dirty="0" err="1">
                <a:latin typeface="Courier New" panose="02070309020205020404" pitchFamily="49" charset="0"/>
                <a:cs typeface="Courier New" panose="02070309020205020404" pitchFamily="49" charset="0"/>
              </a:rPr>
              <a:t>ReactDOM</a:t>
            </a:r>
            <a:r>
              <a:rPr lang="en-US" sz="2000" dirty="0">
                <a:latin typeface="Courier New" panose="02070309020205020404" pitchFamily="49" charset="0"/>
                <a:cs typeface="Courier New" panose="02070309020205020404" pitchFamily="49" charset="0"/>
              </a:rPr>
              <a:t> from 'react-</a:t>
            </a:r>
            <a:r>
              <a:rPr lang="en-US" sz="2000" dirty="0" err="1">
                <a:latin typeface="Courier New" panose="02070309020205020404" pitchFamily="49" charset="0"/>
                <a:cs typeface="Courier New" panose="02070309020205020404" pitchFamily="49" charset="0"/>
              </a:rPr>
              <a:t>dom</a:t>
            </a:r>
            <a:r>
              <a:rPr lang="en-US" sz="2000" dirty="0">
                <a:latin typeface="Courier New" panose="02070309020205020404" pitchFamily="49" charset="0"/>
                <a:cs typeface="Courier New" panose="02070309020205020404" pitchFamily="49" charset="0"/>
              </a:rPr>
              <a:t>/client'; </a:t>
            </a:r>
          </a:p>
          <a:p>
            <a:pPr marL="0" indent="0">
              <a:buNone/>
            </a:pPr>
            <a:r>
              <a:rPr lang="en-US" sz="2000" dirty="0">
                <a:latin typeface="Courier New" panose="02070309020205020404" pitchFamily="49" charset="0"/>
                <a:cs typeface="Courier New" panose="02070309020205020404" pitchFamily="49" charset="0"/>
              </a:rPr>
              <a:t>import App from './App'; </a:t>
            </a:r>
          </a:p>
          <a:p>
            <a:pPr marL="0" indent="0">
              <a:buNone/>
            </a:pPr>
            <a:r>
              <a:rPr lang="en-US" sz="2000" dirty="0">
                <a:latin typeface="Courier New" panose="02070309020205020404" pitchFamily="49" charset="0"/>
                <a:cs typeface="Courier New" panose="02070309020205020404" pitchFamily="49" charset="0"/>
              </a:rPr>
              <a:t>const container = </a:t>
            </a:r>
            <a:r>
              <a:rPr lang="en-US" sz="2000" dirty="0" err="1">
                <a:latin typeface="Courier New" panose="02070309020205020404" pitchFamily="49" charset="0"/>
                <a:cs typeface="Courier New" panose="02070309020205020404" pitchFamily="49" charset="0"/>
              </a:rPr>
              <a:t>document.getElementById</a:t>
            </a:r>
            <a:r>
              <a:rPr lang="en-US" sz="2000" dirty="0">
                <a:latin typeface="Courier New" panose="02070309020205020404" pitchFamily="49" charset="0"/>
                <a:cs typeface="Courier New" panose="02070309020205020404" pitchFamily="49" charset="0"/>
              </a:rPr>
              <a:t>('root’);</a:t>
            </a:r>
          </a:p>
          <a:p>
            <a:pPr marL="0" indent="0">
              <a:buNone/>
            </a:pPr>
            <a:r>
              <a:rPr lang="en-US" sz="2000" dirty="0">
                <a:latin typeface="Courier New" panose="02070309020205020404" pitchFamily="49" charset="0"/>
                <a:cs typeface="Courier New" panose="02070309020205020404" pitchFamily="49" charset="0"/>
              </a:rPr>
              <a:t>const root = </a:t>
            </a:r>
            <a:r>
              <a:rPr lang="en-US" sz="2000" dirty="0" err="1">
                <a:latin typeface="Courier New" panose="02070309020205020404" pitchFamily="49" charset="0"/>
                <a:cs typeface="Courier New" panose="02070309020205020404" pitchFamily="49" charset="0"/>
              </a:rPr>
              <a:t>ReactDOM.createRoot</a:t>
            </a:r>
            <a:r>
              <a:rPr lang="en-US" sz="2000" dirty="0">
                <a:latin typeface="Courier New" panose="02070309020205020404" pitchFamily="49" charset="0"/>
                <a:cs typeface="Courier New" panose="02070309020205020404" pitchFamily="49" charset="0"/>
              </a:rPr>
              <a:t>(container);</a:t>
            </a:r>
          </a:p>
          <a:p>
            <a:pPr marL="0" indent="0">
              <a:buNone/>
            </a:pPr>
            <a:r>
              <a:rPr lang="en-US" sz="2000" dirty="0" err="1">
                <a:latin typeface="Courier New" panose="02070309020205020404" pitchFamily="49" charset="0"/>
                <a:cs typeface="Courier New" panose="02070309020205020404" pitchFamily="49" charset="0"/>
              </a:rPr>
              <a:t>root.render</a:t>
            </a:r>
            <a:r>
              <a:rPr lang="en-US" sz="2000" dirty="0">
                <a:latin typeface="Courier New" panose="02070309020205020404" pitchFamily="49" charset="0"/>
                <a:cs typeface="Courier New" panose="02070309020205020404" pitchFamily="49" charset="0"/>
              </a:rPr>
              <a:t>(&lt;App /&gt;);</a:t>
            </a:r>
          </a:p>
        </p:txBody>
      </p:sp>
    </p:spTree>
    <p:extLst>
      <p:ext uri="{BB962C8B-B14F-4D97-AF65-F5344CB8AC3E}">
        <p14:creationId xmlns:p14="http://schemas.microsoft.com/office/powerpoint/2010/main" val="264452122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792C01-4664-3523-5232-8B2B84C163C9}"/>
              </a:ext>
            </a:extLst>
          </p:cNvPr>
          <p:cNvSpPr>
            <a:spLocks noGrp="1"/>
          </p:cNvSpPr>
          <p:nvPr>
            <p:ph type="title"/>
          </p:nvPr>
        </p:nvSpPr>
        <p:spPr/>
        <p:txBody>
          <a:bodyPr/>
          <a:lstStyle/>
          <a:p>
            <a:r>
              <a:rPr lang="en-US" dirty="0" err="1"/>
              <a:t>GraphQL</a:t>
            </a:r>
            <a:r>
              <a:rPr lang="en-US" dirty="0"/>
              <a:t> is a pattern</a:t>
            </a:r>
          </a:p>
        </p:txBody>
      </p:sp>
      <p:sp>
        <p:nvSpPr>
          <p:cNvPr id="6" name="Content Placeholder 5">
            <a:extLst>
              <a:ext uri="{FF2B5EF4-FFF2-40B4-BE49-F238E27FC236}">
                <a16:creationId xmlns:a16="http://schemas.microsoft.com/office/drawing/2014/main" id="{F5575E0B-5FB1-D4E1-04E6-CA651495977D}"/>
              </a:ext>
            </a:extLst>
          </p:cNvPr>
          <p:cNvSpPr>
            <a:spLocks noGrp="1"/>
          </p:cNvSpPr>
          <p:nvPr>
            <p:ph type="body" sz="quarter" idx="13"/>
          </p:nvPr>
        </p:nvSpPr>
        <p:spPr/>
        <p:txBody>
          <a:bodyPr/>
          <a:lstStyle/>
          <a:p>
            <a:r>
              <a:rPr lang="en-US" dirty="0"/>
              <a:t>Can be implemented using any language</a:t>
            </a:r>
          </a:p>
          <a:p>
            <a:r>
              <a:rPr lang="en-US" dirty="0"/>
              <a:t>Tools are available for working with JavaScript, Go, PHP, Java, C#, Python, Swift, Rust, Ruby, and more.</a:t>
            </a:r>
          </a:p>
        </p:txBody>
      </p:sp>
    </p:spTree>
    <p:extLst>
      <p:ext uri="{BB962C8B-B14F-4D97-AF65-F5344CB8AC3E}">
        <p14:creationId xmlns:p14="http://schemas.microsoft.com/office/powerpoint/2010/main" val="361858435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DFD4-D967-E998-1687-60061C04A71D}"/>
              </a:ext>
            </a:extLst>
          </p:cNvPr>
          <p:cNvSpPr>
            <a:spLocks noGrp="1"/>
          </p:cNvSpPr>
          <p:nvPr>
            <p:ph type="title"/>
          </p:nvPr>
        </p:nvSpPr>
        <p:spPr/>
        <p:txBody>
          <a:bodyPr/>
          <a:lstStyle/>
          <a:p>
            <a:r>
              <a:rPr lang="en-US" dirty="0" err="1"/>
              <a:t>GraphQL</a:t>
            </a:r>
            <a:r>
              <a:rPr lang="en-US" dirty="0"/>
              <a:t> and JavaScript</a:t>
            </a:r>
          </a:p>
        </p:txBody>
      </p:sp>
      <p:sp>
        <p:nvSpPr>
          <p:cNvPr id="3" name="Content Placeholder 2">
            <a:extLst>
              <a:ext uri="{FF2B5EF4-FFF2-40B4-BE49-F238E27FC236}">
                <a16:creationId xmlns:a16="http://schemas.microsoft.com/office/drawing/2014/main" id="{76240AC4-B658-E9D7-A13B-C77AD6E635EA}"/>
              </a:ext>
            </a:extLst>
          </p:cNvPr>
          <p:cNvSpPr>
            <a:spLocks noGrp="1"/>
          </p:cNvSpPr>
          <p:nvPr>
            <p:ph type="body" sz="quarter" idx="13"/>
          </p:nvPr>
        </p:nvSpPr>
        <p:spPr/>
        <p:txBody>
          <a:bodyPr/>
          <a:lstStyle/>
          <a:p>
            <a:r>
              <a:rPr lang="en-US" dirty="0"/>
              <a:t>Server</a:t>
            </a:r>
          </a:p>
          <a:p>
            <a:pPr lvl="1"/>
            <a:r>
              <a:rPr lang="en-US" dirty="0"/>
              <a:t>Apollo Server</a:t>
            </a:r>
          </a:p>
          <a:p>
            <a:pPr lvl="1"/>
            <a:r>
              <a:rPr lang="en-US" dirty="0"/>
              <a:t>Express </a:t>
            </a:r>
            <a:r>
              <a:rPr lang="en-US" dirty="0" err="1"/>
              <a:t>GraphQL</a:t>
            </a:r>
            <a:endParaRPr lang="en-US" dirty="0"/>
          </a:p>
          <a:p>
            <a:pPr lvl="1"/>
            <a:endParaRPr lang="en-US" dirty="0"/>
          </a:p>
        </p:txBody>
      </p:sp>
      <p:sp>
        <p:nvSpPr>
          <p:cNvPr id="4" name="Content Placeholder 3">
            <a:extLst>
              <a:ext uri="{FF2B5EF4-FFF2-40B4-BE49-F238E27FC236}">
                <a16:creationId xmlns:a16="http://schemas.microsoft.com/office/drawing/2014/main" id="{41911148-5E9F-7FDA-D31F-E2D2A52D0C86}"/>
              </a:ext>
            </a:extLst>
          </p:cNvPr>
          <p:cNvSpPr>
            <a:spLocks noGrp="1"/>
          </p:cNvSpPr>
          <p:nvPr>
            <p:ph sz="half" idx="4294967295"/>
          </p:nvPr>
        </p:nvSpPr>
        <p:spPr>
          <a:xfrm>
            <a:off x="5257800" y="1825625"/>
            <a:ext cx="3886200" cy="4351338"/>
          </a:xfrm>
        </p:spPr>
        <p:txBody>
          <a:bodyPr/>
          <a:lstStyle/>
          <a:p>
            <a:r>
              <a:rPr lang="en-US" dirty="0"/>
              <a:t>Client</a:t>
            </a:r>
          </a:p>
          <a:p>
            <a:pPr lvl="1"/>
            <a:r>
              <a:rPr lang="en-US" dirty="0"/>
              <a:t>Apollo Client</a:t>
            </a:r>
          </a:p>
          <a:p>
            <a:pPr lvl="1"/>
            <a:r>
              <a:rPr lang="en-US" dirty="0"/>
              <a:t>AWS Amplify</a:t>
            </a:r>
          </a:p>
          <a:p>
            <a:pPr lvl="1"/>
            <a:r>
              <a:rPr lang="en-US" dirty="0"/>
              <a:t>Relay</a:t>
            </a:r>
          </a:p>
        </p:txBody>
      </p:sp>
    </p:spTree>
    <p:extLst>
      <p:ext uri="{BB962C8B-B14F-4D97-AF65-F5344CB8AC3E}">
        <p14:creationId xmlns:p14="http://schemas.microsoft.com/office/powerpoint/2010/main" val="16556235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FEA01-3C59-0B33-DCEE-3332E08FDF79}"/>
              </a:ext>
            </a:extLst>
          </p:cNvPr>
          <p:cNvSpPr>
            <a:spLocks noGrp="1"/>
          </p:cNvSpPr>
          <p:nvPr>
            <p:ph type="title"/>
          </p:nvPr>
        </p:nvSpPr>
        <p:spPr/>
        <p:txBody>
          <a:bodyPr/>
          <a:lstStyle/>
          <a:p>
            <a:r>
              <a:rPr lang="en-US" dirty="0"/>
              <a:t>Lab 1: Getting Started with Apollo Server</a:t>
            </a:r>
          </a:p>
        </p:txBody>
      </p:sp>
      <p:sp>
        <p:nvSpPr>
          <p:cNvPr id="3" name="Content Placeholder 2">
            <a:extLst>
              <a:ext uri="{FF2B5EF4-FFF2-40B4-BE49-F238E27FC236}">
                <a16:creationId xmlns:a16="http://schemas.microsoft.com/office/drawing/2014/main" id="{2C82E793-305B-8EFE-184A-542D7D83A11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15138731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47D4-6067-8AC4-0078-5ECE9D30B5F4}"/>
              </a:ext>
            </a:extLst>
          </p:cNvPr>
          <p:cNvSpPr>
            <a:spLocks noGrp="1"/>
          </p:cNvSpPr>
          <p:nvPr>
            <p:ph type="title"/>
          </p:nvPr>
        </p:nvSpPr>
        <p:spPr/>
        <p:txBody>
          <a:bodyPr>
            <a:normAutofit/>
          </a:bodyPr>
          <a:lstStyle/>
          <a:p>
            <a:r>
              <a:rPr lang="en-US" dirty="0"/>
              <a:t>What is Apollo Server?</a:t>
            </a:r>
          </a:p>
        </p:txBody>
      </p:sp>
      <p:sp>
        <p:nvSpPr>
          <p:cNvPr id="3" name="Content Placeholder 2">
            <a:extLst>
              <a:ext uri="{FF2B5EF4-FFF2-40B4-BE49-F238E27FC236}">
                <a16:creationId xmlns:a16="http://schemas.microsoft.com/office/drawing/2014/main" id="{BBA39E61-7330-2701-F2C8-4B0BD2EF2705}"/>
              </a:ext>
            </a:extLst>
          </p:cNvPr>
          <p:cNvSpPr>
            <a:spLocks noGrp="1"/>
          </p:cNvSpPr>
          <p:nvPr>
            <p:ph sz="quarter" idx="10"/>
          </p:nvPr>
        </p:nvSpPr>
        <p:spPr/>
        <p:txBody>
          <a:bodyPr>
            <a:normAutofit/>
          </a:bodyPr>
          <a:lstStyle/>
          <a:p>
            <a:r>
              <a:rPr lang="en-US" sz="1500" dirty="0"/>
              <a:t>open source </a:t>
            </a:r>
            <a:r>
              <a:rPr lang="en-US" sz="1500" dirty="0" err="1"/>
              <a:t>GraphQL</a:t>
            </a:r>
            <a:r>
              <a:rPr lang="en-US" sz="1500" dirty="0"/>
              <a:t> server</a:t>
            </a:r>
          </a:p>
          <a:p>
            <a:endParaRPr lang="en-US" sz="1500" dirty="0"/>
          </a:p>
          <a:p>
            <a:endParaRPr lang="en-US" sz="1500" dirty="0"/>
          </a:p>
        </p:txBody>
      </p:sp>
      <p:pic>
        <p:nvPicPr>
          <p:cNvPr id="5" name="Graphic 4">
            <a:extLst>
              <a:ext uri="{FF2B5EF4-FFF2-40B4-BE49-F238E27FC236}">
                <a16:creationId xmlns:a16="http://schemas.microsoft.com/office/drawing/2014/main" id="{45E174BE-12D4-13D5-F6B2-700B333B7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54397" y="2019347"/>
            <a:ext cx="4514498" cy="2816872"/>
          </a:xfrm>
          <a:prstGeom prst="rect">
            <a:avLst/>
          </a:prstGeom>
          <a:effectLst/>
        </p:spPr>
      </p:pic>
    </p:spTree>
    <p:extLst>
      <p:ext uri="{BB962C8B-B14F-4D97-AF65-F5344CB8AC3E}">
        <p14:creationId xmlns:p14="http://schemas.microsoft.com/office/powerpoint/2010/main" val="16697931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50E4-155E-F512-D049-81B8D4D1465E}"/>
              </a:ext>
            </a:extLst>
          </p:cNvPr>
          <p:cNvSpPr>
            <a:spLocks noGrp="1"/>
          </p:cNvSpPr>
          <p:nvPr>
            <p:ph type="title"/>
          </p:nvPr>
        </p:nvSpPr>
        <p:spPr/>
        <p:txBody>
          <a:bodyPr/>
          <a:lstStyle/>
          <a:p>
            <a:r>
              <a:rPr lang="en-US" dirty="0"/>
              <a:t>Apollo Studio Explorer</a:t>
            </a:r>
          </a:p>
        </p:txBody>
      </p:sp>
      <p:sp>
        <p:nvSpPr>
          <p:cNvPr id="3" name="Content Placeholder 2">
            <a:extLst>
              <a:ext uri="{FF2B5EF4-FFF2-40B4-BE49-F238E27FC236}">
                <a16:creationId xmlns:a16="http://schemas.microsoft.com/office/drawing/2014/main" id="{73B73720-4739-6285-10A6-C1AA05D886F0}"/>
              </a:ext>
            </a:extLst>
          </p:cNvPr>
          <p:cNvSpPr>
            <a:spLocks noGrp="1"/>
          </p:cNvSpPr>
          <p:nvPr>
            <p:ph type="body" sz="quarter" idx="13"/>
          </p:nvPr>
        </p:nvSpPr>
        <p:spPr/>
        <p:txBody>
          <a:bodyPr/>
          <a:lstStyle/>
          <a:p>
            <a:r>
              <a:rPr lang="en-US" dirty="0"/>
              <a:t>a free web-based IDE for </a:t>
            </a:r>
            <a:r>
              <a:rPr lang="en-US" dirty="0" err="1"/>
              <a:t>GraphQL</a:t>
            </a:r>
            <a:endParaRPr lang="en-US" dirty="0"/>
          </a:p>
          <a:p>
            <a:r>
              <a:rPr lang="en-US" dirty="0"/>
              <a:t>a tool for building </a:t>
            </a:r>
            <a:r>
              <a:rPr lang="en-US" dirty="0" err="1"/>
              <a:t>GraphQL</a:t>
            </a:r>
            <a:r>
              <a:rPr lang="en-US" dirty="0"/>
              <a:t> servers using a schema</a:t>
            </a:r>
          </a:p>
        </p:txBody>
      </p:sp>
    </p:spTree>
    <p:extLst>
      <p:ext uri="{BB962C8B-B14F-4D97-AF65-F5344CB8AC3E}">
        <p14:creationId xmlns:p14="http://schemas.microsoft.com/office/powerpoint/2010/main" val="316160033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4757-F2FC-F38C-EDA2-A0579766292B}"/>
              </a:ext>
            </a:extLst>
          </p:cNvPr>
          <p:cNvSpPr>
            <a:spLocks noGrp="1"/>
          </p:cNvSpPr>
          <p:nvPr>
            <p:ph type="title"/>
          </p:nvPr>
        </p:nvSpPr>
        <p:spPr/>
        <p:txBody>
          <a:bodyPr/>
          <a:lstStyle/>
          <a:p>
            <a:r>
              <a:rPr lang="en-US" dirty="0" err="1"/>
              <a:t>GraphQL</a:t>
            </a:r>
            <a:r>
              <a:rPr lang="en-US" dirty="0"/>
              <a:t> Schema</a:t>
            </a:r>
          </a:p>
        </p:txBody>
      </p:sp>
      <p:sp>
        <p:nvSpPr>
          <p:cNvPr id="3" name="Content Placeholder 2">
            <a:extLst>
              <a:ext uri="{FF2B5EF4-FFF2-40B4-BE49-F238E27FC236}">
                <a16:creationId xmlns:a16="http://schemas.microsoft.com/office/drawing/2014/main" id="{689E5A62-2C60-8B4F-7F51-413BCD3BD036}"/>
              </a:ext>
            </a:extLst>
          </p:cNvPr>
          <p:cNvSpPr>
            <a:spLocks noGrp="1"/>
          </p:cNvSpPr>
          <p:nvPr>
            <p:ph type="body" sz="quarter" idx="13"/>
          </p:nvPr>
        </p:nvSpPr>
        <p:spPr/>
        <p:txBody>
          <a:bodyPr/>
          <a:lstStyle/>
          <a:p>
            <a:r>
              <a:rPr lang="en-US" dirty="0"/>
              <a:t>defines object types that can be fetched</a:t>
            </a:r>
          </a:p>
          <a:p>
            <a:r>
              <a:rPr lang="en-US" dirty="0"/>
              <a:t>created using </a:t>
            </a:r>
            <a:r>
              <a:rPr lang="en-US" dirty="0" err="1"/>
              <a:t>GraphQL</a:t>
            </a:r>
            <a:r>
              <a:rPr lang="en-US" dirty="0"/>
              <a:t> Schema Language</a:t>
            </a:r>
          </a:p>
          <a:p>
            <a:pPr lvl="1"/>
            <a:endParaRPr lang="en-US" dirty="0"/>
          </a:p>
        </p:txBody>
      </p:sp>
    </p:spTree>
    <p:extLst>
      <p:ext uri="{BB962C8B-B14F-4D97-AF65-F5344CB8AC3E}">
        <p14:creationId xmlns:p14="http://schemas.microsoft.com/office/powerpoint/2010/main" val="367348107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7A5A-6F70-4553-B6B0-7E15543B890B}"/>
              </a:ext>
            </a:extLst>
          </p:cNvPr>
          <p:cNvSpPr>
            <a:spLocks noGrp="1"/>
          </p:cNvSpPr>
          <p:nvPr>
            <p:ph type="title"/>
          </p:nvPr>
        </p:nvSpPr>
        <p:spPr/>
        <p:txBody>
          <a:bodyPr/>
          <a:lstStyle/>
          <a:p>
            <a:r>
              <a:rPr lang="en-US" dirty="0"/>
              <a:t>Components of a </a:t>
            </a:r>
            <a:r>
              <a:rPr lang="en-US" dirty="0" err="1"/>
              <a:t>GraphQL</a:t>
            </a:r>
            <a:r>
              <a:rPr lang="en-US" dirty="0"/>
              <a:t> schema</a:t>
            </a:r>
          </a:p>
        </p:txBody>
      </p:sp>
      <p:sp>
        <p:nvSpPr>
          <p:cNvPr id="3" name="Content Placeholder 2">
            <a:extLst>
              <a:ext uri="{FF2B5EF4-FFF2-40B4-BE49-F238E27FC236}">
                <a16:creationId xmlns:a16="http://schemas.microsoft.com/office/drawing/2014/main" id="{3743B775-2A52-F107-2F88-9F01DE97D3D1}"/>
              </a:ext>
            </a:extLst>
          </p:cNvPr>
          <p:cNvSpPr>
            <a:spLocks noGrp="1"/>
          </p:cNvSpPr>
          <p:nvPr>
            <p:ph type="body" sz="quarter" idx="13"/>
          </p:nvPr>
        </p:nvSpPr>
        <p:spPr/>
        <p:txBody>
          <a:bodyPr/>
          <a:lstStyle/>
          <a:p>
            <a:r>
              <a:rPr lang="en-US" dirty="0"/>
              <a:t>Object Types</a:t>
            </a:r>
          </a:p>
          <a:p>
            <a:r>
              <a:rPr lang="en-US" dirty="0"/>
              <a:t>Query Types</a:t>
            </a:r>
          </a:p>
          <a:p>
            <a:r>
              <a:rPr lang="en-US" dirty="0"/>
              <a:t>Mutation Types</a:t>
            </a:r>
          </a:p>
          <a:p>
            <a:r>
              <a:rPr lang="en-US" dirty="0"/>
              <a:t>Subscription Types</a:t>
            </a:r>
          </a:p>
        </p:txBody>
      </p:sp>
    </p:spTree>
    <p:extLst>
      <p:ext uri="{BB962C8B-B14F-4D97-AF65-F5344CB8AC3E}">
        <p14:creationId xmlns:p14="http://schemas.microsoft.com/office/powerpoint/2010/main" val="192199890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E83A-179F-8EDC-EF9B-4711A8450E44}"/>
              </a:ext>
            </a:extLst>
          </p:cNvPr>
          <p:cNvSpPr>
            <a:spLocks noGrp="1"/>
          </p:cNvSpPr>
          <p:nvPr>
            <p:ph type="title"/>
          </p:nvPr>
        </p:nvSpPr>
        <p:spPr/>
        <p:txBody>
          <a:bodyPr/>
          <a:lstStyle/>
          <a:p>
            <a:r>
              <a:rPr lang="en-US" dirty="0"/>
              <a:t>Anatomy of a Type</a:t>
            </a:r>
          </a:p>
        </p:txBody>
      </p:sp>
      <p:sp>
        <p:nvSpPr>
          <p:cNvPr id="3" name="Content Placeholder 2">
            <a:extLst>
              <a:ext uri="{FF2B5EF4-FFF2-40B4-BE49-F238E27FC236}">
                <a16:creationId xmlns:a16="http://schemas.microsoft.com/office/drawing/2014/main" id="{A4D36DE7-50AF-B94E-8442-C01D04007359}"/>
              </a:ext>
            </a:extLst>
          </p:cNvPr>
          <p:cNvSpPr>
            <a:spLocks noGrp="1"/>
          </p:cNvSpPr>
          <p:nvPr>
            <p:ph type="body" sz="quarter" idx="13"/>
          </p:nvPr>
        </p:nvSpPr>
        <p:spPr/>
        <p:txBody>
          <a:bodyPr>
            <a:normAutofit fontScale="92500" lnSpcReduction="10000"/>
          </a:bodyPr>
          <a:lstStyle/>
          <a:p>
            <a:r>
              <a:rPr lang="en-US" dirty="0"/>
              <a:t>Types are written similarly to how TypeScript Types are written</a:t>
            </a:r>
          </a:p>
          <a:p>
            <a:r>
              <a:rPr lang="en-US" dirty="0"/>
              <a:t>Object types start with type followed by the Name of the object</a:t>
            </a:r>
          </a:p>
          <a:p>
            <a:pPr marL="0" indent="0">
              <a:buNone/>
            </a:pPr>
            <a:r>
              <a:rPr lang="en-US" dirty="0">
                <a:latin typeface="Courier New" panose="02070309020205020404" pitchFamily="49" charset="0"/>
                <a:cs typeface="Courier New" panose="02070309020205020404" pitchFamily="49" charset="0"/>
              </a:rPr>
              <a:t>type Customer {</a:t>
            </a:r>
          </a:p>
          <a:p>
            <a:r>
              <a:rPr lang="en-US" dirty="0">
                <a:cs typeface="Courier New" panose="02070309020205020404" pitchFamily="49" charset="0"/>
              </a:rPr>
              <a:t>The body is key: type pairs</a:t>
            </a:r>
          </a:p>
          <a:p>
            <a:pPr marL="0" indent="0">
              <a:buNone/>
            </a:pP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String</a:t>
            </a:r>
          </a:p>
          <a:p>
            <a:pPr marL="0" indent="0">
              <a:buNone/>
            </a:pP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String</a:t>
            </a:r>
          </a:p>
          <a:p>
            <a:pPr marL="0" indent="0">
              <a:buNone/>
            </a:pPr>
            <a:r>
              <a:rPr lang="en-US" dirty="0">
                <a:latin typeface="Courier New" panose="02070309020205020404" pitchFamily="49" charset="0"/>
                <a:cs typeface="Courier New" panose="02070309020205020404" pitchFamily="49" charset="0"/>
              </a:rPr>
              <a:t>email: String</a:t>
            </a:r>
          </a:p>
          <a:p>
            <a:pPr marL="0" indent="0">
              <a:buNone/>
            </a:pPr>
            <a:r>
              <a:rPr lang="en-US" dirty="0">
                <a:latin typeface="Courier New" panose="02070309020205020404" pitchFamily="49" charset="0"/>
                <a:cs typeface="Courier New" panose="02070309020205020404" pitchFamily="49" charset="0"/>
              </a:rPr>
              <a:t>orders: [Order]</a:t>
            </a:r>
          </a:p>
        </p:txBody>
      </p:sp>
    </p:spTree>
    <p:extLst>
      <p:ext uri="{BB962C8B-B14F-4D97-AF65-F5344CB8AC3E}">
        <p14:creationId xmlns:p14="http://schemas.microsoft.com/office/powerpoint/2010/main" val="68803082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4D3F-F2C4-A3F2-67C5-24D9DD9FCBDE}"/>
              </a:ext>
            </a:extLst>
          </p:cNvPr>
          <p:cNvSpPr>
            <a:spLocks noGrp="1"/>
          </p:cNvSpPr>
          <p:nvPr>
            <p:ph type="title"/>
          </p:nvPr>
        </p:nvSpPr>
        <p:spPr/>
        <p:txBody>
          <a:bodyPr/>
          <a:lstStyle/>
          <a:p>
            <a:r>
              <a:rPr lang="en-US" dirty="0"/>
              <a:t>Basic Data types</a:t>
            </a:r>
          </a:p>
        </p:txBody>
      </p:sp>
      <p:sp>
        <p:nvSpPr>
          <p:cNvPr id="3" name="Content Placeholder 2">
            <a:extLst>
              <a:ext uri="{FF2B5EF4-FFF2-40B4-BE49-F238E27FC236}">
                <a16:creationId xmlns:a16="http://schemas.microsoft.com/office/drawing/2014/main" id="{707033E8-E9EA-7AA6-E99E-BC5F6DE70540}"/>
              </a:ext>
            </a:extLst>
          </p:cNvPr>
          <p:cNvSpPr>
            <a:spLocks noGrp="1"/>
          </p:cNvSpPr>
          <p:nvPr>
            <p:ph type="body" sz="quarter" idx="13"/>
          </p:nvPr>
        </p:nvSpPr>
        <p:spPr/>
        <p:txBody>
          <a:bodyPr>
            <a:normAutofit/>
          </a:bodyPr>
          <a:lstStyle/>
          <a:p>
            <a:r>
              <a:rPr lang="en-US" dirty="0"/>
              <a:t>Available data types are:</a:t>
            </a:r>
          </a:p>
          <a:p>
            <a:pPr lvl="1"/>
            <a:r>
              <a:rPr lang="en-US" dirty="0"/>
              <a:t>Scalar types</a:t>
            </a:r>
          </a:p>
          <a:p>
            <a:pPr lvl="2"/>
            <a:r>
              <a:rPr lang="en-US" dirty="0"/>
              <a:t>String</a:t>
            </a:r>
          </a:p>
          <a:p>
            <a:pPr lvl="2"/>
            <a:r>
              <a:rPr lang="en-US" dirty="0"/>
              <a:t>Int</a:t>
            </a:r>
          </a:p>
          <a:p>
            <a:pPr lvl="2"/>
            <a:r>
              <a:rPr lang="en-US" dirty="0"/>
              <a:t>Float</a:t>
            </a:r>
          </a:p>
          <a:p>
            <a:pPr lvl="2"/>
            <a:r>
              <a:rPr lang="en-US" dirty="0"/>
              <a:t>Boolean</a:t>
            </a:r>
          </a:p>
          <a:p>
            <a:pPr lvl="2"/>
            <a:r>
              <a:rPr lang="en-US" dirty="0"/>
              <a:t>ID (a unique ID not meant for human reading)</a:t>
            </a:r>
          </a:p>
          <a:p>
            <a:pPr lvl="1"/>
            <a:r>
              <a:rPr lang="en-US" dirty="0"/>
              <a:t>List types</a:t>
            </a:r>
          </a:p>
          <a:p>
            <a:pPr lvl="2"/>
            <a:r>
              <a:rPr lang="en-US" dirty="0"/>
              <a:t>Surround a type with []</a:t>
            </a:r>
          </a:p>
        </p:txBody>
      </p:sp>
    </p:spTree>
    <p:extLst>
      <p:ext uri="{BB962C8B-B14F-4D97-AF65-F5344CB8AC3E}">
        <p14:creationId xmlns:p14="http://schemas.microsoft.com/office/powerpoint/2010/main" val="2519408598"/>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853E-C034-4165-B9A9-3F3100DDF33A}"/>
              </a:ext>
            </a:extLst>
          </p:cNvPr>
          <p:cNvSpPr>
            <a:spLocks noGrp="1"/>
          </p:cNvSpPr>
          <p:nvPr>
            <p:ph type="title"/>
          </p:nvPr>
        </p:nvSpPr>
        <p:spPr/>
        <p:txBody>
          <a:bodyPr/>
          <a:lstStyle/>
          <a:p>
            <a:r>
              <a:rPr lang="en-US" dirty="0"/>
              <a:t>Not null</a:t>
            </a:r>
          </a:p>
        </p:txBody>
      </p:sp>
      <p:sp>
        <p:nvSpPr>
          <p:cNvPr id="3" name="Content Placeholder 2">
            <a:extLst>
              <a:ext uri="{FF2B5EF4-FFF2-40B4-BE49-F238E27FC236}">
                <a16:creationId xmlns:a16="http://schemas.microsoft.com/office/drawing/2014/main" id="{F4D02EE0-AB17-6D4D-EB2B-12522D0B8FBC}"/>
              </a:ext>
            </a:extLst>
          </p:cNvPr>
          <p:cNvSpPr>
            <a:spLocks noGrp="1"/>
          </p:cNvSpPr>
          <p:nvPr>
            <p:ph type="body" sz="quarter" idx="13"/>
          </p:nvPr>
        </p:nvSpPr>
        <p:spPr/>
        <p:txBody>
          <a:bodyPr/>
          <a:lstStyle/>
          <a:p>
            <a:r>
              <a:rPr lang="en-US" dirty="0"/>
              <a:t>Add ! after a type to indicate that it's required</a:t>
            </a:r>
          </a:p>
          <a:p>
            <a:pPr marL="0" indent="0">
              <a:buNone/>
            </a:pPr>
            <a:r>
              <a:rPr lang="en-US" dirty="0">
                <a:latin typeface="Courier New" panose="02070309020205020404" pitchFamily="49" charset="0"/>
                <a:cs typeface="Courier New" panose="02070309020205020404" pitchFamily="49" charset="0"/>
              </a:rPr>
              <a:t>type Customer {</a:t>
            </a:r>
          </a:p>
          <a:p>
            <a:pPr marL="0" indent="0">
              <a:buNone/>
            </a:pPr>
            <a:r>
              <a:rPr lang="en-US" dirty="0">
                <a:latin typeface="Courier New" panose="02070309020205020404" pitchFamily="49" charset="0"/>
                <a:cs typeface="Courier New" panose="02070309020205020404" pitchFamily="49" charset="0"/>
              </a:rPr>
              <a:t>  id: ID!</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String!</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String!</a:t>
            </a:r>
          </a:p>
          <a:p>
            <a:pPr marL="0" indent="0">
              <a:buNone/>
            </a:pPr>
            <a:r>
              <a:rPr lang="en-US" dirty="0">
                <a:latin typeface="Courier New" panose="02070309020205020404" pitchFamily="49" charset="0"/>
                <a:cs typeface="Courier New" panose="02070309020205020404" pitchFamily="49" charset="0"/>
              </a:rPr>
              <a:t>  orders: [Order}</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40431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FD78-6C35-CA40-9D0E-280EE20EDE31}"/>
              </a:ext>
            </a:extLst>
          </p:cNvPr>
          <p:cNvSpPr>
            <a:spLocks noGrp="1"/>
          </p:cNvSpPr>
          <p:nvPr>
            <p:ph type="title"/>
          </p:nvPr>
        </p:nvSpPr>
        <p:spPr>
          <a:xfrm>
            <a:off x="628650" y="365125"/>
            <a:ext cx="7886700" cy="1325563"/>
          </a:xfrm>
        </p:spPr>
        <p:txBody>
          <a:bodyPr vert="horz" lIns="91440" tIns="45720" rIns="91440" bIns="45720" rtlCol="0" anchor="ctr">
            <a:normAutofit/>
          </a:bodyPr>
          <a:lstStyle/>
          <a:p>
            <a:r>
              <a:rPr lang="en-US" sz="4700" kern="1200"/>
              <a:t>Other Rendering Engines</a:t>
            </a:r>
          </a:p>
        </p:txBody>
      </p:sp>
      <p:graphicFrame>
        <p:nvGraphicFramePr>
          <p:cNvPr id="5" name="Text Placeholder 2">
            <a:extLst>
              <a:ext uri="{FF2B5EF4-FFF2-40B4-BE49-F238E27FC236}">
                <a16:creationId xmlns:a16="http://schemas.microsoft.com/office/drawing/2014/main" id="{9C2771FD-F1BC-B7CB-03D5-8A0439973CB8}"/>
              </a:ext>
            </a:extLst>
          </p:cNvPr>
          <p:cNvGraphicFramePr>
            <a:graphicFrameLocks noGrp="1"/>
          </p:cNvGraphicFramePr>
          <p:nvPr>
            <p:ph sz="quarter" idx="10"/>
            <p:extLst>
              <p:ext uri="{D42A27DB-BD31-4B8C-83A1-F6EECF244321}">
                <p14:modId xmlns:p14="http://schemas.microsoft.com/office/powerpoint/2010/main" val="547676489"/>
              </p:ext>
            </p:extLst>
          </p:nvPr>
        </p:nvGraphicFramePr>
        <p:xfrm>
          <a:off x="628650" y="2028825"/>
          <a:ext cx="7886700" cy="4319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827525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99AF-20B4-D373-D376-EEFD7B251C55}"/>
              </a:ext>
            </a:extLst>
          </p:cNvPr>
          <p:cNvSpPr>
            <a:spLocks noGrp="1"/>
          </p:cNvSpPr>
          <p:nvPr>
            <p:ph type="title"/>
          </p:nvPr>
        </p:nvSpPr>
        <p:spPr/>
        <p:txBody>
          <a:bodyPr/>
          <a:lstStyle/>
          <a:p>
            <a:r>
              <a:rPr lang="en-US" dirty="0"/>
              <a:t>Query and Mutation Types</a:t>
            </a:r>
          </a:p>
        </p:txBody>
      </p:sp>
      <p:sp>
        <p:nvSpPr>
          <p:cNvPr id="3" name="Content Placeholder 2">
            <a:extLst>
              <a:ext uri="{FF2B5EF4-FFF2-40B4-BE49-F238E27FC236}">
                <a16:creationId xmlns:a16="http://schemas.microsoft.com/office/drawing/2014/main" id="{57C9A4A4-034A-E5A2-38E3-89BE15206FBA}"/>
              </a:ext>
            </a:extLst>
          </p:cNvPr>
          <p:cNvSpPr>
            <a:spLocks noGrp="1"/>
          </p:cNvSpPr>
          <p:nvPr>
            <p:ph type="body" sz="quarter" idx="13"/>
          </p:nvPr>
        </p:nvSpPr>
        <p:spPr/>
        <p:txBody>
          <a:bodyPr/>
          <a:lstStyle/>
          <a:p>
            <a:r>
              <a:rPr lang="en-US" dirty="0"/>
              <a:t>Define entry points to the schema</a:t>
            </a:r>
          </a:p>
          <a:p>
            <a:pPr marL="0" indent="0">
              <a:buNone/>
            </a:pPr>
            <a:r>
              <a:rPr lang="en-US" dirty="0">
                <a:latin typeface="Courier New" panose="02070309020205020404" pitchFamily="49" charset="0"/>
                <a:cs typeface="Courier New" panose="02070309020205020404" pitchFamily="49" charset="0"/>
              </a:rPr>
              <a:t>type Query {</a:t>
            </a:r>
          </a:p>
          <a:p>
            <a:pPr marL="0" indent="0">
              <a:buNone/>
            </a:pPr>
            <a:r>
              <a:rPr lang="en-US" dirty="0">
                <a:latin typeface="Courier New" panose="02070309020205020404" pitchFamily="49" charset="0"/>
                <a:cs typeface="Courier New" panose="02070309020205020404" pitchFamily="49" charset="0"/>
              </a:rPr>
              <a:t>customers: [Customer]</a:t>
            </a:r>
          </a:p>
          <a:p>
            <a:pPr marL="0" indent="0">
              <a:buNone/>
            </a:pPr>
            <a:r>
              <a:rPr lang="en-US" dirty="0">
                <a:latin typeface="Courier New" panose="02070309020205020404" pitchFamily="49" charset="0"/>
                <a:cs typeface="Courier New" panose="02070309020205020404" pitchFamily="49" charset="0"/>
              </a:rPr>
              <a:t>orders: [Orders]</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927118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6C7E-A2A6-925E-51C8-8A70EFABE449}"/>
              </a:ext>
            </a:extLst>
          </p:cNvPr>
          <p:cNvSpPr>
            <a:spLocks noGrp="1"/>
          </p:cNvSpPr>
          <p:nvPr>
            <p:ph type="title"/>
          </p:nvPr>
        </p:nvSpPr>
        <p:spPr/>
        <p:txBody>
          <a:bodyPr/>
          <a:lstStyle/>
          <a:p>
            <a:r>
              <a:rPr lang="en-US" dirty="0"/>
              <a:t>Passing Arguments</a:t>
            </a:r>
          </a:p>
        </p:txBody>
      </p:sp>
      <p:sp>
        <p:nvSpPr>
          <p:cNvPr id="3" name="Content Placeholder 2">
            <a:extLst>
              <a:ext uri="{FF2B5EF4-FFF2-40B4-BE49-F238E27FC236}">
                <a16:creationId xmlns:a16="http://schemas.microsoft.com/office/drawing/2014/main" id="{EB3D4386-B434-DB0F-7E25-89476FA18F1D}"/>
              </a:ext>
            </a:extLst>
          </p:cNvPr>
          <p:cNvSpPr>
            <a:spLocks noGrp="1"/>
          </p:cNvSpPr>
          <p:nvPr>
            <p:ph type="body" sz="quarter" idx="13"/>
          </p:nvPr>
        </p:nvSpPr>
        <p:spPr/>
        <p:txBody>
          <a:bodyPr>
            <a:normAutofit/>
          </a:bodyPr>
          <a:lstStyle/>
          <a:p>
            <a:r>
              <a:rPr lang="en-US" dirty="0"/>
              <a:t>Pass arguments using parentheses after the name.</a:t>
            </a:r>
          </a:p>
          <a:p>
            <a:pPr marL="0" indent="0">
              <a:buNone/>
            </a:pPr>
            <a:r>
              <a:rPr lang="en-US" sz="1350" dirty="0">
                <a:latin typeface="Courier New" panose="02070309020205020404" pitchFamily="49" charset="0"/>
                <a:cs typeface="Courier New" panose="02070309020205020404" pitchFamily="49" charset="0"/>
              </a:rPr>
              <a:t>type Query {</a:t>
            </a:r>
          </a:p>
          <a:p>
            <a:pPr marL="0" indent="0">
              <a:buNone/>
            </a:pPr>
            <a:r>
              <a:rPr lang="en-US" sz="1350" dirty="0">
                <a:latin typeface="Courier New" panose="02070309020205020404" pitchFamily="49" charset="0"/>
                <a:cs typeface="Courier New" panose="02070309020205020404" pitchFamily="49" charset="0"/>
              </a:rPr>
              <a:t>  customer(</a:t>
            </a:r>
            <a:r>
              <a:rPr lang="en-US" sz="1350" dirty="0" err="1">
                <a:latin typeface="Courier New" panose="02070309020205020404" pitchFamily="49" charset="0"/>
                <a:cs typeface="Courier New" panose="02070309020205020404" pitchFamily="49" charset="0"/>
              </a:rPr>
              <a:t>id:ID</a:t>
            </a:r>
            <a:r>
              <a:rPr lang="en-US" sz="1350" dirty="0">
                <a:latin typeface="Courier New" panose="02070309020205020404" pitchFamily="49" charset="0"/>
                <a:cs typeface="Courier New" panose="02070309020205020404" pitchFamily="49" charset="0"/>
              </a:rPr>
              <a:t>!):Customer</a:t>
            </a:r>
          </a:p>
          <a:p>
            <a:pPr marL="0" indent="0">
              <a:buNone/>
            </a:pPr>
            <a:r>
              <a:rPr lang="en-US" sz="1350" dirty="0">
                <a:latin typeface="Courier New" panose="02070309020205020404" pitchFamily="49" charset="0"/>
                <a:cs typeface="Courier New" panose="02070309020205020404" pitchFamily="49" charset="0"/>
              </a:rPr>
              <a:t>  order(</a:t>
            </a:r>
            <a:r>
              <a:rPr lang="en-US" sz="1350" dirty="0" err="1">
                <a:latin typeface="Courier New" panose="02070309020205020404" pitchFamily="49" charset="0"/>
                <a:cs typeface="Courier New" panose="02070309020205020404" pitchFamily="49" charset="0"/>
              </a:rPr>
              <a:t>id:ID</a:t>
            </a:r>
            <a:r>
              <a:rPr lang="en-US" sz="1350" dirty="0">
                <a:latin typeface="Courier New" panose="02070309020205020404" pitchFamily="49" charset="0"/>
                <a:cs typeface="Courier New" panose="02070309020205020404" pitchFamily="49" charset="0"/>
              </a:rPr>
              <a:t>!):Order</a:t>
            </a:r>
          </a:p>
          <a:p>
            <a:pPr marL="0" indent="0">
              <a:buNone/>
            </a:pPr>
            <a:r>
              <a:rPr lang="en-US" sz="1350" dirty="0">
                <a:latin typeface="Courier New" panose="02070309020205020404" pitchFamily="49" charset="0"/>
                <a:cs typeface="Courier New" panose="02070309020205020404" pitchFamily="49" charset="0"/>
              </a:rPr>
              <a:t>}</a:t>
            </a:r>
          </a:p>
          <a:p>
            <a:pPr marL="0" indent="0">
              <a:buNone/>
            </a:pPr>
            <a:r>
              <a:rPr lang="en-US" sz="1350" dirty="0">
                <a:latin typeface="Courier New" panose="02070309020205020404" pitchFamily="49" charset="0"/>
                <a:cs typeface="Courier New" panose="02070309020205020404" pitchFamily="49" charset="0"/>
              </a:rPr>
              <a:t>type Mutation {</a:t>
            </a:r>
          </a:p>
          <a:p>
            <a:pPr marL="0" indent="0">
              <a:buNone/>
            </a:pPr>
            <a:r>
              <a:rPr lang="en-US" sz="1350" dirty="0">
                <a:latin typeface="Courier New" panose="02070309020205020404" pitchFamily="49" charset="0"/>
                <a:cs typeface="Courier New" panose="02070309020205020404" pitchFamily="49" charset="0"/>
              </a:rPr>
              <a:t>  </a:t>
            </a:r>
            <a:r>
              <a:rPr lang="en-US" sz="1350" dirty="0" err="1">
                <a:latin typeface="Courier New" panose="02070309020205020404" pitchFamily="49" charset="0"/>
                <a:cs typeface="Courier New" panose="02070309020205020404" pitchFamily="49" charset="0"/>
              </a:rPr>
              <a:t>addCustomer</a:t>
            </a:r>
            <a:r>
              <a:rPr lang="en-US" sz="1350" dirty="0">
                <a:latin typeface="Courier New" panose="02070309020205020404" pitchFamily="49" charset="0"/>
                <a:cs typeface="Courier New" panose="02070309020205020404" pitchFamily="49" charset="0"/>
              </a:rPr>
              <a:t> (</a:t>
            </a:r>
            <a:r>
              <a:rPr lang="en-US" sz="1350" dirty="0" err="1">
                <a:latin typeface="Courier New" panose="02070309020205020404" pitchFamily="49" charset="0"/>
                <a:cs typeface="Courier New" panose="02070309020205020404" pitchFamily="49" charset="0"/>
              </a:rPr>
              <a:t>firstName:String</a:t>
            </a:r>
            <a:r>
              <a:rPr lang="en-US" sz="1350" dirty="0">
                <a:latin typeface="Courier New" panose="02070309020205020404" pitchFamily="49" charset="0"/>
                <a:cs typeface="Courier New" panose="02070309020205020404" pitchFamily="49" charset="0"/>
              </a:rPr>
              <a:t>!,</a:t>
            </a:r>
            <a:r>
              <a:rPr lang="en-US" sz="1350" dirty="0" err="1">
                <a:latin typeface="Courier New" panose="02070309020205020404" pitchFamily="49" charset="0"/>
                <a:cs typeface="Courier New" panose="02070309020205020404" pitchFamily="49" charset="0"/>
              </a:rPr>
              <a:t>lastName:String</a:t>
            </a:r>
            <a:r>
              <a:rPr lang="en-US" sz="1350" dirty="0">
                <a:latin typeface="Courier New" panose="02070309020205020404" pitchFamily="49" charset="0"/>
                <a:cs typeface="Courier New" panose="02070309020205020404" pitchFamily="49" charset="0"/>
              </a:rPr>
              <a:t>!,</a:t>
            </a:r>
            <a:r>
              <a:rPr lang="en-US" sz="1350" dirty="0" err="1">
                <a:latin typeface="Courier New" panose="02070309020205020404" pitchFamily="49" charset="0"/>
                <a:cs typeface="Courier New" panose="02070309020205020404" pitchFamily="49" charset="0"/>
              </a:rPr>
              <a:t>email:String</a:t>
            </a:r>
            <a:r>
              <a:rPr lang="en-US" sz="1350" dirty="0">
                <a:latin typeface="Courier New" panose="02070309020205020404" pitchFamily="49" charset="0"/>
                <a:cs typeface="Courier New" panose="02070309020205020404" pitchFamily="49" charset="0"/>
              </a:rPr>
              <a:t>): Customer</a:t>
            </a:r>
          </a:p>
          <a:p>
            <a:pPr marL="0" indent="0">
              <a:buNone/>
            </a:pPr>
            <a:r>
              <a:rPr lang="en-US" sz="135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03518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906A-0B9A-A8E2-A5C2-40CEEA036677}"/>
              </a:ext>
            </a:extLst>
          </p:cNvPr>
          <p:cNvSpPr>
            <a:spLocks noGrp="1"/>
          </p:cNvSpPr>
          <p:nvPr>
            <p:ph type="title"/>
          </p:nvPr>
        </p:nvSpPr>
        <p:spPr/>
        <p:txBody>
          <a:bodyPr/>
          <a:lstStyle/>
          <a:p>
            <a:r>
              <a:rPr lang="en-US" dirty="0"/>
              <a:t>Lab 2: Using Apollo Studio </a:t>
            </a:r>
          </a:p>
        </p:txBody>
      </p:sp>
      <p:sp>
        <p:nvSpPr>
          <p:cNvPr id="3" name="Content Placeholder 2">
            <a:extLst>
              <a:ext uri="{FF2B5EF4-FFF2-40B4-BE49-F238E27FC236}">
                <a16:creationId xmlns:a16="http://schemas.microsoft.com/office/drawing/2014/main" id="{E20888DC-5AA3-0BEF-6CED-54245455E49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642405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6D6C-2DAD-9ACA-6CE6-D720E03A5EFF}"/>
              </a:ext>
            </a:extLst>
          </p:cNvPr>
          <p:cNvSpPr>
            <a:spLocks noGrp="1"/>
          </p:cNvSpPr>
          <p:nvPr>
            <p:ph type="title"/>
          </p:nvPr>
        </p:nvSpPr>
        <p:spPr/>
        <p:txBody>
          <a:bodyPr/>
          <a:lstStyle/>
          <a:p>
            <a:r>
              <a:rPr lang="en-US" dirty="0"/>
              <a:t>Apollo Client</a:t>
            </a:r>
          </a:p>
        </p:txBody>
      </p:sp>
      <p:sp>
        <p:nvSpPr>
          <p:cNvPr id="3" name="Content Placeholder 2">
            <a:extLst>
              <a:ext uri="{FF2B5EF4-FFF2-40B4-BE49-F238E27FC236}">
                <a16:creationId xmlns:a16="http://schemas.microsoft.com/office/drawing/2014/main" id="{38EE90B0-943C-212C-F229-533772AB9BA3}"/>
              </a:ext>
            </a:extLst>
          </p:cNvPr>
          <p:cNvSpPr>
            <a:spLocks noGrp="1"/>
          </p:cNvSpPr>
          <p:nvPr>
            <p:ph type="body" sz="quarter" idx="13"/>
          </p:nvPr>
        </p:nvSpPr>
        <p:spPr/>
        <p:txBody>
          <a:bodyPr>
            <a:normAutofit/>
          </a:bodyPr>
          <a:lstStyle/>
          <a:p>
            <a:r>
              <a:rPr lang="en-US" dirty="0"/>
              <a:t>A state management library for JavaScript</a:t>
            </a:r>
          </a:p>
          <a:p>
            <a:r>
              <a:rPr lang="en-US" dirty="0"/>
              <a:t>Manages both local and remote data with </a:t>
            </a:r>
            <a:r>
              <a:rPr lang="en-US" dirty="0" err="1"/>
              <a:t>GraphQL</a:t>
            </a:r>
            <a:endParaRPr lang="en-US" dirty="0"/>
          </a:p>
          <a:p>
            <a:r>
              <a:rPr lang="en-US" dirty="0"/>
              <a:t>To create a client instance:</a:t>
            </a:r>
            <a:br>
              <a:rPr lang="en-US" dirty="0"/>
            </a:br>
            <a:endParaRPr lang="en-US" dirty="0"/>
          </a:p>
          <a:p>
            <a:pPr marL="0" indent="0">
              <a:buNone/>
            </a:pPr>
            <a:r>
              <a:rPr lang="en-US" dirty="0">
                <a:latin typeface="Courier" pitchFamily="2" charset="0"/>
              </a:rPr>
              <a:t>const client = new </a:t>
            </a:r>
            <a:r>
              <a:rPr lang="en-US" dirty="0" err="1">
                <a:latin typeface="Courier" pitchFamily="2" charset="0"/>
              </a:rPr>
              <a:t>ApolloClient</a:t>
            </a:r>
            <a:r>
              <a:rPr lang="en-US" dirty="0">
                <a:latin typeface="Courier" pitchFamily="2" charset="0"/>
              </a:rPr>
              <a:t>({</a:t>
            </a:r>
          </a:p>
          <a:p>
            <a:pPr marL="0" indent="0">
              <a:buNone/>
            </a:pPr>
            <a:r>
              <a:rPr lang="en-US" dirty="0">
                <a:latin typeface="Courier" pitchFamily="2" charset="0"/>
              </a:rPr>
              <a:t>  </a:t>
            </a:r>
            <a:r>
              <a:rPr lang="en-US" dirty="0" err="1">
                <a:latin typeface="Courier" pitchFamily="2" charset="0"/>
              </a:rPr>
              <a:t>uri</a:t>
            </a:r>
            <a:r>
              <a:rPr lang="en-US" dirty="0">
                <a:latin typeface="Courier" pitchFamily="2" charset="0"/>
              </a:rPr>
              <a:t>: 'http://localhost:4000’,</a:t>
            </a:r>
          </a:p>
          <a:p>
            <a:pPr marL="0" indent="0">
              <a:buNone/>
            </a:pPr>
            <a:r>
              <a:rPr lang="en-US" dirty="0">
                <a:latin typeface="Courier" pitchFamily="2" charset="0"/>
              </a:rPr>
              <a:t>  cache: new </a:t>
            </a:r>
            <a:r>
              <a:rPr lang="en-US" dirty="0" err="1">
                <a:latin typeface="Courier" pitchFamily="2" charset="0"/>
              </a:rPr>
              <a:t>InMemoryCache</a:t>
            </a:r>
            <a:r>
              <a:rPr lang="en-US" dirty="0">
                <a:latin typeface="Courier" pitchFamily="2" charset="0"/>
              </a:rPr>
              <a:t>(),</a:t>
            </a:r>
          </a:p>
          <a:p>
            <a:pPr marL="0" indent="0">
              <a:buNone/>
            </a:pPr>
            <a:r>
              <a:rPr lang="en-US" dirty="0">
                <a:latin typeface="Courier" pitchFamily="2" charset="0"/>
              </a:rPr>
              <a:t>});</a:t>
            </a:r>
          </a:p>
          <a:p>
            <a:endParaRPr lang="en-US" dirty="0"/>
          </a:p>
          <a:p>
            <a:endParaRPr lang="en-US" dirty="0"/>
          </a:p>
        </p:txBody>
      </p:sp>
    </p:spTree>
    <p:extLst>
      <p:ext uri="{BB962C8B-B14F-4D97-AF65-F5344CB8AC3E}">
        <p14:creationId xmlns:p14="http://schemas.microsoft.com/office/powerpoint/2010/main" val="175612617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C708-8614-7A34-9381-A091CE9DB255}"/>
              </a:ext>
            </a:extLst>
          </p:cNvPr>
          <p:cNvSpPr>
            <a:spLocks noGrp="1"/>
          </p:cNvSpPr>
          <p:nvPr>
            <p:ph type="title"/>
          </p:nvPr>
        </p:nvSpPr>
        <p:spPr/>
        <p:txBody>
          <a:bodyPr/>
          <a:lstStyle/>
          <a:p>
            <a:r>
              <a:rPr lang="en-US" dirty="0"/>
              <a:t>Apollo Dev Tools</a:t>
            </a:r>
          </a:p>
        </p:txBody>
      </p:sp>
      <p:sp>
        <p:nvSpPr>
          <p:cNvPr id="3" name="Content Placeholder 2">
            <a:extLst>
              <a:ext uri="{FF2B5EF4-FFF2-40B4-BE49-F238E27FC236}">
                <a16:creationId xmlns:a16="http://schemas.microsoft.com/office/drawing/2014/main" id="{07261CE2-45B8-DF50-A71E-EBFCCF77B6F7}"/>
              </a:ext>
            </a:extLst>
          </p:cNvPr>
          <p:cNvSpPr>
            <a:spLocks noGrp="1"/>
          </p:cNvSpPr>
          <p:nvPr>
            <p:ph idx="1"/>
          </p:nvPr>
        </p:nvSpPr>
        <p:spPr/>
        <p:txBody>
          <a:bodyPr>
            <a:normAutofit/>
          </a:bodyPr>
          <a:lstStyle/>
          <a:p>
            <a:r>
              <a:rPr lang="en-US" dirty="0"/>
              <a:t>A Chrome and Firefox extension for Apollo Client</a:t>
            </a:r>
          </a:p>
          <a:p>
            <a:r>
              <a:rPr lang="en-US" dirty="0"/>
              <a:t>To enable (after installation):</a:t>
            </a:r>
          </a:p>
          <a:p>
            <a:endParaRPr lang="en-US" dirty="0"/>
          </a:p>
          <a:p>
            <a:pPr marL="0" indent="0">
              <a:buNone/>
            </a:pPr>
            <a:r>
              <a:rPr lang="en-US" dirty="0">
                <a:latin typeface="Courier" pitchFamily="2" charset="0"/>
              </a:rPr>
              <a:t>const client = new </a:t>
            </a:r>
            <a:r>
              <a:rPr lang="en-US" dirty="0" err="1">
                <a:latin typeface="Courier" pitchFamily="2" charset="0"/>
              </a:rPr>
              <a:t>ApolloClient</a:t>
            </a:r>
            <a:r>
              <a:rPr lang="en-US" dirty="0">
                <a:latin typeface="Courier" pitchFamily="2" charset="0"/>
              </a:rPr>
              <a:t>({</a:t>
            </a:r>
          </a:p>
          <a:p>
            <a:pPr marL="0" indent="0">
              <a:buNone/>
            </a:pPr>
            <a:r>
              <a:rPr lang="en-US" dirty="0" err="1">
                <a:latin typeface="Courier" pitchFamily="2" charset="0"/>
              </a:rPr>
              <a:t>uri</a:t>
            </a:r>
            <a:r>
              <a:rPr lang="en-US" dirty="0">
                <a:latin typeface="Courier" pitchFamily="2" charset="0"/>
              </a:rPr>
              <a:t>: 'http://localhost:4000',</a:t>
            </a:r>
          </a:p>
          <a:p>
            <a:pPr marL="0" indent="0">
              <a:buNone/>
            </a:pPr>
            <a:r>
              <a:rPr lang="en-US" dirty="0">
                <a:latin typeface="Courier" pitchFamily="2" charset="0"/>
              </a:rPr>
              <a:t>cache: new </a:t>
            </a:r>
            <a:r>
              <a:rPr lang="en-US" dirty="0" err="1">
                <a:latin typeface="Courier" pitchFamily="2" charset="0"/>
              </a:rPr>
              <a:t>InMemoryCache</a:t>
            </a:r>
            <a:r>
              <a:rPr lang="en-US" dirty="0">
                <a:latin typeface="Courier" pitchFamily="2" charset="0"/>
              </a:rPr>
              <a:t>(),</a:t>
            </a:r>
          </a:p>
          <a:p>
            <a:pPr marL="0" indent="0">
              <a:buNone/>
            </a:pPr>
            <a:r>
              <a:rPr lang="en-US" dirty="0" err="1">
                <a:latin typeface="Courier" pitchFamily="2" charset="0"/>
              </a:rPr>
              <a:t>connectToDevTools</a:t>
            </a:r>
            <a:r>
              <a:rPr lang="en-US" dirty="0">
                <a:latin typeface="Courier" pitchFamily="2" charset="0"/>
              </a:rPr>
              <a:t>: true,</a:t>
            </a:r>
          </a:p>
          <a:p>
            <a:pPr marL="0" indent="0">
              <a:buNone/>
            </a:pPr>
            <a:r>
              <a:rPr lang="en-US" dirty="0">
                <a:latin typeface="Courier" pitchFamily="2" charset="0"/>
              </a:rPr>
              <a:t>});</a:t>
            </a:r>
          </a:p>
          <a:p>
            <a:endParaRPr lang="en-US" dirty="0"/>
          </a:p>
          <a:p>
            <a:pPr lvl="1"/>
            <a:endParaRPr lang="en-US" dirty="0"/>
          </a:p>
        </p:txBody>
      </p:sp>
    </p:spTree>
    <p:extLst>
      <p:ext uri="{BB962C8B-B14F-4D97-AF65-F5344CB8AC3E}">
        <p14:creationId xmlns:p14="http://schemas.microsoft.com/office/powerpoint/2010/main" val="7395753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6998-E80D-F6A9-ECD0-D1B1CC47274C}"/>
              </a:ext>
            </a:extLst>
          </p:cNvPr>
          <p:cNvSpPr>
            <a:spLocks noGrp="1"/>
          </p:cNvSpPr>
          <p:nvPr>
            <p:ph type="title"/>
          </p:nvPr>
        </p:nvSpPr>
        <p:spPr/>
        <p:txBody>
          <a:bodyPr/>
          <a:lstStyle/>
          <a:p>
            <a:r>
              <a:rPr lang="en-US" dirty="0"/>
              <a:t>Lab 3: Creating a client</a:t>
            </a:r>
          </a:p>
        </p:txBody>
      </p:sp>
      <p:sp>
        <p:nvSpPr>
          <p:cNvPr id="3" name="Content Placeholder 2">
            <a:extLst>
              <a:ext uri="{FF2B5EF4-FFF2-40B4-BE49-F238E27FC236}">
                <a16:creationId xmlns:a16="http://schemas.microsoft.com/office/drawing/2014/main" id="{6F9F05AE-B4E7-8621-59A3-A2497549185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395263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26DD0-B481-FCEB-274A-6CD643EEF0A4}"/>
              </a:ext>
            </a:extLst>
          </p:cNvPr>
          <p:cNvSpPr>
            <a:spLocks noGrp="1"/>
          </p:cNvSpPr>
          <p:nvPr>
            <p:ph type="title"/>
          </p:nvPr>
        </p:nvSpPr>
        <p:spPr/>
        <p:txBody>
          <a:bodyPr/>
          <a:lstStyle/>
          <a:p>
            <a:r>
              <a:rPr lang="en-US" dirty="0"/>
              <a:t>Connecting to Data</a:t>
            </a:r>
          </a:p>
        </p:txBody>
      </p:sp>
      <p:sp>
        <p:nvSpPr>
          <p:cNvPr id="3" name="Content Placeholder 2">
            <a:extLst>
              <a:ext uri="{FF2B5EF4-FFF2-40B4-BE49-F238E27FC236}">
                <a16:creationId xmlns:a16="http://schemas.microsoft.com/office/drawing/2014/main" id="{5CE6CAB1-2549-2FD1-9368-3D0518DEEC05}"/>
              </a:ext>
            </a:extLst>
          </p:cNvPr>
          <p:cNvSpPr>
            <a:spLocks noGrp="1"/>
          </p:cNvSpPr>
          <p:nvPr>
            <p:ph idx="1"/>
          </p:nvPr>
        </p:nvSpPr>
        <p:spPr/>
        <p:txBody>
          <a:bodyPr/>
          <a:lstStyle/>
          <a:p>
            <a:pPr marL="385763" indent="-385763">
              <a:buFont typeface="+mj-lt"/>
              <a:buAutoNum type="arabicPeriod"/>
            </a:pPr>
            <a:r>
              <a:rPr lang="en-US" dirty="0"/>
              <a:t>Create a </a:t>
            </a:r>
            <a:r>
              <a:rPr lang="en-US" dirty="0" err="1"/>
              <a:t>datasource</a:t>
            </a:r>
            <a:endParaRPr lang="en-US" dirty="0"/>
          </a:p>
          <a:p>
            <a:pPr marL="385763" indent="-385763">
              <a:buFont typeface="+mj-lt"/>
              <a:buAutoNum type="arabicPeriod"/>
            </a:pPr>
            <a:r>
              <a:rPr lang="en-US" dirty="0"/>
              <a:t>Define resolvers</a:t>
            </a:r>
          </a:p>
        </p:txBody>
      </p:sp>
    </p:spTree>
    <p:extLst>
      <p:ext uri="{BB962C8B-B14F-4D97-AF65-F5344CB8AC3E}">
        <p14:creationId xmlns:p14="http://schemas.microsoft.com/office/powerpoint/2010/main" val="16581493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D9669-55DD-BB4C-9AA9-21B8CEA0BA80}"/>
              </a:ext>
            </a:extLst>
          </p:cNvPr>
          <p:cNvSpPr>
            <a:spLocks noGrp="1"/>
          </p:cNvSpPr>
          <p:nvPr>
            <p:ph type="title"/>
          </p:nvPr>
        </p:nvSpPr>
        <p:spPr/>
        <p:txBody>
          <a:bodyPr/>
          <a:lstStyle/>
          <a:p>
            <a:r>
              <a:rPr lang="en-US" dirty="0"/>
              <a:t>Lab 4: Connecting to a data source</a:t>
            </a:r>
          </a:p>
        </p:txBody>
      </p:sp>
      <p:sp>
        <p:nvSpPr>
          <p:cNvPr id="3" name="Content Placeholder 2">
            <a:extLst>
              <a:ext uri="{FF2B5EF4-FFF2-40B4-BE49-F238E27FC236}">
                <a16:creationId xmlns:a16="http://schemas.microsoft.com/office/drawing/2014/main" id="{8929973F-BF64-E271-3567-1C3C3E79FB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350515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E67C-5092-143E-85F3-527D5973B343}"/>
              </a:ext>
            </a:extLst>
          </p:cNvPr>
          <p:cNvSpPr>
            <a:spLocks noGrp="1"/>
          </p:cNvSpPr>
          <p:nvPr>
            <p:ph type="title"/>
          </p:nvPr>
        </p:nvSpPr>
        <p:spPr/>
        <p:txBody>
          <a:bodyPr/>
          <a:lstStyle/>
          <a:p>
            <a:r>
              <a:rPr lang="en-US" dirty="0"/>
              <a:t>Lab 5: Creating Resolvers</a:t>
            </a:r>
          </a:p>
        </p:txBody>
      </p:sp>
      <p:sp>
        <p:nvSpPr>
          <p:cNvPr id="3" name="Content Placeholder 2">
            <a:extLst>
              <a:ext uri="{FF2B5EF4-FFF2-40B4-BE49-F238E27FC236}">
                <a16:creationId xmlns:a16="http://schemas.microsoft.com/office/drawing/2014/main" id="{BBDFCC5A-AE60-D5FE-8796-BC645CEB42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4218292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534A-ADDC-4707-94E7-115A0AA9CD7F}"/>
              </a:ext>
            </a:extLst>
          </p:cNvPr>
          <p:cNvSpPr>
            <a:spLocks noGrp="1"/>
          </p:cNvSpPr>
          <p:nvPr>
            <p:ph type="title"/>
          </p:nvPr>
        </p:nvSpPr>
        <p:spPr/>
        <p:txBody>
          <a:bodyPr/>
          <a:lstStyle/>
          <a:p>
            <a:r>
              <a:rPr lang="en-US" dirty="0"/>
              <a:t>Lab 6: Setting up the server for Mutations</a:t>
            </a:r>
          </a:p>
        </p:txBody>
      </p:sp>
      <p:sp>
        <p:nvSpPr>
          <p:cNvPr id="3" name="Content Placeholder 2">
            <a:extLst>
              <a:ext uri="{FF2B5EF4-FFF2-40B4-BE49-F238E27FC236}">
                <a16:creationId xmlns:a16="http://schemas.microsoft.com/office/drawing/2014/main" id="{52E24E6A-DD3E-C12C-6155-D9425F3AEB4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91337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lvl="0" algn="l" rtl="0"/>
            <a:r>
              <a:rPr lang="en-US" sz="5700" dirty="0"/>
              <a:t>Using JSX</a:t>
            </a:r>
          </a:p>
        </p:txBody>
      </p:sp>
      <p:sp>
        <p:nvSpPr>
          <p:cNvPr id="4" name="Text Placeholder 3"/>
          <p:cNvSpPr>
            <a:spLocks noGrp="1"/>
          </p:cNvSpPr>
          <p:nvPr>
            <p:ph type="subTitle" idx="1"/>
          </p:nvPr>
        </p:nvSpPr>
        <p:spPr/>
        <p:txBody>
          <a:bodyPr anchor="b">
            <a:normAutofit/>
          </a:bodyPr>
          <a:lstStyle/>
          <a:p>
            <a:pPr algn="l"/>
            <a:r>
              <a:rPr lang="en-US" dirty="0">
                <a:solidFill>
                  <a:srgbClr val="FFFFFF"/>
                </a:solidFill>
              </a:rPr>
              <a:t>Objectives</a:t>
            </a:r>
          </a:p>
          <a:p>
            <a:pPr marL="342900" indent="-342900" algn="l">
              <a:buFont typeface="Arial"/>
              <a:buChar char="•"/>
            </a:pPr>
            <a:r>
              <a:rPr lang="en-US" dirty="0">
                <a:solidFill>
                  <a:srgbClr val="FFFFFF"/>
                </a:solidFill>
              </a:rPr>
              <a:t>Write JSX</a:t>
            </a:r>
          </a:p>
          <a:p>
            <a:pPr marL="342900" indent="-342900" algn="l">
              <a:buFont typeface="Arial"/>
              <a:buChar char="•"/>
            </a:pPr>
            <a:r>
              <a:rPr lang="en-US" dirty="0">
                <a:solidFill>
                  <a:srgbClr val="FFFFFF"/>
                </a:solidFill>
              </a:rPr>
              <a:t>Use React with JSX</a:t>
            </a:r>
          </a:p>
        </p:txBody>
      </p:sp>
    </p:spTree>
    <p:extLst>
      <p:ext uri="{BB962C8B-B14F-4D97-AF65-F5344CB8AC3E}">
        <p14:creationId xmlns:p14="http://schemas.microsoft.com/office/powerpoint/2010/main" val="2273371070"/>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01C0-F67A-7456-4B03-188748FF008A}"/>
              </a:ext>
            </a:extLst>
          </p:cNvPr>
          <p:cNvSpPr>
            <a:spLocks noGrp="1"/>
          </p:cNvSpPr>
          <p:nvPr>
            <p:ph type="title"/>
          </p:nvPr>
        </p:nvSpPr>
        <p:spPr/>
        <p:txBody>
          <a:bodyPr/>
          <a:lstStyle/>
          <a:p>
            <a:r>
              <a:rPr lang="en-US" dirty="0"/>
              <a:t>Lab 7: Making mutations from a client </a:t>
            </a:r>
          </a:p>
        </p:txBody>
      </p:sp>
      <p:sp>
        <p:nvSpPr>
          <p:cNvPr id="3" name="Content Placeholder 2">
            <a:extLst>
              <a:ext uri="{FF2B5EF4-FFF2-40B4-BE49-F238E27FC236}">
                <a16:creationId xmlns:a16="http://schemas.microsoft.com/office/drawing/2014/main" id="{DE6C5191-8436-3514-A348-E81D8152EF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6174448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Relay?</a:t>
            </a:r>
          </a:p>
        </p:txBody>
      </p:sp>
      <p:sp>
        <p:nvSpPr>
          <p:cNvPr id="3" name="Text Placeholder 2"/>
          <p:cNvSpPr>
            <a:spLocks noGrp="1"/>
          </p:cNvSpPr>
          <p:nvPr>
            <p:ph sz="quarter" idx="10"/>
          </p:nvPr>
        </p:nvSpPr>
        <p:spPr/>
        <p:txBody>
          <a:bodyPr/>
          <a:lstStyle/>
          <a:p>
            <a:r>
              <a:rPr lang="en-US" dirty="0"/>
              <a:t>Framework for building data-driven react applications</a:t>
            </a:r>
          </a:p>
          <a:p>
            <a:r>
              <a:rPr lang="en-US" dirty="0"/>
              <a:t>Simpler than Flux, but may also be used with Flux</a:t>
            </a:r>
          </a:p>
          <a:p>
            <a:r>
              <a:rPr lang="en-US" dirty="0"/>
              <a:t>Use GraphQL as a query language.</a:t>
            </a:r>
          </a:p>
        </p:txBody>
      </p:sp>
    </p:spTree>
    <p:extLst>
      <p:ext uri="{BB962C8B-B14F-4D97-AF65-F5344CB8AC3E}">
        <p14:creationId xmlns:p14="http://schemas.microsoft.com/office/powerpoint/2010/main" val="272165524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GraphQL</a:t>
            </a:r>
          </a:p>
        </p:txBody>
      </p:sp>
      <p:sp>
        <p:nvSpPr>
          <p:cNvPr id="3" name="Text Placeholder 2"/>
          <p:cNvSpPr>
            <a:spLocks noGrp="1"/>
          </p:cNvSpPr>
          <p:nvPr>
            <p:ph sz="quarter" idx="10"/>
          </p:nvPr>
        </p:nvSpPr>
        <p:spPr/>
        <p:txBody>
          <a:bodyPr/>
          <a:lstStyle/>
          <a:p>
            <a:r>
              <a:rPr lang="en-US" dirty="0"/>
              <a:t>Data query language and runtime</a:t>
            </a:r>
          </a:p>
          <a:p>
            <a:r>
              <a:rPr lang="en-US" dirty="0"/>
              <a:t>Declarative</a:t>
            </a:r>
          </a:p>
          <a:p>
            <a:r>
              <a:rPr lang="en-US" dirty="0"/>
              <a:t>Compositional</a:t>
            </a:r>
          </a:p>
          <a:p>
            <a:r>
              <a:rPr lang="en-US" dirty="0"/>
              <a:t>Strongly Typed</a:t>
            </a:r>
          </a:p>
          <a:p>
            <a:pPr marL="0" indent="0">
              <a:buNone/>
            </a:pPr>
            <a:endParaRPr lang="en-US" dirty="0"/>
          </a:p>
        </p:txBody>
      </p:sp>
    </p:spTree>
    <p:extLst>
      <p:ext uri="{BB962C8B-B14F-4D97-AF65-F5344CB8AC3E}">
        <p14:creationId xmlns:p14="http://schemas.microsoft.com/office/powerpoint/2010/main" val="237846416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GraphQL Example</a:t>
            </a:r>
          </a:p>
        </p:txBody>
      </p:sp>
      <p:sp>
        <p:nvSpPr>
          <p:cNvPr id="4" name="Content Placeholder 3"/>
          <p:cNvSpPr>
            <a:spLocks noGrp="1"/>
          </p:cNvSpPr>
          <p:nvPr>
            <p:ph sz="quarter" idx="10"/>
          </p:nvPr>
        </p:nvSpPr>
        <p:spPr>
          <a:xfrm>
            <a:off x="628650" y="2410794"/>
            <a:ext cx="7886700" cy="4319588"/>
          </a:xfrm>
        </p:spPr>
        <p:txBody>
          <a:bodyPr/>
          <a:lstStyle/>
          <a:p>
            <a:pPr marL="57150" indent="0">
              <a:buNone/>
            </a:pPr>
            <a:r>
              <a:rPr lang="en-US" sz="1800" dirty="0">
                <a:latin typeface="Courier New"/>
                <a:cs typeface="Courier New"/>
              </a:rPr>
              <a:t>{</a:t>
            </a:r>
            <a:br>
              <a:rPr lang="en-US" sz="1800" dirty="0">
                <a:latin typeface="Courier New"/>
                <a:cs typeface="Courier New"/>
              </a:rPr>
            </a:br>
            <a:r>
              <a:rPr lang="en-US" sz="1800" dirty="0">
                <a:latin typeface="Courier New"/>
                <a:cs typeface="Courier New"/>
              </a:rPr>
              <a:t>  user(id: 3500401) {</a:t>
            </a:r>
            <a:br>
              <a:rPr lang="en-US" sz="1800" dirty="0">
                <a:latin typeface="Courier New"/>
                <a:cs typeface="Courier New"/>
              </a:rPr>
            </a:br>
            <a:r>
              <a:rPr lang="en-US" sz="1800" dirty="0">
                <a:latin typeface="Courier New"/>
                <a:cs typeface="Courier New"/>
              </a:rPr>
              <a:t>    id,</a:t>
            </a:r>
            <a:br>
              <a:rPr lang="en-US" sz="1800" dirty="0">
                <a:latin typeface="Courier New"/>
                <a:cs typeface="Courier New"/>
              </a:rPr>
            </a:br>
            <a:r>
              <a:rPr lang="en-US" sz="1800" dirty="0">
                <a:latin typeface="Courier New"/>
                <a:cs typeface="Courier New"/>
              </a:rPr>
              <a:t>    name,</a:t>
            </a:r>
            <a:br>
              <a:rPr lang="en-US" sz="1800" dirty="0">
                <a:latin typeface="Courier New"/>
                <a:cs typeface="Courier New"/>
              </a:rPr>
            </a:br>
            <a:r>
              <a:rPr lang="en-US" sz="1800" dirty="0">
                <a:latin typeface="Courier New"/>
                <a:cs typeface="Courier New"/>
              </a:rPr>
              <a:t>    isViewerFriend,</a:t>
            </a:r>
            <a:br>
              <a:rPr lang="en-US" sz="1800" dirty="0">
                <a:latin typeface="Courier New"/>
                <a:cs typeface="Courier New"/>
              </a:rPr>
            </a:br>
            <a:r>
              <a:rPr lang="en-US" sz="1800" dirty="0">
                <a:latin typeface="Courier New"/>
                <a:cs typeface="Courier New"/>
              </a:rPr>
              <a:t>    profilePicture(size: 50)  {</a:t>
            </a:r>
            <a:br>
              <a:rPr lang="en-US" sz="1800" dirty="0">
                <a:latin typeface="Courier New"/>
                <a:cs typeface="Courier New"/>
              </a:rPr>
            </a:br>
            <a:r>
              <a:rPr lang="en-US" sz="1800" dirty="0">
                <a:latin typeface="Courier New"/>
                <a:cs typeface="Courier New"/>
              </a:rPr>
              <a:t>      uri,</a:t>
            </a:r>
            <a:br>
              <a:rPr lang="en-US" sz="1800" dirty="0">
                <a:latin typeface="Courier New"/>
                <a:cs typeface="Courier New"/>
              </a:rPr>
            </a:br>
            <a:r>
              <a:rPr lang="en-US" sz="1800" dirty="0">
                <a:latin typeface="Courier New"/>
                <a:cs typeface="Courier New"/>
              </a:rPr>
              <a:t>      width,</a:t>
            </a:r>
            <a:br>
              <a:rPr lang="en-US" sz="1800" dirty="0">
                <a:latin typeface="Courier New"/>
                <a:cs typeface="Courier New"/>
              </a:rPr>
            </a:br>
            <a:r>
              <a:rPr lang="en-US" sz="1800" dirty="0">
                <a:latin typeface="Courier New"/>
                <a:cs typeface="Courier New"/>
              </a:rPr>
              <a:t>      height</a:t>
            </a:r>
            <a:br>
              <a:rPr lang="en-US" sz="1800" dirty="0">
                <a:latin typeface="Courier New"/>
                <a:cs typeface="Courier New"/>
              </a:rPr>
            </a:br>
            <a:r>
              <a:rPr lang="en-US" sz="1800" dirty="0">
                <a:latin typeface="Courier New"/>
                <a:cs typeface="Courier New"/>
              </a:rPr>
              <a:t>    }</a:t>
            </a:r>
            <a:br>
              <a:rPr lang="en-US" sz="1800" dirty="0">
                <a:latin typeface="Courier New"/>
                <a:cs typeface="Courier New"/>
              </a:rPr>
            </a:br>
            <a:r>
              <a:rPr lang="en-US" sz="1800" dirty="0">
                <a:latin typeface="Courier New"/>
                <a:cs typeface="Courier New"/>
              </a:rPr>
              <a:t>  }</a:t>
            </a:r>
            <a:br>
              <a:rPr lang="en-US" sz="1800" dirty="0">
                <a:latin typeface="Courier New"/>
                <a:cs typeface="Courier New"/>
              </a:rPr>
            </a:br>
            <a:r>
              <a:rPr lang="en-US" sz="1800" dirty="0">
                <a:latin typeface="Courier New"/>
                <a:cs typeface="Courier New"/>
              </a:rPr>
              <a:t>}</a:t>
            </a:r>
            <a:endParaRPr lang="en-US" dirty="0">
              <a:latin typeface="Courier New"/>
              <a:cs typeface="Courier New"/>
            </a:endParaRPr>
          </a:p>
          <a:p>
            <a:endParaRPr lang="en-US" dirty="0"/>
          </a:p>
        </p:txBody>
      </p:sp>
      <p:sp>
        <p:nvSpPr>
          <p:cNvPr id="3" name="Text Placeholder 2"/>
          <p:cNvSpPr>
            <a:spLocks noGrp="1"/>
          </p:cNvSpPr>
          <p:nvPr>
            <p:ph type="body" idx="4294967295"/>
          </p:nvPr>
        </p:nvSpPr>
        <p:spPr>
          <a:xfrm>
            <a:off x="0" y="1993680"/>
            <a:ext cx="3868738" cy="823912"/>
          </a:xfrm>
        </p:spPr>
        <p:txBody>
          <a:bodyPr/>
          <a:lstStyle/>
          <a:p>
            <a:r>
              <a:rPr lang="en-US" dirty="0"/>
              <a:t>Query</a:t>
            </a:r>
          </a:p>
        </p:txBody>
      </p:sp>
      <p:sp>
        <p:nvSpPr>
          <p:cNvPr id="5" name="Text Placeholder 4"/>
          <p:cNvSpPr>
            <a:spLocks noGrp="1"/>
          </p:cNvSpPr>
          <p:nvPr>
            <p:ph type="body" sz="quarter" idx="4294967295"/>
          </p:nvPr>
        </p:nvSpPr>
        <p:spPr>
          <a:xfrm>
            <a:off x="4654330" y="1993680"/>
            <a:ext cx="3887787" cy="823912"/>
          </a:xfrm>
        </p:spPr>
        <p:txBody>
          <a:bodyPr/>
          <a:lstStyle/>
          <a:p>
            <a:r>
              <a:rPr lang="en-US" dirty="0"/>
              <a:t>Response</a:t>
            </a:r>
          </a:p>
        </p:txBody>
      </p:sp>
      <p:sp>
        <p:nvSpPr>
          <p:cNvPr id="6" name="Content Placeholder 5"/>
          <p:cNvSpPr>
            <a:spLocks noGrp="1"/>
          </p:cNvSpPr>
          <p:nvPr>
            <p:ph sz="quarter" idx="4294967295"/>
          </p:nvPr>
        </p:nvSpPr>
        <p:spPr>
          <a:xfrm>
            <a:off x="5279363" y="2412482"/>
            <a:ext cx="3887787" cy="3684588"/>
          </a:xfrm>
        </p:spPr>
        <p:txBody>
          <a:bodyPr/>
          <a:lstStyle/>
          <a:p>
            <a:pPr marL="0" indent="0">
              <a:buNone/>
            </a:pPr>
            <a:r>
              <a:rPr lang="en-US" sz="1800" dirty="0">
                <a:latin typeface="Courier New"/>
                <a:cs typeface="Courier New"/>
              </a:rPr>
              <a:t>{</a:t>
            </a:r>
            <a:br>
              <a:rPr lang="en-US" sz="1800" dirty="0">
                <a:latin typeface="Courier New"/>
                <a:cs typeface="Courier New"/>
              </a:rPr>
            </a:br>
            <a:r>
              <a:rPr lang="en-US" sz="1800" dirty="0">
                <a:latin typeface="Courier New"/>
                <a:cs typeface="Courier New"/>
              </a:rPr>
              <a:t>  "user" : {</a:t>
            </a:r>
            <a:br>
              <a:rPr lang="en-US" sz="1800" dirty="0">
                <a:latin typeface="Courier New"/>
                <a:cs typeface="Courier New"/>
              </a:rPr>
            </a:br>
            <a:r>
              <a:rPr lang="en-US" sz="1800" dirty="0">
                <a:latin typeface="Courier New"/>
                <a:cs typeface="Courier New"/>
              </a:rPr>
              <a:t>    "id": 3500401,</a:t>
            </a:r>
            <a:br>
              <a:rPr lang="en-US" sz="1800" dirty="0">
                <a:latin typeface="Courier New"/>
                <a:cs typeface="Courier New"/>
              </a:rPr>
            </a:br>
            <a:r>
              <a:rPr lang="en-US" sz="1800" dirty="0">
                <a:latin typeface="Courier New"/>
                <a:cs typeface="Courier New"/>
              </a:rPr>
              <a:t>    "name": "Jing Chen",</a:t>
            </a:r>
            <a:br>
              <a:rPr lang="en-US" sz="1800" dirty="0">
                <a:latin typeface="Courier New"/>
                <a:cs typeface="Courier New"/>
              </a:rPr>
            </a:br>
            <a:r>
              <a:rPr lang="en-US" sz="1800" dirty="0">
                <a:latin typeface="Courier New"/>
                <a:cs typeface="Courier New"/>
              </a:rPr>
              <a:t>    "isViewerFriend": true,</a:t>
            </a:r>
            <a:br>
              <a:rPr lang="en-US" sz="1800" dirty="0">
                <a:latin typeface="Courier New"/>
                <a:cs typeface="Courier New"/>
              </a:rPr>
            </a:br>
            <a:r>
              <a:rPr lang="en-US" sz="1800" dirty="0">
                <a:latin typeface="Courier New"/>
                <a:cs typeface="Courier New"/>
              </a:rPr>
              <a:t>    "profilePicture": {</a:t>
            </a:r>
            <a:br>
              <a:rPr lang="en-US" sz="1800" dirty="0">
                <a:latin typeface="Courier New"/>
                <a:cs typeface="Courier New"/>
              </a:rPr>
            </a:br>
            <a:r>
              <a:rPr lang="en-US" sz="1800" dirty="0">
                <a:latin typeface="Courier New"/>
                <a:cs typeface="Courier New"/>
              </a:rPr>
              <a:t>      "uri": "http://someurl.cdn/pic.jpg",</a:t>
            </a:r>
            <a:br>
              <a:rPr lang="en-US" sz="1800" dirty="0">
                <a:latin typeface="Courier New"/>
                <a:cs typeface="Courier New"/>
              </a:rPr>
            </a:br>
            <a:r>
              <a:rPr lang="en-US" sz="1800" dirty="0">
                <a:latin typeface="Courier New"/>
                <a:cs typeface="Courier New"/>
              </a:rPr>
              <a:t>      "width": 50,</a:t>
            </a:r>
            <a:br>
              <a:rPr lang="en-US" sz="1800" dirty="0">
                <a:latin typeface="Courier New"/>
                <a:cs typeface="Courier New"/>
              </a:rPr>
            </a:br>
            <a:r>
              <a:rPr lang="en-US" sz="1800" dirty="0">
                <a:latin typeface="Courier New"/>
                <a:cs typeface="Courier New"/>
              </a:rPr>
              <a:t>      "height": 50</a:t>
            </a:r>
            <a:br>
              <a:rPr lang="en-US" sz="1800" dirty="0">
                <a:latin typeface="Courier New"/>
                <a:cs typeface="Courier New"/>
              </a:rPr>
            </a:br>
            <a:r>
              <a:rPr lang="en-US" sz="1800" dirty="0">
                <a:latin typeface="Courier New"/>
                <a:cs typeface="Courier New"/>
              </a:rPr>
              <a:t>    }</a:t>
            </a:r>
            <a:br>
              <a:rPr lang="en-US" sz="1800" dirty="0">
                <a:latin typeface="Courier New"/>
                <a:cs typeface="Courier New"/>
              </a:rPr>
            </a:br>
            <a:r>
              <a:rPr lang="en-US" sz="1800" dirty="0">
                <a:latin typeface="Courier New"/>
                <a:cs typeface="Courier New"/>
              </a:rPr>
              <a:t>  }</a:t>
            </a:r>
            <a:br>
              <a:rPr lang="en-US" sz="1800" dirty="0">
                <a:latin typeface="Courier New"/>
                <a:cs typeface="Courier New"/>
              </a:rPr>
            </a:br>
            <a:r>
              <a:rPr lang="en-US" sz="1800" dirty="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43347007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GraphQL</a:t>
            </a:r>
            <a:r>
              <a:rPr lang="en-US" dirty="0"/>
              <a:t> Pros and Cons</a:t>
            </a:r>
          </a:p>
        </p:txBody>
      </p:sp>
      <p:sp>
        <p:nvSpPr>
          <p:cNvPr id="4" name="Content Placeholder 3"/>
          <p:cNvSpPr>
            <a:spLocks noGrp="1"/>
          </p:cNvSpPr>
          <p:nvPr>
            <p:ph sz="quarter" idx="10"/>
          </p:nvPr>
        </p:nvSpPr>
        <p:spPr>
          <a:xfrm>
            <a:off x="628650" y="2225597"/>
            <a:ext cx="7886700" cy="4319588"/>
          </a:xfrm>
        </p:spPr>
        <p:txBody>
          <a:bodyPr/>
          <a:lstStyle/>
          <a:p>
            <a:r>
              <a:rPr lang="en-US" dirty="0"/>
              <a:t>Even more declarative</a:t>
            </a:r>
          </a:p>
          <a:p>
            <a:r>
              <a:rPr lang="en-US" dirty="0"/>
              <a:t>No custom getter logic</a:t>
            </a:r>
          </a:p>
          <a:p>
            <a:r>
              <a:rPr lang="en-US" dirty="0"/>
              <a:t>Tight server integration</a:t>
            </a:r>
          </a:p>
        </p:txBody>
      </p:sp>
      <p:sp>
        <p:nvSpPr>
          <p:cNvPr id="3" name="Text Placeholder 2"/>
          <p:cNvSpPr>
            <a:spLocks noGrp="1"/>
          </p:cNvSpPr>
          <p:nvPr>
            <p:ph type="body" idx="4294967295"/>
          </p:nvPr>
        </p:nvSpPr>
        <p:spPr>
          <a:xfrm>
            <a:off x="0" y="1796910"/>
            <a:ext cx="3868738" cy="823912"/>
          </a:xfrm>
        </p:spPr>
        <p:txBody>
          <a:bodyPr/>
          <a:lstStyle/>
          <a:p>
            <a:r>
              <a:rPr lang="en-US" dirty="0"/>
              <a:t>Pros</a:t>
            </a:r>
          </a:p>
        </p:txBody>
      </p:sp>
      <p:sp>
        <p:nvSpPr>
          <p:cNvPr id="5" name="Text Placeholder 4"/>
          <p:cNvSpPr>
            <a:spLocks noGrp="1"/>
          </p:cNvSpPr>
          <p:nvPr>
            <p:ph type="body" sz="quarter" idx="4294967295"/>
          </p:nvPr>
        </p:nvSpPr>
        <p:spPr>
          <a:xfrm>
            <a:off x="4654328" y="1796910"/>
            <a:ext cx="3887787" cy="823912"/>
          </a:xfrm>
        </p:spPr>
        <p:txBody>
          <a:bodyPr/>
          <a:lstStyle/>
          <a:p>
            <a:r>
              <a:rPr lang="en-US" dirty="0"/>
              <a:t>Cons</a:t>
            </a:r>
          </a:p>
        </p:txBody>
      </p:sp>
      <p:sp>
        <p:nvSpPr>
          <p:cNvPr id="6" name="Content Placeholder 5"/>
          <p:cNvSpPr>
            <a:spLocks noGrp="1"/>
          </p:cNvSpPr>
          <p:nvPr>
            <p:ph sz="quarter" idx="4294967295"/>
          </p:nvPr>
        </p:nvSpPr>
        <p:spPr>
          <a:xfrm>
            <a:off x="5256212" y="2208866"/>
            <a:ext cx="3887787" cy="3684588"/>
          </a:xfrm>
        </p:spPr>
        <p:txBody>
          <a:bodyPr/>
          <a:lstStyle/>
          <a:p>
            <a:r>
              <a:rPr lang="en-US" dirty="0"/>
              <a:t>Requires GraphQL server</a:t>
            </a:r>
          </a:p>
          <a:p>
            <a:r>
              <a:rPr lang="en-US" dirty="0"/>
              <a:t>More complexity</a:t>
            </a:r>
          </a:p>
          <a:p>
            <a:r>
              <a:rPr lang="en-US" dirty="0"/>
              <a:t>Less flexible</a:t>
            </a:r>
          </a:p>
        </p:txBody>
      </p:sp>
    </p:spTree>
    <p:extLst>
      <p:ext uri="{BB962C8B-B14F-4D97-AF65-F5344CB8AC3E}">
        <p14:creationId xmlns:p14="http://schemas.microsoft.com/office/powerpoint/2010/main" val="306179536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D12F-CC61-3047-B987-1DE2B071917A}"/>
              </a:ext>
            </a:extLst>
          </p:cNvPr>
          <p:cNvSpPr>
            <a:spLocks noGrp="1"/>
          </p:cNvSpPr>
          <p:nvPr>
            <p:ph type="title"/>
          </p:nvPr>
        </p:nvSpPr>
        <p:spPr/>
        <p:txBody>
          <a:bodyPr/>
          <a:lstStyle/>
          <a:p>
            <a:r>
              <a:rPr lang="en-US" dirty="0"/>
              <a:t>Micro Frontends</a:t>
            </a:r>
          </a:p>
        </p:txBody>
      </p:sp>
      <p:sp>
        <p:nvSpPr>
          <p:cNvPr id="3" name="Content Placeholder 2">
            <a:extLst>
              <a:ext uri="{FF2B5EF4-FFF2-40B4-BE49-F238E27FC236}">
                <a16:creationId xmlns:a16="http://schemas.microsoft.com/office/drawing/2014/main" id="{C726FFBB-4F3B-2B4A-94F8-E90B5216A24C}"/>
              </a:ext>
            </a:extLst>
          </p:cNvPr>
          <p:cNvSpPr>
            <a:spLocks noGrp="1"/>
          </p:cNvSpPr>
          <p:nvPr>
            <p:ph sz="quarter" idx="10"/>
          </p:nvPr>
        </p:nvSpPr>
        <p:spPr/>
        <p:txBody>
          <a:bodyPr/>
          <a:lstStyle/>
          <a:p>
            <a:r>
              <a:rPr lang="en-US" dirty="0"/>
              <a:t>Micro Frontends decompose frontend applications into independent units in the same way that microservices decompose the back end.</a:t>
            </a:r>
          </a:p>
          <a:p>
            <a:r>
              <a:rPr lang="en-US" dirty="0"/>
              <a:t>Gives teams the ability to independently develop, test, and deploy each micro frontend.</a:t>
            </a:r>
          </a:p>
          <a:p>
            <a:endParaRPr lang="en-US" dirty="0"/>
          </a:p>
        </p:txBody>
      </p:sp>
    </p:spTree>
    <p:extLst>
      <p:ext uri="{BB962C8B-B14F-4D97-AF65-F5344CB8AC3E}">
        <p14:creationId xmlns:p14="http://schemas.microsoft.com/office/powerpoint/2010/main" val="272005740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8ECB-1732-6D47-8660-E72E90779483}"/>
              </a:ext>
            </a:extLst>
          </p:cNvPr>
          <p:cNvSpPr>
            <a:spLocks noGrp="1"/>
          </p:cNvSpPr>
          <p:nvPr>
            <p:ph type="title"/>
          </p:nvPr>
        </p:nvSpPr>
        <p:spPr/>
        <p:txBody>
          <a:bodyPr/>
          <a:lstStyle/>
          <a:p>
            <a:r>
              <a:rPr lang="en-US" dirty="0"/>
              <a:t>React Micro Frontends</a:t>
            </a:r>
          </a:p>
        </p:txBody>
      </p:sp>
      <p:sp>
        <p:nvSpPr>
          <p:cNvPr id="3" name="Content Placeholder 2">
            <a:extLst>
              <a:ext uri="{FF2B5EF4-FFF2-40B4-BE49-F238E27FC236}">
                <a16:creationId xmlns:a16="http://schemas.microsoft.com/office/drawing/2014/main" id="{74F30C69-7F4E-8B46-B796-908C461D399A}"/>
              </a:ext>
            </a:extLst>
          </p:cNvPr>
          <p:cNvSpPr>
            <a:spLocks noGrp="1"/>
          </p:cNvSpPr>
          <p:nvPr>
            <p:ph sz="quarter" idx="10"/>
          </p:nvPr>
        </p:nvSpPr>
        <p:spPr/>
        <p:txBody>
          <a:bodyPr/>
          <a:lstStyle/>
          <a:p>
            <a:r>
              <a:rPr lang="en-US" dirty="0"/>
              <a:t>Challenges:</a:t>
            </a:r>
          </a:p>
          <a:p>
            <a:pPr lvl="1"/>
            <a:r>
              <a:rPr lang="en-US" dirty="0"/>
              <a:t>Overhead: Each micro frontend needs to access the same libraries, CSS, routes</a:t>
            </a:r>
          </a:p>
          <a:p>
            <a:pPr lvl="2"/>
            <a:r>
              <a:rPr lang="en-US" dirty="0"/>
              <a:t>Can create massive problem of duplication of code and poor performance</a:t>
            </a:r>
          </a:p>
          <a:p>
            <a:pPr lvl="1"/>
            <a:r>
              <a:rPr lang="en-US" dirty="0"/>
              <a:t>Cross-cutting concerns: Each frontend needs to share authentication, for example.</a:t>
            </a:r>
          </a:p>
          <a:p>
            <a:pPr lvl="1"/>
            <a:r>
              <a:rPr lang="en-US" dirty="0"/>
              <a:t>Communication between micro frontends is more complex than between components in an app.</a:t>
            </a:r>
          </a:p>
          <a:p>
            <a:pPr lvl="1"/>
            <a:endParaRPr lang="en-US" dirty="0"/>
          </a:p>
          <a:p>
            <a:pPr lvl="1"/>
            <a:endParaRPr lang="en-US" dirty="0"/>
          </a:p>
        </p:txBody>
      </p:sp>
    </p:spTree>
    <p:extLst>
      <p:ext uri="{BB962C8B-B14F-4D97-AF65-F5344CB8AC3E}">
        <p14:creationId xmlns:p14="http://schemas.microsoft.com/office/powerpoint/2010/main" val="26513215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32891-217B-284E-A294-ACB5DAD27E6E}"/>
              </a:ext>
            </a:extLst>
          </p:cNvPr>
          <p:cNvSpPr>
            <a:spLocks noGrp="1"/>
          </p:cNvSpPr>
          <p:nvPr>
            <p:ph type="title"/>
          </p:nvPr>
        </p:nvSpPr>
        <p:spPr/>
        <p:txBody>
          <a:bodyPr/>
          <a:lstStyle/>
          <a:p>
            <a:r>
              <a:rPr lang="en-US" dirty="0"/>
              <a:t>Common strategies for React Micro frontends</a:t>
            </a:r>
          </a:p>
        </p:txBody>
      </p:sp>
      <p:sp>
        <p:nvSpPr>
          <p:cNvPr id="3" name="Content Placeholder 2">
            <a:extLst>
              <a:ext uri="{FF2B5EF4-FFF2-40B4-BE49-F238E27FC236}">
                <a16:creationId xmlns:a16="http://schemas.microsoft.com/office/drawing/2014/main" id="{975BAD22-BDF8-5A4B-9BBB-BF3904D18514}"/>
              </a:ext>
            </a:extLst>
          </p:cNvPr>
          <p:cNvSpPr>
            <a:spLocks noGrp="1"/>
          </p:cNvSpPr>
          <p:nvPr>
            <p:ph sz="quarter" idx="10"/>
          </p:nvPr>
        </p:nvSpPr>
        <p:spPr/>
        <p:txBody>
          <a:bodyPr/>
          <a:lstStyle/>
          <a:p>
            <a:r>
              <a:rPr lang="en-US" dirty="0"/>
              <a:t>Use a container application to handle rendering and routing between the micro frontends.</a:t>
            </a:r>
          </a:p>
          <a:p>
            <a:r>
              <a:rPr lang="en-US" dirty="0"/>
              <a:t>Use a CDN to host shared frontend libraries and resources.</a:t>
            </a:r>
          </a:p>
          <a:p>
            <a:r>
              <a:rPr lang="en-US" dirty="0"/>
              <a:t>Make use of React Portals to render components from an application outside of its root DOM node.</a:t>
            </a:r>
          </a:p>
          <a:p>
            <a:endParaRPr lang="en-US" dirty="0"/>
          </a:p>
        </p:txBody>
      </p:sp>
    </p:spTree>
    <p:extLst>
      <p:ext uri="{BB962C8B-B14F-4D97-AF65-F5344CB8AC3E}">
        <p14:creationId xmlns:p14="http://schemas.microsoft.com/office/powerpoint/2010/main" val="102800514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11DB2-DCEE-F44A-88EC-003D1F5F8ECA}"/>
              </a:ext>
            </a:extLst>
          </p:cNvPr>
          <p:cNvSpPr>
            <a:spLocks noGrp="1"/>
          </p:cNvSpPr>
          <p:nvPr>
            <p:ph type="title"/>
          </p:nvPr>
        </p:nvSpPr>
        <p:spPr/>
        <p:txBody>
          <a:bodyPr/>
          <a:lstStyle/>
          <a:p>
            <a:r>
              <a:rPr lang="en-US" dirty="0"/>
              <a:t>Shared State in React Micro Frontends</a:t>
            </a:r>
          </a:p>
        </p:txBody>
      </p:sp>
      <p:sp>
        <p:nvSpPr>
          <p:cNvPr id="3" name="Content Placeholder 2">
            <a:extLst>
              <a:ext uri="{FF2B5EF4-FFF2-40B4-BE49-F238E27FC236}">
                <a16:creationId xmlns:a16="http://schemas.microsoft.com/office/drawing/2014/main" id="{BADABD14-272E-384D-83ED-E9522E5D6F69}"/>
              </a:ext>
            </a:extLst>
          </p:cNvPr>
          <p:cNvSpPr>
            <a:spLocks noGrp="1"/>
          </p:cNvSpPr>
          <p:nvPr>
            <p:ph sz="quarter" idx="10"/>
          </p:nvPr>
        </p:nvSpPr>
        <p:spPr/>
        <p:txBody>
          <a:bodyPr/>
          <a:lstStyle/>
          <a:p>
            <a:r>
              <a:rPr lang="en-US" dirty="0"/>
              <a:t>Four strategies</a:t>
            </a:r>
          </a:p>
          <a:p>
            <a:pPr lvl="1"/>
            <a:r>
              <a:rPr lang="en-US" dirty="0"/>
              <a:t>Web workers</a:t>
            </a:r>
          </a:p>
          <a:p>
            <a:pPr lvl="1"/>
            <a:r>
              <a:rPr lang="en-US" dirty="0"/>
              <a:t>Props and callbacks</a:t>
            </a:r>
          </a:p>
          <a:p>
            <a:pPr lvl="1"/>
            <a:r>
              <a:rPr lang="en-US" dirty="0"/>
              <a:t>Custom events</a:t>
            </a:r>
          </a:p>
          <a:p>
            <a:pPr lvl="1"/>
            <a:r>
              <a:rPr lang="en-US" dirty="0"/>
              <a:t>Pub Sub library</a:t>
            </a:r>
          </a:p>
          <a:p>
            <a:pPr lvl="1"/>
            <a:endParaRPr lang="en-US" dirty="0"/>
          </a:p>
        </p:txBody>
      </p:sp>
    </p:spTree>
    <p:extLst>
      <p:ext uri="{BB962C8B-B14F-4D97-AF65-F5344CB8AC3E}">
        <p14:creationId xmlns:p14="http://schemas.microsoft.com/office/powerpoint/2010/main" val="340477125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AB1E55-8484-E349-8D6F-F5AD95D4ECA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1D1E556C-DD81-194F-9470-1F61D8887DB9}"/>
              </a:ext>
            </a:extLst>
          </p:cNvPr>
          <p:cNvSpPr>
            <a:spLocks noGrp="1"/>
          </p:cNvSpPr>
          <p:nvPr>
            <p:ph type="body" sz="quarter" idx="10"/>
          </p:nvPr>
        </p:nvSpPr>
        <p:spPr/>
        <p:txBody>
          <a:bodyPr/>
          <a:lstStyle/>
          <a:p>
            <a:r>
              <a:rPr lang="en-US"/>
              <a:t>Lab 19:</a:t>
            </a:r>
            <a:br>
              <a:rPr lang="en-US" dirty="0"/>
            </a:br>
            <a:r>
              <a:rPr lang="en-US" dirty="0"/>
              <a:t>Creating Micro Frontends</a:t>
            </a:r>
          </a:p>
        </p:txBody>
      </p:sp>
      <p:sp>
        <p:nvSpPr>
          <p:cNvPr id="7" name="Content Placeholder 6">
            <a:extLst>
              <a:ext uri="{FF2B5EF4-FFF2-40B4-BE49-F238E27FC236}">
                <a16:creationId xmlns:a16="http://schemas.microsoft.com/office/drawing/2014/main" id="{83A48B3D-6955-1045-AC4B-348FEDC4860E}"/>
              </a:ext>
            </a:extLst>
          </p:cNvPr>
          <p:cNvSpPr>
            <a:spLocks noGrp="1"/>
          </p:cNvSpPr>
          <p:nvPr>
            <p:ph sz="quarter" idx="11"/>
          </p:nvPr>
        </p:nvSpPr>
        <p:spPr/>
        <p:txBody>
          <a:bodyPr/>
          <a:lstStyle/>
          <a:p>
            <a:endParaRPr lang="en-US"/>
          </a:p>
        </p:txBody>
      </p:sp>
      <p:pic>
        <p:nvPicPr>
          <p:cNvPr id="6" name="Content Placeholder 3" descr="Inventory outline">
            <a:extLst>
              <a:ext uri="{FF2B5EF4-FFF2-40B4-BE49-F238E27FC236}">
                <a16:creationId xmlns:a16="http://schemas.microsoft.com/office/drawing/2014/main" id="{F3025A57-D178-F440-9240-676924154EE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902348" y="722376"/>
            <a:ext cx="4754954" cy="4754954"/>
          </a:xfrm>
          <a:prstGeom prst="rect">
            <a:avLst/>
          </a:prstGeom>
          <a:effectLst/>
        </p:spPr>
      </p:pic>
    </p:spTree>
    <p:extLst>
      <p:ext uri="{BB962C8B-B14F-4D97-AF65-F5344CB8AC3E}">
        <p14:creationId xmlns:p14="http://schemas.microsoft.com/office/powerpoint/2010/main" val="1157772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pPr lvl="0" algn="l" rtl="0"/>
            <a:r>
              <a:rPr lang="en-US" sz="5700" dirty="0"/>
              <a:t>What is JSX?</a:t>
            </a:r>
          </a:p>
        </p:txBody>
      </p:sp>
      <p:sp>
        <p:nvSpPr>
          <p:cNvPr id="3" name="Text Placeholder 2"/>
          <p:cNvSpPr>
            <a:spLocks noGrp="1"/>
          </p:cNvSpPr>
          <p:nvPr>
            <p:ph sz="quarter" idx="10"/>
          </p:nvPr>
        </p:nvSpPr>
        <p:spPr/>
        <p:txBody>
          <a:bodyPr anchor="t">
            <a:normAutofit/>
          </a:bodyPr>
          <a:lstStyle/>
          <a:p>
            <a:pPr algn="l"/>
            <a:r>
              <a:rPr lang="en-US" dirty="0"/>
              <a:t>A syntax extension to JavaScript</a:t>
            </a:r>
          </a:p>
          <a:p>
            <a:pPr algn="l"/>
            <a:r>
              <a:rPr lang="en-US" dirty="0"/>
              <a:t>Allows you to put markup in JavaScript</a:t>
            </a:r>
          </a:p>
          <a:p>
            <a:pPr algn="l"/>
            <a:r>
              <a:rPr lang="en-US" dirty="0"/>
              <a:t>Is not part of React, but it is used in most React codebases.</a:t>
            </a:r>
          </a:p>
        </p:txBody>
      </p:sp>
    </p:spTree>
    <p:extLst>
      <p:ext uri="{BB962C8B-B14F-4D97-AF65-F5344CB8AC3E}">
        <p14:creationId xmlns:p14="http://schemas.microsoft.com/office/powerpoint/2010/main" val="407248569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E78810-BB15-564F-8075-69E282F78653}"/>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49D1B7A8-C2E1-1247-B133-8082C9E8E395}"/>
              </a:ext>
            </a:extLst>
          </p:cNvPr>
          <p:cNvSpPr>
            <a:spLocks noGrp="1"/>
          </p:cNvSpPr>
          <p:nvPr>
            <p:ph type="body" sz="quarter" idx="10"/>
          </p:nvPr>
        </p:nvSpPr>
        <p:spPr/>
        <p:txBody>
          <a:bodyPr/>
          <a:lstStyle/>
          <a:p>
            <a:r>
              <a:rPr lang="en-US" dirty="0"/>
              <a:t>Bonus Lab:</a:t>
            </a:r>
          </a:p>
          <a:p>
            <a:r>
              <a:rPr lang="en-US" dirty="0"/>
              <a:t>Implement Shared State</a:t>
            </a:r>
          </a:p>
        </p:txBody>
      </p:sp>
      <p:sp>
        <p:nvSpPr>
          <p:cNvPr id="4" name="Content Placeholder 3">
            <a:extLst>
              <a:ext uri="{FF2B5EF4-FFF2-40B4-BE49-F238E27FC236}">
                <a16:creationId xmlns:a16="http://schemas.microsoft.com/office/drawing/2014/main" id="{A50D2587-BD00-E049-934B-C207EB1155D0}"/>
              </a:ext>
            </a:extLst>
          </p:cNvPr>
          <p:cNvSpPr>
            <a:spLocks noGrp="1"/>
          </p:cNvSpPr>
          <p:nvPr>
            <p:ph sz="quarter" idx="11"/>
          </p:nvPr>
        </p:nvSpPr>
        <p:spPr/>
        <p:txBody>
          <a:bodyPr/>
          <a:lstStyle/>
          <a:p>
            <a:pPr marL="514350" indent="-514350">
              <a:buFont typeface="+mj-lt"/>
              <a:buAutoNum type="arabicPeriod"/>
            </a:pPr>
            <a:r>
              <a:rPr lang="en-US" dirty="0"/>
              <a:t>Working in teams, figure out how to move the Cart out of the Bookstore Micro frontend and into its own.</a:t>
            </a:r>
          </a:p>
          <a:p>
            <a:pPr marL="514350" indent="-514350">
              <a:buFont typeface="+mj-lt"/>
              <a:buAutoNum type="arabicPeriod"/>
            </a:pPr>
            <a:endParaRPr lang="en-US" dirty="0"/>
          </a:p>
          <a:p>
            <a:pPr marL="514350" indent="-514350">
              <a:buFont typeface="+mj-lt"/>
              <a:buAutoNum type="arabicPeriod"/>
            </a:pPr>
            <a:r>
              <a:rPr lang="en-US" dirty="0"/>
              <a:t>Implement the necessary shared state to make the application work correctly.</a:t>
            </a:r>
          </a:p>
        </p:txBody>
      </p:sp>
    </p:spTree>
    <p:extLst>
      <p:ext uri="{BB962C8B-B14F-4D97-AF65-F5344CB8AC3E}">
        <p14:creationId xmlns:p14="http://schemas.microsoft.com/office/powerpoint/2010/main" val="190995767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rtl="0"/>
            <a:r>
              <a:rPr lang="en-US" dirty="0"/>
              <a:t>JavaScript</a:t>
            </a:r>
            <a:br>
              <a:rPr lang="en-US" dirty="0"/>
            </a:br>
            <a:r>
              <a:rPr lang="en-US" dirty="0"/>
              <a:t>Development Ecosystem and Tools </a:t>
            </a:r>
          </a:p>
        </p:txBody>
      </p:sp>
      <p:sp>
        <p:nvSpPr>
          <p:cNvPr id="4" name="Subtitle 3"/>
          <p:cNvSpPr>
            <a:spLocks noGrp="1"/>
          </p:cNvSpPr>
          <p:nvPr>
            <p:ph type="subTitle" idx="1"/>
          </p:nvPr>
        </p:nvSpPr>
        <p:spPr/>
        <p:txBody>
          <a:bodyPr>
            <a:normAutofit fontScale="70000" lnSpcReduction="20000"/>
          </a:bodyPr>
          <a:lstStyle/>
          <a:p>
            <a:pPr algn="l"/>
            <a:r>
              <a:rPr lang="en-US" dirty="0"/>
              <a:t>Objectives:</a:t>
            </a:r>
          </a:p>
          <a:p>
            <a:pPr marL="342900" indent="-342900" algn="l">
              <a:buFont typeface="Arial"/>
              <a:buChar char="•"/>
            </a:pPr>
            <a:r>
              <a:rPr lang="en-US" dirty="0"/>
              <a:t>Configure your IDE</a:t>
            </a:r>
          </a:p>
          <a:p>
            <a:pPr marL="342900" indent="-342900" algn="l">
              <a:buFont typeface="Arial"/>
              <a:buChar char="•"/>
            </a:pPr>
            <a:r>
              <a:rPr lang="en-US" dirty="0"/>
              <a:t>Use </a:t>
            </a:r>
            <a:r>
              <a:rPr lang="en-US" dirty="0" err="1"/>
              <a:t>Node.js</a:t>
            </a:r>
            <a:r>
              <a:rPr lang="en-US" dirty="0"/>
              <a:t> as a development tool</a:t>
            </a:r>
          </a:p>
          <a:p>
            <a:pPr marL="342900" indent="-342900" algn="l">
              <a:buFont typeface="Arial"/>
              <a:buChar char="•"/>
            </a:pPr>
            <a:r>
              <a:rPr lang="en-US" dirty="0"/>
              <a:t>Use NPM to install and manage packages</a:t>
            </a:r>
          </a:p>
          <a:p>
            <a:pPr marL="342900" indent="-342900" algn="l">
              <a:buFont typeface="Arial"/>
              <a:buChar char="•"/>
            </a:pPr>
            <a:r>
              <a:rPr lang="en-US" dirty="0"/>
              <a:t>Use </a:t>
            </a:r>
            <a:r>
              <a:rPr lang="en-US" dirty="0" err="1"/>
              <a:t>Git</a:t>
            </a:r>
            <a:r>
              <a:rPr lang="en-US" dirty="0"/>
              <a:t> for version control</a:t>
            </a:r>
          </a:p>
          <a:p>
            <a:pPr marL="342900" indent="-342900" algn="l">
              <a:buFont typeface="Arial"/>
              <a:buChar char="•"/>
            </a:pPr>
            <a:r>
              <a:rPr lang="en-US" dirty="0"/>
              <a:t>Use command line </a:t>
            </a:r>
            <a:r>
              <a:rPr lang="en-US" dirty="0" err="1"/>
              <a:t>dev</a:t>
            </a:r>
            <a:r>
              <a:rPr lang="en-US" dirty="0"/>
              <a:t> tools</a:t>
            </a:r>
          </a:p>
        </p:txBody>
      </p:sp>
    </p:spTree>
    <p:extLst>
      <p:ext uri="{BB962C8B-B14F-4D97-AF65-F5344CB8AC3E}">
        <p14:creationId xmlns:p14="http://schemas.microsoft.com/office/powerpoint/2010/main" val="399008375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Code Editors and IDEs</a:t>
            </a:r>
          </a:p>
        </p:txBody>
      </p:sp>
      <p:sp>
        <p:nvSpPr>
          <p:cNvPr id="5" name="Text Placeholder 4"/>
          <p:cNvSpPr>
            <a:spLocks noGrp="1"/>
          </p:cNvSpPr>
          <p:nvPr>
            <p:ph sz="quarter" idx="10"/>
          </p:nvPr>
        </p:nvSpPr>
        <p:spPr/>
        <p:txBody>
          <a:bodyPr>
            <a:normAutofit fontScale="92500" lnSpcReduction="20000"/>
          </a:bodyPr>
          <a:lstStyle/>
          <a:p>
            <a:r>
              <a:rPr lang="en-US" dirty="0"/>
              <a:t>MS Visual Studio Code</a:t>
            </a:r>
          </a:p>
          <a:p>
            <a:r>
              <a:rPr lang="en-US" dirty="0"/>
              <a:t>JetBrains WebStorm</a:t>
            </a:r>
          </a:p>
          <a:p>
            <a:r>
              <a:rPr lang="en-US" dirty="0"/>
              <a:t>Atom (</a:t>
            </a:r>
            <a:r>
              <a:rPr lang="en-US" dirty="0" err="1"/>
              <a:t>atom.io</a:t>
            </a:r>
            <a:r>
              <a:rPr lang="en-US" dirty="0"/>
              <a:t>)</a:t>
            </a:r>
          </a:p>
          <a:p>
            <a:r>
              <a:rPr lang="en-US" dirty="0"/>
              <a:t>Adobe Brackets</a:t>
            </a:r>
          </a:p>
          <a:p>
            <a:r>
              <a:rPr lang="en-US" dirty="0"/>
              <a:t>Eclipse</a:t>
            </a:r>
          </a:p>
          <a:p>
            <a:r>
              <a:rPr lang="en-US" dirty="0" err="1"/>
              <a:t>Emacs</a:t>
            </a:r>
            <a:endParaRPr lang="en-US" dirty="0"/>
          </a:p>
          <a:p>
            <a:r>
              <a:rPr lang="en-US" dirty="0" err="1"/>
              <a:t>IntelliJ</a:t>
            </a:r>
            <a:r>
              <a:rPr lang="en-US" dirty="0"/>
              <a:t> IDEA</a:t>
            </a:r>
          </a:p>
          <a:p>
            <a:r>
              <a:rPr lang="en-US" dirty="0" err="1"/>
              <a:t>Netbeans</a:t>
            </a:r>
            <a:endParaRPr lang="en-US" dirty="0"/>
          </a:p>
          <a:p>
            <a:r>
              <a:rPr lang="en-US" dirty="0"/>
              <a:t>Sublime Text</a:t>
            </a:r>
          </a:p>
          <a:p>
            <a:r>
              <a:rPr lang="en-US" dirty="0"/>
              <a:t>vi/Vim</a:t>
            </a:r>
          </a:p>
        </p:txBody>
      </p:sp>
      <p:sp>
        <p:nvSpPr>
          <p:cNvPr id="3" name="Slide Number Placeholder 2"/>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382</a:t>
            </a:fld>
            <a:endParaRPr lang="en-US"/>
          </a:p>
        </p:txBody>
      </p:sp>
    </p:spTree>
    <p:extLst>
      <p:ext uri="{BB962C8B-B14F-4D97-AF65-F5344CB8AC3E}">
        <p14:creationId xmlns:p14="http://schemas.microsoft.com/office/powerpoint/2010/main" val="19816134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66A294A-78D9-A944-A178-787A105640C7}"/>
              </a:ext>
            </a:extLst>
          </p:cNvPr>
          <p:cNvPicPr>
            <a:picLocks noGrp="1" noChangeAspect="1"/>
          </p:cNvPicPr>
          <p:nvPr>
            <p:ph idx="1"/>
          </p:nvPr>
        </p:nvPicPr>
        <p:blipFill>
          <a:blip r:embed="rId3"/>
          <a:stretch>
            <a:fillRect/>
          </a:stretch>
        </p:blipFill>
        <p:spPr>
          <a:xfrm>
            <a:off x="4169335" y="1841143"/>
            <a:ext cx="4173364" cy="3232886"/>
          </a:xfrm>
        </p:spPr>
      </p:pic>
      <p:sp>
        <p:nvSpPr>
          <p:cNvPr id="4" name="Text Placeholder 3">
            <a:extLst>
              <a:ext uri="{FF2B5EF4-FFF2-40B4-BE49-F238E27FC236}">
                <a16:creationId xmlns:a16="http://schemas.microsoft.com/office/drawing/2014/main" id="{67097DF0-87FC-5C42-81E0-601FA477C5ED}"/>
              </a:ext>
            </a:extLst>
          </p:cNvPr>
          <p:cNvSpPr>
            <a:spLocks noGrp="1"/>
          </p:cNvSpPr>
          <p:nvPr>
            <p:ph type="body" sz="quarter" idx="10"/>
          </p:nvPr>
        </p:nvSpPr>
        <p:spPr/>
        <p:txBody>
          <a:bodyPr/>
          <a:lstStyle/>
          <a:p>
            <a:r>
              <a:rPr lang="en-US" dirty="0"/>
              <a:t>Lab: Visual Studio Code</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383</a:t>
            </a:fld>
            <a:endParaRPr lang="en-US"/>
          </a:p>
        </p:txBody>
      </p:sp>
    </p:spTree>
    <p:extLst>
      <p:ext uri="{BB962C8B-B14F-4D97-AF65-F5344CB8AC3E}">
        <p14:creationId xmlns:p14="http://schemas.microsoft.com/office/powerpoint/2010/main" val="424003275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err="1"/>
              <a:t>Node.js</a:t>
            </a:r>
            <a:endParaRPr lang="en-US" dirty="0"/>
          </a:p>
        </p:txBody>
      </p:sp>
      <p:sp>
        <p:nvSpPr>
          <p:cNvPr id="6" name="Subtitle 5"/>
          <p:cNvSpPr>
            <a:spLocks noGrp="1"/>
          </p:cNvSpPr>
          <p:nvPr>
            <p:ph type="subTitle" idx="1"/>
          </p:nvPr>
        </p:nvSpPr>
        <p:spPr/>
        <p:txBody>
          <a:bodyPr/>
          <a:lstStyle/>
          <a:p>
            <a:pPr algn="l"/>
            <a:r>
              <a:rPr lang="en-US" dirty="0"/>
              <a:t>Objectives</a:t>
            </a:r>
          </a:p>
          <a:p>
            <a:pPr marL="342900" indent="-342900" algn="l">
              <a:buFont typeface="Arial"/>
              <a:buChar char="•"/>
            </a:pPr>
            <a:r>
              <a:rPr lang="en-US" dirty="0"/>
              <a:t>Install Node</a:t>
            </a:r>
          </a:p>
          <a:p>
            <a:pPr marL="342900" indent="-342900" algn="l">
              <a:buFont typeface="Arial"/>
              <a:buChar char="•"/>
            </a:pPr>
            <a:r>
              <a:rPr lang="en-US" dirty="0"/>
              <a:t>Test node and get started using </a:t>
            </a:r>
            <a:r>
              <a:rPr lang="en-US" dirty="0" err="1"/>
              <a:t>npm</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384</a:t>
            </a:fld>
            <a:endParaRPr lang="en-US"/>
          </a:p>
        </p:txBody>
      </p:sp>
    </p:spTree>
    <p:extLst>
      <p:ext uri="{BB962C8B-B14F-4D97-AF65-F5344CB8AC3E}">
        <p14:creationId xmlns:p14="http://schemas.microsoft.com/office/powerpoint/2010/main" val="345940243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What is </a:t>
            </a:r>
            <a:r>
              <a:rPr lang="en-US" dirty="0" err="1"/>
              <a:t>Node.js</a:t>
            </a:r>
            <a:r>
              <a:rPr lang="en-US" dirty="0"/>
              <a:t>?</a:t>
            </a:r>
          </a:p>
        </p:txBody>
      </p:sp>
      <p:sp>
        <p:nvSpPr>
          <p:cNvPr id="3" name="Text Placeholder 2"/>
          <p:cNvSpPr>
            <a:spLocks noGrp="1"/>
          </p:cNvSpPr>
          <p:nvPr>
            <p:ph sz="quarter" idx="10"/>
          </p:nvPr>
        </p:nvSpPr>
        <p:spPr/>
        <p:txBody>
          <a:bodyPr>
            <a:normAutofit fontScale="85000" lnSpcReduction="10000"/>
          </a:bodyPr>
          <a:lstStyle/>
          <a:p>
            <a:r>
              <a:rPr lang="en-US" dirty="0"/>
              <a:t>JavaScript runtime</a:t>
            </a:r>
          </a:p>
          <a:p>
            <a:r>
              <a:rPr lang="en-US" dirty="0"/>
              <a:t>Built on Google Chrome's V8 JavaScript engine</a:t>
            </a:r>
          </a:p>
          <a:p>
            <a:r>
              <a:rPr lang="en-US" dirty="0"/>
              <a:t>Open-source</a:t>
            </a:r>
          </a:p>
          <a:p>
            <a:r>
              <a:rPr lang="en-US" dirty="0"/>
              <a:t>Event-driven</a:t>
            </a:r>
          </a:p>
          <a:p>
            <a:r>
              <a:rPr lang="en-US" dirty="0"/>
              <a:t>Non-blocking</a:t>
            </a:r>
          </a:p>
          <a:p>
            <a:pPr lvl="1"/>
            <a:r>
              <a:rPr lang="en-US" dirty="0"/>
              <a:t>Never waits</a:t>
            </a:r>
          </a:p>
          <a:p>
            <a:r>
              <a:rPr lang="en-US" dirty="0"/>
              <a:t>Single-threaded</a:t>
            </a:r>
          </a:p>
          <a:p>
            <a:pPr lvl="1"/>
            <a:r>
              <a:rPr lang="en-US" dirty="0"/>
              <a:t>Can handle thousands of concurrent connections with minimal overhead</a:t>
            </a:r>
          </a:p>
          <a:p>
            <a:r>
              <a:rPr lang="en-US" dirty="0"/>
              <a:t>No buffering</a:t>
            </a:r>
          </a:p>
          <a:p>
            <a:r>
              <a:rPr lang="en-US" dirty="0"/>
              <a:t>Used on the server as well as for development automation</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385</a:t>
            </a:fld>
            <a:endParaRPr lang="en-US"/>
          </a:p>
        </p:txBody>
      </p:sp>
    </p:spTree>
    <p:extLst>
      <p:ext uri="{BB962C8B-B14F-4D97-AF65-F5344CB8AC3E}">
        <p14:creationId xmlns:p14="http://schemas.microsoft.com/office/powerpoint/2010/main" val="19697169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a:t>
            </a:r>
            <a:r>
              <a:rPr lang="en-US" dirty="0" err="1"/>
              <a:t>Node.js</a:t>
            </a:r>
            <a:r>
              <a:rPr lang="en-US" dirty="0"/>
              <a:t> Different?</a:t>
            </a:r>
          </a:p>
        </p:txBody>
      </p:sp>
      <p:sp>
        <p:nvSpPr>
          <p:cNvPr id="3" name="Content Placeholder 2"/>
          <p:cNvSpPr>
            <a:spLocks noGrp="1"/>
          </p:cNvSpPr>
          <p:nvPr>
            <p:ph sz="quarter" idx="10"/>
          </p:nvPr>
        </p:nvSpPr>
        <p:spPr/>
        <p:txBody>
          <a:bodyPr>
            <a:normAutofit fontScale="92500" lnSpcReduction="10000"/>
          </a:bodyPr>
          <a:lstStyle/>
          <a:p>
            <a:r>
              <a:rPr lang="en-US" dirty="0"/>
              <a:t>JavaScript is single-threaded</a:t>
            </a:r>
          </a:p>
          <a:p>
            <a:r>
              <a:rPr lang="en-US" dirty="0"/>
              <a:t>A Node application has one event loop, and gives you the benefit of multithreading with </a:t>
            </a:r>
            <a:r>
              <a:rPr lang="en-US" dirty="0" err="1"/>
              <a:t>async</a:t>
            </a:r>
            <a:r>
              <a:rPr lang="en-US" dirty="0"/>
              <a:t> operations</a:t>
            </a:r>
          </a:p>
          <a:p>
            <a:pPr lvl="1"/>
            <a:r>
              <a:rPr lang="en-US" dirty="0"/>
              <a:t>Can handle thousands of concurrent connections with minimal overhead</a:t>
            </a:r>
          </a:p>
          <a:p>
            <a:r>
              <a:rPr lang="en-US" dirty="0"/>
              <a:t>No buffering</a:t>
            </a:r>
          </a:p>
          <a:p>
            <a:pPr lvl="1"/>
            <a:r>
              <a:rPr lang="en-US" dirty="0"/>
              <a:t>Node applications never buffer data.</a:t>
            </a:r>
          </a:p>
          <a:p>
            <a:pPr lvl="1"/>
            <a:r>
              <a:rPr lang="en-US" dirty="0"/>
              <a:t>Data is output in chunks.</a:t>
            </a:r>
          </a:p>
          <a:p>
            <a:r>
              <a:rPr lang="en-US" dirty="0"/>
              <a:t>Non-blocking</a:t>
            </a:r>
          </a:p>
          <a:p>
            <a:pPr lvl="1"/>
            <a:r>
              <a:rPr lang="en-US" dirty="0"/>
              <a:t>Node doesn't wait for data to be returned from APIs.</a:t>
            </a:r>
          </a:p>
          <a:p>
            <a:pPr lvl="1"/>
            <a:r>
              <a:rPr lang="en-US" dirty="0"/>
              <a:t>While it's possible to write blocking code in Node.js, it's discouraged.</a:t>
            </a:r>
          </a:p>
        </p:txBody>
      </p:sp>
      <p:sp>
        <p:nvSpPr>
          <p:cNvPr id="4" name="Slide Number Placeholder 3"/>
          <p:cNvSpPr>
            <a:spLocks noGrp="1"/>
          </p:cNvSpPr>
          <p:nvPr>
            <p:ph type="sldNum" sz="quarter" idx="13"/>
          </p:nvPr>
        </p:nvSpPr>
        <p:spPr>
          <a:xfrm>
            <a:off x="7086600" y="6356350"/>
            <a:ext cx="2057400" cy="365125"/>
          </a:xfrm>
        </p:spPr>
        <p:txBody>
          <a:bodyPr/>
          <a:lstStyle/>
          <a:p>
            <a:fld id="{6721A495-CE21-AE4A-AFC4-55FCCA1EB5E5}" type="slidenum">
              <a:rPr lang="en-US" smtClean="0"/>
              <a:t>386</a:t>
            </a:fld>
            <a:endParaRPr lang="en-US"/>
          </a:p>
        </p:txBody>
      </p:sp>
    </p:spTree>
    <p:extLst>
      <p:ext uri="{BB962C8B-B14F-4D97-AF65-F5344CB8AC3E}">
        <p14:creationId xmlns:p14="http://schemas.microsoft.com/office/powerpoint/2010/main" val="413958934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a:t>
            </a:r>
            <a:r>
              <a:rPr lang="en-US" dirty="0" err="1"/>
              <a:t>Node.js</a:t>
            </a:r>
            <a:r>
              <a:rPr lang="en-US" dirty="0"/>
              <a:t> Example</a:t>
            </a:r>
          </a:p>
        </p:txBody>
      </p:sp>
      <p:sp>
        <p:nvSpPr>
          <p:cNvPr id="3" name="Text Placeholder 2"/>
          <p:cNvSpPr>
            <a:spLocks noGrp="1"/>
          </p:cNvSpPr>
          <p:nvPr>
            <p:ph sz="quarter" idx="10"/>
          </p:nvPr>
        </p:nvSpPr>
        <p:spPr/>
        <p:txBody>
          <a:bodyPr>
            <a:normAutofit fontScale="92500" lnSpcReduction="10000"/>
          </a:bodyPr>
          <a:lstStyle/>
          <a:p>
            <a:pPr marL="0" indent="0">
              <a:buNone/>
            </a:pPr>
            <a:r>
              <a:rPr lang="en-US" sz="1600" dirty="0" err="1">
                <a:latin typeface="Courier New"/>
                <a:cs typeface="Courier New"/>
              </a:rPr>
              <a:t>const</a:t>
            </a:r>
            <a:r>
              <a:rPr lang="en-US" sz="1600" dirty="0">
                <a:latin typeface="Courier New"/>
                <a:cs typeface="Courier New"/>
              </a:rPr>
              <a:t> http = require('http');</a:t>
            </a:r>
          </a:p>
          <a:p>
            <a:pPr marL="0" indent="0">
              <a:buNone/>
            </a:pPr>
            <a:endParaRPr lang="en-US" sz="1600" dirty="0">
              <a:latin typeface="Courier New"/>
              <a:cs typeface="Courier New"/>
            </a:endParaRPr>
          </a:p>
          <a:p>
            <a:pPr marL="0" indent="0">
              <a:buNone/>
            </a:pPr>
            <a:r>
              <a:rPr lang="en-US" sz="1600" dirty="0" err="1">
                <a:latin typeface="Courier New"/>
                <a:cs typeface="Courier New"/>
              </a:rPr>
              <a:t>const</a:t>
            </a:r>
            <a:r>
              <a:rPr lang="en-US" sz="1600" dirty="0">
                <a:latin typeface="Courier New"/>
                <a:cs typeface="Courier New"/>
              </a:rPr>
              <a:t> hostname = '127.0.0.1';</a:t>
            </a:r>
          </a:p>
          <a:p>
            <a:pPr marL="0" indent="0">
              <a:buNone/>
            </a:pPr>
            <a:r>
              <a:rPr lang="en-US" sz="1600" dirty="0" err="1">
                <a:latin typeface="Courier New"/>
                <a:cs typeface="Courier New"/>
              </a:rPr>
              <a:t>const</a:t>
            </a:r>
            <a:r>
              <a:rPr lang="en-US" sz="1600" dirty="0">
                <a:latin typeface="Courier New"/>
                <a:cs typeface="Courier New"/>
              </a:rPr>
              <a:t> port = 3000;</a:t>
            </a:r>
          </a:p>
          <a:p>
            <a:pPr marL="0" indent="0">
              <a:buNone/>
            </a:pPr>
            <a:endParaRPr lang="en-US" sz="1600" dirty="0">
              <a:latin typeface="Courier New"/>
              <a:cs typeface="Courier New"/>
            </a:endParaRPr>
          </a:p>
          <a:p>
            <a:pPr marL="0" indent="0">
              <a:buNone/>
            </a:pPr>
            <a:r>
              <a:rPr lang="en-US" sz="1600" dirty="0" err="1">
                <a:latin typeface="Courier New"/>
                <a:cs typeface="Courier New"/>
              </a:rPr>
              <a:t>const</a:t>
            </a:r>
            <a:r>
              <a:rPr lang="en-US" sz="1600" dirty="0">
                <a:latin typeface="Courier New"/>
                <a:cs typeface="Courier New"/>
              </a:rPr>
              <a:t> server = </a:t>
            </a:r>
            <a:r>
              <a:rPr lang="en-US" sz="1600" dirty="0" err="1">
                <a:latin typeface="Courier New"/>
                <a:cs typeface="Courier New"/>
              </a:rPr>
              <a:t>http.createServer</a:t>
            </a:r>
            <a:r>
              <a:rPr lang="en-US" sz="1600" dirty="0">
                <a:latin typeface="Courier New"/>
                <a:cs typeface="Courier New"/>
              </a:rPr>
              <a:t>((</a:t>
            </a:r>
            <a:r>
              <a:rPr lang="en-US" sz="1600" dirty="0" err="1">
                <a:latin typeface="Courier New"/>
                <a:cs typeface="Courier New"/>
              </a:rPr>
              <a:t>req</a:t>
            </a:r>
            <a:r>
              <a:rPr lang="en-US" sz="1600" dirty="0">
                <a:latin typeface="Courier New"/>
                <a:cs typeface="Courier New"/>
              </a:rPr>
              <a:t>, res) =&gt; {</a:t>
            </a:r>
          </a:p>
          <a:p>
            <a:pPr marL="0" indent="0">
              <a:buNone/>
            </a:pPr>
            <a:r>
              <a:rPr lang="en-US" sz="1600" dirty="0">
                <a:latin typeface="Courier New"/>
                <a:cs typeface="Courier New"/>
              </a:rPr>
              <a:t>  </a:t>
            </a:r>
            <a:r>
              <a:rPr lang="en-US" sz="1600" dirty="0" err="1">
                <a:latin typeface="Courier New"/>
                <a:cs typeface="Courier New"/>
              </a:rPr>
              <a:t>res.statusCode</a:t>
            </a:r>
            <a:r>
              <a:rPr lang="en-US" sz="1600" dirty="0">
                <a:latin typeface="Courier New"/>
                <a:cs typeface="Courier New"/>
              </a:rPr>
              <a:t> = 200;</a:t>
            </a:r>
          </a:p>
          <a:p>
            <a:pPr marL="0" indent="0">
              <a:buNone/>
            </a:pPr>
            <a:r>
              <a:rPr lang="en-US" sz="1600" dirty="0">
                <a:latin typeface="Courier New"/>
                <a:cs typeface="Courier New"/>
              </a:rPr>
              <a:t>  </a:t>
            </a:r>
            <a:r>
              <a:rPr lang="en-US" sz="1600" dirty="0" err="1">
                <a:latin typeface="Courier New"/>
                <a:cs typeface="Courier New"/>
              </a:rPr>
              <a:t>res.setHeader</a:t>
            </a:r>
            <a:r>
              <a:rPr lang="en-US" sz="1600" dirty="0">
                <a:latin typeface="Courier New"/>
                <a:cs typeface="Courier New"/>
              </a:rPr>
              <a:t>('Content-Type', 'text/plain');</a:t>
            </a:r>
          </a:p>
          <a:p>
            <a:pPr marL="0" indent="0">
              <a:buNone/>
            </a:pPr>
            <a:r>
              <a:rPr lang="en-US" sz="1600" dirty="0">
                <a:latin typeface="Courier New"/>
                <a:cs typeface="Courier New"/>
              </a:rPr>
              <a:t>  </a:t>
            </a:r>
            <a:r>
              <a:rPr lang="en-US" sz="1600" dirty="0" err="1">
                <a:latin typeface="Courier New"/>
                <a:cs typeface="Courier New"/>
              </a:rPr>
              <a:t>res.end</a:t>
            </a:r>
            <a:r>
              <a:rPr lang="en-US" sz="1600" dirty="0">
                <a:latin typeface="Courier New"/>
                <a:cs typeface="Courier New"/>
              </a:rPr>
              <a:t>('Hello World\n');</a:t>
            </a:r>
          </a:p>
          <a:p>
            <a:pPr marL="0" indent="0">
              <a:buNone/>
            </a:pPr>
            <a:r>
              <a:rPr lang="en-US" sz="1600" dirty="0">
                <a:latin typeface="Courier New"/>
                <a:cs typeface="Courier New"/>
              </a:rPr>
              <a:t>});</a:t>
            </a:r>
          </a:p>
          <a:p>
            <a:pPr marL="0" indent="0">
              <a:buNone/>
            </a:pPr>
            <a:endParaRPr lang="en-US" sz="1600" dirty="0">
              <a:latin typeface="Courier New"/>
              <a:cs typeface="Courier New"/>
            </a:endParaRPr>
          </a:p>
          <a:p>
            <a:pPr marL="0" indent="0">
              <a:buNone/>
            </a:pPr>
            <a:r>
              <a:rPr lang="en-US" sz="1600" dirty="0" err="1">
                <a:latin typeface="Courier New"/>
                <a:cs typeface="Courier New"/>
              </a:rPr>
              <a:t>server.listen</a:t>
            </a:r>
            <a:r>
              <a:rPr lang="en-US" sz="1600" dirty="0">
                <a:latin typeface="Courier New"/>
                <a:cs typeface="Courier New"/>
              </a:rPr>
              <a:t>(port, hostname, () =&gt; {</a:t>
            </a:r>
          </a:p>
          <a:p>
            <a:pPr marL="0" indent="0">
              <a:buNone/>
            </a:pPr>
            <a:r>
              <a:rPr lang="en-US" sz="1600" dirty="0">
                <a:latin typeface="Courier New"/>
                <a:cs typeface="Courier New"/>
              </a:rPr>
              <a:t>  </a:t>
            </a:r>
            <a:r>
              <a:rPr lang="en-US" sz="1600" dirty="0" err="1">
                <a:latin typeface="Courier New"/>
                <a:cs typeface="Courier New"/>
              </a:rPr>
              <a:t>console.log</a:t>
            </a:r>
            <a:r>
              <a:rPr lang="en-US" sz="1600" dirty="0">
                <a:latin typeface="Courier New"/>
                <a:cs typeface="Courier New"/>
              </a:rPr>
              <a:t>(`Server running at http://${hostname}:${port}/`);</a:t>
            </a:r>
          </a:p>
          <a:p>
            <a:pPr marL="0" indent="0">
              <a:buNone/>
            </a:pPr>
            <a:r>
              <a:rPr lang="en-US" sz="1600" dirty="0">
                <a:latin typeface="Courier New"/>
                <a:cs typeface="Courier New"/>
              </a:rPr>
              <a:t>});</a:t>
            </a:r>
            <a:endParaRPr lang="en-US" dirty="0">
              <a:latin typeface="Courier New"/>
              <a:cs typeface="Courier New"/>
            </a:endParaRP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387</a:t>
            </a:fld>
            <a:endParaRPr lang="en-US"/>
          </a:p>
        </p:txBody>
      </p:sp>
    </p:spTree>
    <p:extLst>
      <p:ext uri="{BB962C8B-B14F-4D97-AF65-F5344CB8AC3E}">
        <p14:creationId xmlns:p14="http://schemas.microsoft.com/office/powerpoint/2010/main" val="264173733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EventEmitter</a:t>
            </a:r>
            <a:endParaRPr lang="en-US" dirty="0"/>
          </a:p>
        </p:txBody>
      </p:sp>
      <p:sp>
        <p:nvSpPr>
          <p:cNvPr id="6" name="Text Placeholder 5"/>
          <p:cNvSpPr>
            <a:spLocks noGrp="1"/>
          </p:cNvSpPr>
          <p:nvPr>
            <p:ph sz="quarter" idx="10"/>
          </p:nvPr>
        </p:nvSpPr>
        <p:spPr/>
        <p:txBody>
          <a:bodyPr>
            <a:normAutofit fontScale="92500" lnSpcReduction="20000"/>
          </a:bodyPr>
          <a:lstStyle/>
          <a:p>
            <a:r>
              <a:rPr lang="en-US" dirty="0"/>
              <a:t>Node is event driven.</a:t>
            </a:r>
          </a:p>
          <a:p>
            <a:r>
              <a:rPr lang="en-US" dirty="0" err="1"/>
              <a:t>EventEmitter</a:t>
            </a:r>
            <a:r>
              <a:rPr lang="en-US" dirty="0"/>
              <a:t> is a class that lets you listen for events and assign actions when those events occur.</a:t>
            </a:r>
          </a:p>
          <a:p>
            <a:r>
              <a:rPr lang="en-US" dirty="0"/>
              <a:t>Very loose way of coupling different parts of your application together.</a:t>
            </a:r>
          </a:p>
          <a:p>
            <a:pPr marL="0" indent="0">
              <a:buNone/>
            </a:pPr>
            <a:r>
              <a:rPr lang="en-US" sz="1800" dirty="0">
                <a:latin typeface="Courier New"/>
                <a:cs typeface="Courier New"/>
              </a:rPr>
              <a:t>let </a:t>
            </a:r>
            <a:r>
              <a:rPr lang="en-US" sz="1800" dirty="0" err="1">
                <a:latin typeface="Courier New"/>
                <a:cs typeface="Courier New"/>
              </a:rPr>
              <a:t>EventEmitter</a:t>
            </a:r>
            <a:r>
              <a:rPr lang="en-US" sz="1800" dirty="0">
                <a:latin typeface="Courier New"/>
                <a:cs typeface="Courier New"/>
              </a:rPr>
              <a:t> = require("events").</a:t>
            </a:r>
            <a:r>
              <a:rPr lang="en-US" sz="1800" dirty="0" err="1">
                <a:latin typeface="Courier New"/>
                <a:cs typeface="Courier New"/>
              </a:rPr>
              <a:t>EventEmitter</a:t>
            </a:r>
            <a:r>
              <a:rPr lang="en-US" sz="1800" dirty="0">
                <a:latin typeface="Courier New"/>
                <a:cs typeface="Courier New"/>
              </a:rPr>
              <a:t>;</a:t>
            </a:r>
          </a:p>
          <a:p>
            <a:pPr marL="0" indent="0">
              <a:buNone/>
            </a:pPr>
            <a:r>
              <a:rPr lang="en-US" sz="1800" dirty="0">
                <a:latin typeface="Courier New"/>
                <a:cs typeface="Courier New"/>
              </a:rPr>
              <a:t> </a:t>
            </a:r>
          </a:p>
          <a:p>
            <a:pPr marL="0" indent="0">
              <a:buNone/>
            </a:pPr>
            <a:r>
              <a:rPr lang="en-US" sz="1800" dirty="0">
                <a:latin typeface="Courier New"/>
                <a:cs typeface="Courier New"/>
              </a:rPr>
              <a:t>let </a:t>
            </a:r>
            <a:r>
              <a:rPr lang="en-US" sz="1800" dirty="0" err="1">
                <a:latin typeface="Courier New"/>
                <a:cs typeface="Courier New"/>
              </a:rPr>
              <a:t>ee</a:t>
            </a:r>
            <a:r>
              <a:rPr lang="en-US" sz="1800" dirty="0">
                <a:latin typeface="Courier New"/>
                <a:cs typeface="Courier New"/>
              </a:rPr>
              <a:t> = new </a:t>
            </a:r>
            <a:r>
              <a:rPr lang="en-US" sz="1800" dirty="0" err="1">
                <a:latin typeface="Courier New"/>
                <a:cs typeface="Courier New"/>
              </a:rPr>
              <a:t>EventEmitter</a:t>
            </a:r>
            <a:r>
              <a:rPr lang="en-US" sz="1800" dirty="0">
                <a:latin typeface="Courier New"/>
                <a:cs typeface="Courier New"/>
              </a:rPr>
              <a:t>();</a:t>
            </a:r>
          </a:p>
          <a:p>
            <a:pPr marL="0" indent="0">
              <a:buNone/>
            </a:pPr>
            <a:r>
              <a:rPr lang="en-US" sz="1800" dirty="0" err="1">
                <a:latin typeface="Courier New"/>
                <a:cs typeface="Courier New"/>
              </a:rPr>
              <a:t>ee.on</a:t>
            </a:r>
            <a:r>
              <a:rPr lang="en-US" sz="1800" dirty="0">
                <a:latin typeface="Courier New"/>
                <a:cs typeface="Courier New"/>
              </a:rPr>
              <a:t>("</a:t>
            </a:r>
            <a:r>
              <a:rPr lang="en-US" sz="1800" dirty="0" err="1">
                <a:latin typeface="Courier New"/>
                <a:cs typeface="Courier New"/>
              </a:rPr>
              <a:t>someEvent</a:t>
            </a:r>
            <a:r>
              <a:rPr lang="en-US" sz="1800" dirty="0">
                <a:latin typeface="Courier New"/>
                <a:cs typeface="Courier New"/>
              </a:rPr>
              <a:t>", function () {</a:t>
            </a:r>
          </a:p>
          <a:p>
            <a:pPr marL="0" indent="0">
              <a:buNone/>
            </a:pPr>
            <a:r>
              <a:rPr lang="en-US" sz="1800" dirty="0">
                <a:latin typeface="Courier New"/>
                <a:cs typeface="Courier New"/>
              </a:rPr>
              <a:t>    </a:t>
            </a:r>
            <a:r>
              <a:rPr lang="en-US" sz="1800" dirty="0" err="1">
                <a:latin typeface="Courier New"/>
                <a:cs typeface="Courier New"/>
              </a:rPr>
              <a:t>console.log</a:t>
            </a:r>
            <a:r>
              <a:rPr lang="en-US" sz="1800" dirty="0">
                <a:latin typeface="Courier New"/>
                <a:cs typeface="Courier New"/>
              </a:rPr>
              <a:t>("event has </a:t>
            </a:r>
            <a:r>
              <a:rPr lang="en-US" sz="1800" dirty="0" err="1">
                <a:latin typeface="Courier New"/>
                <a:cs typeface="Courier New"/>
              </a:rPr>
              <a:t>occured</a:t>
            </a:r>
            <a:r>
              <a:rPr lang="en-US" sz="1800" dirty="0">
                <a:latin typeface="Courier New"/>
                <a:cs typeface="Courier New"/>
              </a:rPr>
              <a:t>");</a:t>
            </a:r>
          </a:p>
          <a:p>
            <a:pPr marL="0" indent="0">
              <a:buNone/>
            </a:pPr>
            <a:r>
              <a:rPr lang="en-US" sz="1800" dirty="0">
                <a:latin typeface="Courier New"/>
                <a:cs typeface="Courier New"/>
              </a:rPr>
              <a:t>});</a:t>
            </a:r>
          </a:p>
          <a:p>
            <a:pPr marL="0" indent="0">
              <a:buNone/>
            </a:pPr>
            <a:r>
              <a:rPr lang="en-US" sz="1800" dirty="0">
                <a:latin typeface="Courier New"/>
                <a:cs typeface="Courier New"/>
              </a:rPr>
              <a:t> </a:t>
            </a:r>
          </a:p>
          <a:p>
            <a:pPr marL="0" indent="0">
              <a:buNone/>
            </a:pPr>
            <a:r>
              <a:rPr lang="en-US" sz="1800" dirty="0" err="1">
                <a:latin typeface="Courier New"/>
                <a:cs typeface="Courier New"/>
              </a:rPr>
              <a:t>ee.emit</a:t>
            </a:r>
            <a:r>
              <a:rPr lang="en-US" sz="1800" dirty="0">
                <a:latin typeface="Courier New"/>
                <a:cs typeface="Courier New"/>
              </a:rPr>
              <a:t>("</a:t>
            </a:r>
            <a:r>
              <a:rPr lang="en-US" sz="1800" dirty="0" err="1">
                <a:latin typeface="Courier New"/>
                <a:cs typeface="Courier New"/>
              </a:rPr>
              <a:t>someEvent</a:t>
            </a:r>
            <a:r>
              <a:rPr lang="en-US" sz="1800" dirty="0">
                <a:latin typeface="Courier New"/>
                <a:cs typeface="Courier New"/>
              </a:rPr>
              <a:t>");</a:t>
            </a:r>
            <a:endParaRPr lang="en-US" dirty="0">
              <a:latin typeface="Courier New"/>
              <a:cs typeface="Courier New"/>
            </a:endParaRP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388</a:t>
            </a:fld>
            <a:endParaRPr lang="en-US"/>
          </a:p>
        </p:txBody>
      </p:sp>
    </p:spTree>
    <p:extLst>
      <p:ext uri="{BB962C8B-B14F-4D97-AF65-F5344CB8AC3E}">
        <p14:creationId xmlns:p14="http://schemas.microsoft.com/office/powerpoint/2010/main" val="360865912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Overview</a:t>
            </a:r>
          </a:p>
        </p:txBody>
      </p:sp>
      <p:sp>
        <p:nvSpPr>
          <p:cNvPr id="3" name="Text Placeholder 2"/>
          <p:cNvSpPr>
            <a:spLocks noGrp="1"/>
          </p:cNvSpPr>
          <p:nvPr>
            <p:ph sz="quarter" idx="10"/>
          </p:nvPr>
        </p:nvSpPr>
        <p:spPr/>
        <p:txBody>
          <a:bodyPr/>
          <a:lstStyle/>
          <a:p>
            <a:r>
              <a:rPr lang="en-US" dirty="0"/>
              <a:t>Node uses </a:t>
            </a:r>
            <a:r>
              <a:rPr lang="en-US" dirty="0" err="1"/>
              <a:t>CommonJS</a:t>
            </a:r>
            <a:r>
              <a:rPr lang="en-US" dirty="0"/>
              <a:t> for loading modules</a:t>
            </a:r>
          </a:p>
          <a:p>
            <a:r>
              <a:rPr lang="en-US" dirty="0"/>
              <a:t>Original name was </a:t>
            </a:r>
            <a:r>
              <a:rPr lang="en-US" dirty="0" err="1"/>
              <a:t>ServerJS</a:t>
            </a:r>
            <a:endParaRPr lang="en-US" dirty="0"/>
          </a:p>
          <a:p>
            <a:r>
              <a:rPr lang="en-US" dirty="0"/>
              <a:t>Provides a way to import dependencies in JavaScript when used outside the browser (such as server side or in desktop applications)</a:t>
            </a:r>
          </a:p>
          <a:p>
            <a:r>
              <a:rPr lang="en-US" dirty="0" err="1">
                <a:latin typeface="Courier New" charset="0"/>
                <a:ea typeface="Courier New" charset="0"/>
                <a:cs typeface="Courier New" charset="0"/>
              </a:rPr>
              <a:t>module.exports</a:t>
            </a:r>
            <a:r>
              <a:rPr lang="en-US" dirty="0"/>
              <a:t> </a:t>
            </a:r>
          </a:p>
          <a:p>
            <a:pPr lvl="1"/>
            <a:r>
              <a:rPr lang="en-US" dirty="0"/>
              <a:t>Encapsulates code into a module</a:t>
            </a:r>
            <a:endParaRPr lang="en-US" dirty="0">
              <a:latin typeface="Courier New" charset="0"/>
              <a:ea typeface="Courier New" charset="0"/>
              <a:cs typeface="Courier New" charset="0"/>
            </a:endParaRPr>
          </a:p>
          <a:p>
            <a:r>
              <a:rPr lang="en-US" dirty="0">
                <a:latin typeface="Courier New" charset="0"/>
                <a:ea typeface="Courier New" charset="0"/>
                <a:cs typeface="Courier New" charset="0"/>
              </a:rPr>
              <a:t>require</a:t>
            </a:r>
            <a:r>
              <a:rPr lang="en-US" dirty="0"/>
              <a:t> </a:t>
            </a:r>
          </a:p>
          <a:p>
            <a:pPr lvl="1"/>
            <a:r>
              <a:rPr lang="en-US" dirty="0"/>
              <a:t>Imports a module into JavaScript code</a:t>
            </a:r>
          </a:p>
          <a:p>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389</a:t>
            </a:fld>
            <a:endParaRPr lang="en-US"/>
          </a:p>
        </p:txBody>
      </p:sp>
    </p:spTree>
    <p:extLst>
      <p:ext uri="{BB962C8B-B14F-4D97-AF65-F5344CB8AC3E}">
        <p14:creationId xmlns:p14="http://schemas.microsoft.com/office/powerpoint/2010/main" val="1759314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vert="horz" lIns="91440" tIns="45720" rIns="91440" bIns="45720" rtlCol="0" anchor="ctr">
            <a:normAutofit/>
          </a:bodyPr>
          <a:lstStyle/>
          <a:p>
            <a:r>
              <a:rPr lang="en-US" kern="1200"/>
              <a:t>JSX is not HTML</a:t>
            </a:r>
          </a:p>
        </p:txBody>
      </p:sp>
      <p:sp>
        <p:nvSpPr>
          <p:cNvPr id="3" name="Text Placeholder 2"/>
          <p:cNvSpPr>
            <a:spLocks noGrp="1"/>
          </p:cNvSpPr>
          <p:nvPr>
            <p:ph type="body" idx="1"/>
          </p:nvPr>
        </p:nvSpPr>
        <p:spPr>
          <a:xfrm>
            <a:off x="628650" y="1825625"/>
            <a:ext cx="7886700" cy="4351338"/>
          </a:xfrm>
        </p:spPr>
        <p:txBody>
          <a:bodyPr vert="horz" lIns="91440" tIns="45720" rIns="91440" bIns="45720" rtlCol="0">
            <a:normAutofit/>
          </a:bodyPr>
          <a:lstStyle/>
          <a:p>
            <a:r>
              <a:rPr lang="en-US"/>
              <a:t>XML syntax required</a:t>
            </a:r>
          </a:p>
          <a:p>
            <a:pPr lvl="1"/>
            <a:r>
              <a:rPr lang="en-US" sz="2800"/>
              <a:t>Elements must be closed</a:t>
            </a:r>
          </a:p>
          <a:p>
            <a:r>
              <a:rPr lang="en-US"/>
              <a:t>Attributes use DOM property names</a:t>
            </a:r>
          </a:p>
          <a:p>
            <a:pPr lvl="1"/>
            <a:r>
              <a:rPr lang="en-US" sz="2800" err="1"/>
              <a:t>className</a:t>
            </a:r>
            <a:r>
              <a:rPr lang="en-US" sz="2800"/>
              <a:t> instead of class, </a:t>
            </a:r>
            <a:r>
              <a:rPr lang="en-US" sz="2800" err="1"/>
              <a:t>htmlFor</a:t>
            </a:r>
            <a:r>
              <a:rPr lang="en-US" sz="2800"/>
              <a:t> instead of for</a:t>
            </a:r>
          </a:p>
          <a:p>
            <a:r>
              <a:rPr lang="en-US"/>
              <a:t>React components start with upper-case</a:t>
            </a:r>
          </a:p>
          <a:p>
            <a:r>
              <a:rPr lang="en-US"/>
              <a:t>HTML elements start with lower-case</a:t>
            </a:r>
          </a:p>
          <a:p>
            <a:r>
              <a:rPr lang="en-US"/>
              <a:t>Attributes become props in the child</a:t>
            </a:r>
          </a:p>
        </p:txBody>
      </p:sp>
    </p:spTree>
    <p:extLst>
      <p:ext uri="{BB962C8B-B14F-4D97-AF65-F5344CB8AC3E}">
        <p14:creationId xmlns:p14="http://schemas.microsoft.com/office/powerpoint/2010/main" val="37982253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CommonJS</a:t>
            </a:r>
            <a:r>
              <a:rPr lang="en-US" dirty="0"/>
              <a:t> Example</a:t>
            </a:r>
          </a:p>
        </p:txBody>
      </p:sp>
      <p:sp>
        <p:nvSpPr>
          <p:cNvPr id="5" name="Text Placeholder 4"/>
          <p:cNvSpPr>
            <a:spLocks noGrp="1"/>
          </p:cNvSpPr>
          <p:nvPr>
            <p:ph sz="quarter" idx="10"/>
          </p:nvPr>
        </p:nvSpPr>
        <p:spPr/>
        <p:txBody>
          <a:bodyPr>
            <a:normAutofit fontScale="85000" lnSpcReduction="20000"/>
          </a:bodyPr>
          <a:lstStyle/>
          <a:p>
            <a:r>
              <a:rPr lang="en-US" dirty="0" err="1">
                <a:latin typeface="+mn-lt"/>
              </a:rPr>
              <a:t>foo.js</a:t>
            </a:r>
            <a:endParaRPr lang="en-US" dirty="0">
              <a:latin typeface="+mn-lt"/>
            </a:endParaRPr>
          </a:p>
          <a:p>
            <a:endParaRPr lang="en-US" dirty="0"/>
          </a:p>
          <a:p>
            <a:r>
              <a:rPr lang="en-US" dirty="0" err="1"/>
              <a:t>var</a:t>
            </a:r>
            <a:r>
              <a:rPr lang="en-US" dirty="0"/>
              <a:t> circle = require('./</a:t>
            </a:r>
            <a:r>
              <a:rPr lang="en-US" dirty="0" err="1"/>
              <a:t>circle.js</a:t>
            </a:r>
            <a:r>
              <a:rPr lang="en-US" dirty="0"/>
              <a:t>');</a:t>
            </a:r>
          </a:p>
          <a:p>
            <a:r>
              <a:rPr lang="en-US" dirty="0" err="1"/>
              <a:t>console.log</a:t>
            </a:r>
            <a:r>
              <a:rPr lang="en-US" dirty="0"/>
              <a:t>('Area of circle: ' + </a:t>
            </a:r>
            <a:r>
              <a:rPr lang="en-US" dirty="0" err="1"/>
              <a:t>circle.area</a:t>
            </a:r>
            <a:r>
              <a:rPr lang="en-US" dirty="0"/>
              <a:t>(4));</a:t>
            </a:r>
          </a:p>
          <a:p>
            <a:endParaRPr lang="en-US" dirty="0"/>
          </a:p>
          <a:p>
            <a:endParaRPr lang="en-US" dirty="0"/>
          </a:p>
          <a:p>
            <a:r>
              <a:rPr lang="en-US" dirty="0" err="1">
                <a:latin typeface="+mn-lt"/>
              </a:rPr>
              <a:t>circle.js</a:t>
            </a:r>
            <a:endParaRPr lang="en-US" dirty="0">
              <a:latin typeface="+mn-lt"/>
            </a:endParaRPr>
          </a:p>
          <a:p>
            <a:endParaRPr lang="en-US" dirty="0"/>
          </a:p>
          <a:p>
            <a:r>
              <a:rPr lang="en-US" dirty="0" err="1"/>
              <a:t>exports.area</a:t>
            </a:r>
            <a:r>
              <a:rPr lang="en-US" dirty="0"/>
              <a:t> = function</a:t>
            </a:r>
            <a:r>
              <a:rPr lang="is-IS" dirty="0"/>
              <a:t>(r){</a:t>
            </a:r>
          </a:p>
          <a:p>
            <a:r>
              <a:rPr lang="is-IS" dirty="0"/>
              <a:t>  return Math.PI * r * r;</a:t>
            </a:r>
          </a:p>
          <a:p>
            <a:r>
              <a:rPr lang="is-IS" dirty="0"/>
              <a:t>}</a:t>
            </a:r>
            <a:endParaRPr lang="en-US" dirty="0"/>
          </a:p>
        </p:txBody>
      </p:sp>
      <p:sp>
        <p:nvSpPr>
          <p:cNvPr id="4" name="Slide Number Placeholder 3"/>
          <p:cNvSpPr>
            <a:spLocks noGrp="1"/>
          </p:cNvSpPr>
          <p:nvPr>
            <p:ph type="sldNum" sz="quarter" idx="13"/>
          </p:nvPr>
        </p:nvSpPr>
        <p:spPr>
          <a:xfrm>
            <a:off x="7086600" y="6356350"/>
            <a:ext cx="2057400" cy="365125"/>
          </a:xfrm>
        </p:spPr>
        <p:txBody>
          <a:bodyPr/>
          <a:lstStyle/>
          <a:p>
            <a:fld id="{A839F4A7-500C-EC42-AE23-BEE4487EA55E}" type="slidenum">
              <a:rPr lang="en-US" smtClean="0"/>
              <a:t>390</a:t>
            </a:fld>
            <a:endParaRPr lang="en-US"/>
          </a:p>
        </p:txBody>
      </p:sp>
    </p:spTree>
    <p:extLst>
      <p:ext uri="{BB962C8B-B14F-4D97-AF65-F5344CB8AC3E}">
        <p14:creationId xmlns:p14="http://schemas.microsoft.com/office/powerpoint/2010/main" val="356175960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Front-end Node</a:t>
            </a:r>
          </a:p>
        </p:txBody>
      </p:sp>
      <p:sp>
        <p:nvSpPr>
          <p:cNvPr id="3" name="Text Placeholder 2"/>
          <p:cNvSpPr>
            <a:spLocks noGrp="1"/>
          </p:cNvSpPr>
          <p:nvPr>
            <p:ph sz="quarter" idx="10"/>
          </p:nvPr>
        </p:nvSpPr>
        <p:spPr/>
        <p:txBody>
          <a:bodyPr>
            <a:normAutofit lnSpcReduction="10000"/>
          </a:bodyPr>
          <a:lstStyle/>
          <a:p>
            <a:r>
              <a:rPr lang="en-US" dirty="0"/>
              <a:t>Node has become an essential part of front end development.</a:t>
            </a:r>
          </a:p>
          <a:p>
            <a:r>
              <a:rPr lang="en-US" dirty="0"/>
              <a:t>It's used by:</a:t>
            </a:r>
          </a:p>
          <a:p>
            <a:pPr lvl="1"/>
            <a:r>
              <a:rPr lang="en-US" dirty="0"/>
              <a:t>Package installers</a:t>
            </a:r>
          </a:p>
          <a:p>
            <a:pPr lvl="1"/>
            <a:r>
              <a:rPr lang="en-US" dirty="0"/>
              <a:t>Task runners</a:t>
            </a:r>
          </a:p>
          <a:p>
            <a:pPr lvl="1"/>
            <a:r>
              <a:rPr lang="en-US" dirty="0"/>
              <a:t>Testing frameworks</a:t>
            </a:r>
          </a:p>
          <a:p>
            <a:pPr lvl="1"/>
            <a:r>
              <a:rPr lang="en-US" dirty="0"/>
              <a:t>CSS compilers</a:t>
            </a:r>
          </a:p>
          <a:p>
            <a:pPr lvl="1"/>
            <a:r>
              <a:rPr lang="en-US" dirty="0"/>
              <a:t>JS </a:t>
            </a:r>
            <a:r>
              <a:rPr lang="en-US" dirty="0" err="1"/>
              <a:t>Transpilers</a:t>
            </a:r>
            <a:endParaRPr lang="en-US" dirty="0"/>
          </a:p>
          <a:p>
            <a:pPr lvl="1"/>
            <a:r>
              <a:rPr lang="en-US" dirty="0"/>
              <a:t>Web servers</a:t>
            </a:r>
          </a:p>
          <a:p>
            <a:pPr lvl="1"/>
            <a:r>
              <a:rPr lang="en-US" dirty="0"/>
              <a:t>Web browsers (</a:t>
            </a:r>
            <a:r>
              <a:rPr lang="en-US" dirty="0" err="1"/>
              <a:t>PhantomJS</a:t>
            </a:r>
            <a:r>
              <a:rPr lang="en-US" dirty="0"/>
              <a:t>)</a:t>
            </a:r>
          </a:p>
          <a:p>
            <a:pPr lvl="1"/>
            <a:r>
              <a:rPr lang="en-US" dirty="0"/>
              <a:t>and more!</a:t>
            </a:r>
          </a:p>
          <a:p>
            <a:pPr lvl="1"/>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391</a:t>
            </a:fld>
            <a:endParaRPr lang="en-US"/>
          </a:p>
        </p:txBody>
      </p:sp>
    </p:spTree>
    <p:extLst>
      <p:ext uri="{BB962C8B-B14F-4D97-AF65-F5344CB8AC3E}">
        <p14:creationId xmlns:p14="http://schemas.microsoft.com/office/powerpoint/2010/main" val="37334428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err="1"/>
              <a:t>Git</a:t>
            </a:r>
            <a:endParaRPr lang="en-US" dirty="0"/>
          </a:p>
        </p:txBody>
      </p:sp>
      <p:sp>
        <p:nvSpPr>
          <p:cNvPr id="5" name="Subtitle 4"/>
          <p:cNvSpPr>
            <a:spLocks noGrp="1"/>
          </p:cNvSpPr>
          <p:nvPr>
            <p:ph type="subTitle" idx="1"/>
          </p:nvPr>
        </p:nvSpPr>
        <p:spPr/>
        <p:txBody>
          <a:bodyPr>
            <a:normAutofit fontScale="92500" lnSpcReduction="20000"/>
          </a:bodyPr>
          <a:lstStyle/>
          <a:p>
            <a:pPr algn="l"/>
            <a:r>
              <a:rPr lang="en-US" dirty="0"/>
              <a:t>Objectives</a:t>
            </a:r>
          </a:p>
          <a:p>
            <a:pPr marL="342900" indent="-342900" algn="l">
              <a:buFont typeface="Arial"/>
              <a:buChar char="•"/>
            </a:pPr>
            <a:r>
              <a:rPr lang="en-US" dirty="0"/>
              <a:t>Learn about how </a:t>
            </a:r>
            <a:r>
              <a:rPr lang="en-US" dirty="0" err="1"/>
              <a:t>Git</a:t>
            </a:r>
            <a:r>
              <a:rPr lang="en-US" dirty="0"/>
              <a:t> works</a:t>
            </a:r>
          </a:p>
          <a:p>
            <a:pPr marL="342900" indent="-342900" algn="l">
              <a:buFont typeface="Arial"/>
              <a:buChar char="•"/>
            </a:pPr>
            <a:r>
              <a:rPr lang="en-US" dirty="0"/>
              <a:t>Learn a typical </a:t>
            </a:r>
            <a:r>
              <a:rPr lang="en-US" dirty="0" err="1"/>
              <a:t>Git</a:t>
            </a:r>
            <a:r>
              <a:rPr lang="en-US" dirty="0"/>
              <a:t> workflow</a:t>
            </a:r>
          </a:p>
          <a:p>
            <a:pPr marL="342900" indent="-342900" algn="l">
              <a:buFont typeface="Arial"/>
              <a:buChar char="•"/>
            </a:pPr>
            <a:r>
              <a:rPr lang="en-US" dirty="0"/>
              <a:t>Install </a:t>
            </a:r>
            <a:r>
              <a:rPr lang="en-US" dirty="0" err="1"/>
              <a:t>Git</a:t>
            </a:r>
            <a:endParaRPr lang="en-US" dirty="0"/>
          </a:p>
          <a:p>
            <a:pPr marL="342900" indent="-342900" algn="l">
              <a:buFont typeface="Arial"/>
              <a:buChar char="•"/>
            </a:pPr>
            <a:r>
              <a:rPr lang="en-US" dirty="0"/>
              <a:t>Use the most common </a:t>
            </a:r>
            <a:r>
              <a:rPr lang="en-US" dirty="0" err="1"/>
              <a:t>Git</a:t>
            </a:r>
            <a:r>
              <a:rPr lang="en-US" dirty="0"/>
              <a:t> commands</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392</a:t>
            </a:fld>
            <a:endParaRPr lang="en-US"/>
          </a:p>
        </p:txBody>
      </p:sp>
    </p:spTree>
    <p:extLst>
      <p:ext uri="{BB962C8B-B14F-4D97-AF65-F5344CB8AC3E}">
        <p14:creationId xmlns:p14="http://schemas.microsoft.com/office/powerpoint/2010/main" val="16555798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What is Version Control?</a:t>
            </a:r>
          </a:p>
        </p:txBody>
      </p:sp>
      <p:sp>
        <p:nvSpPr>
          <p:cNvPr id="3" name="Text Placeholder 2"/>
          <p:cNvSpPr>
            <a:spLocks noGrp="1"/>
          </p:cNvSpPr>
          <p:nvPr>
            <p:ph sz="quarter" idx="10"/>
          </p:nvPr>
        </p:nvSpPr>
        <p:spPr/>
        <p:txBody>
          <a:bodyPr/>
          <a:lstStyle/>
          <a:p>
            <a:r>
              <a:rPr lang="en-US" dirty="0"/>
              <a:t>Essential component of any development workflow</a:t>
            </a:r>
          </a:p>
          <a:p>
            <a:r>
              <a:rPr lang="en-US" dirty="0"/>
              <a:t>Records changes to files over time</a:t>
            </a:r>
          </a:p>
          <a:p>
            <a:r>
              <a:rPr lang="en-US" dirty="0"/>
              <a:t>Allows recalling of specific versions</a:t>
            </a:r>
          </a:p>
          <a:p>
            <a:r>
              <a:rPr lang="en-US" dirty="0"/>
              <a:t>Makes collaboration possible</a:t>
            </a:r>
          </a:p>
          <a:p>
            <a:r>
              <a:rPr lang="en-US" dirty="0"/>
              <a:t>Makes software development safer</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393</a:t>
            </a:fld>
            <a:endParaRPr lang="en-US"/>
          </a:p>
        </p:txBody>
      </p:sp>
    </p:spTree>
    <p:extLst>
      <p:ext uri="{BB962C8B-B14F-4D97-AF65-F5344CB8AC3E}">
        <p14:creationId xmlns:p14="http://schemas.microsoft.com/office/powerpoint/2010/main" val="159026729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a:t>
            </a:r>
            <a:r>
              <a:rPr lang="en-US" dirty="0" err="1"/>
              <a:t>Git</a:t>
            </a:r>
            <a:endParaRPr lang="en-US" dirty="0"/>
          </a:p>
        </p:txBody>
      </p:sp>
      <p:sp>
        <p:nvSpPr>
          <p:cNvPr id="3" name="Text Placeholder 2"/>
          <p:cNvSpPr>
            <a:spLocks noGrp="1"/>
          </p:cNvSpPr>
          <p:nvPr>
            <p:ph sz="quarter" idx="10"/>
          </p:nvPr>
        </p:nvSpPr>
        <p:spPr/>
        <p:txBody>
          <a:bodyPr/>
          <a:lstStyle/>
          <a:p>
            <a:r>
              <a:rPr lang="en-US" dirty="0"/>
              <a:t>From 2002 - 2005, the Linux Kernel used the proprietary </a:t>
            </a:r>
            <a:r>
              <a:rPr lang="en-US" dirty="0" err="1"/>
              <a:t>BitKeeper</a:t>
            </a:r>
            <a:r>
              <a:rPr lang="en-US" dirty="0"/>
              <a:t> VCS.</a:t>
            </a:r>
          </a:p>
          <a:p>
            <a:r>
              <a:rPr lang="en-US" dirty="0"/>
              <a:t>In 2005, after a falling out with </a:t>
            </a:r>
            <a:r>
              <a:rPr lang="en-US" dirty="0" err="1"/>
              <a:t>BitKeeper's</a:t>
            </a:r>
            <a:r>
              <a:rPr lang="en-US" dirty="0"/>
              <a:t> developer, they decided to create their own VCS.</a:t>
            </a:r>
          </a:p>
          <a:p>
            <a:r>
              <a:rPr lang="en-US" dirty="0"/>
              <a:t>Goals</a:t>
            </a:r>
          </a:p>
          <a:p>
            <a:pPr lvl="1"/>
            <a:r>
              <a:rPr lang="en-US" dirty="0"/>
              <a:t>Speed</a:t>
            </a:r>
          </a:p>
          <a:p>
            <a:pPr lvl="1"/>
            <a:r>
              <a:rPr lang="en-US" dirty="0"/>
              <a:t>Simple design</a:t>
            </a:r>
          </a:p>
          <a:p>
            <a:pPr lvl="1"/>
            <a:r>
              <a:rPr lang="en-US" dirty="0"/>
              <a:t>Strong support for non-linear development</a:t>
            </a:r>
          </a:p>
          <a:p>
            <a:pPr lvl="1"/>
            <a:r>
              <a:rPr lang="en-US" dirty="0"/>
              <a:t>Fully distributed</a:t>
            </a:r>
          </a:p>
          <a:p>
            <a:pPr lvl="1"/>
            <a:r>
              <a:rPr lang="en-US" dirty="0"/>
              <a:t>Able to handle large projects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394</a:t>
            </a:fld>
            <a:endParaRPr lang="en-US"/>
          </a:p>
        </p:txBody>
      </p:sp>
    </p:spTree>
    <p:extLst>
      <p:ext uri="{BB962C8B-B14F-4D97-AF65-F5344CB8AC3E}">
        <p14:creationId xmlns:p14="http://schemas.microsoft.com/office/powerpoint/2010/main" val="39605870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Git</a:t>
            </a:r>
            <a:r>
              <a:rPr lang="en-US" dirty="0"/>
              <a:t>?</a:t>
            </a:r>
          </a:p>
        </p:txBody>
      </p:sp>
      <p:sp>
        <p:nvSpPr>
          <p:cNvPr id="3" name="Text Placeholder 2"/>
          <p:cNvSpPr>
            <a:spLocks noGrp="1"/>
          </p:cNvSpPr>
          <p:nvPr>
            <p:ph sz="quarter" idx="10"/>
          </p:nvPr>
        </p:nvSpPr>
        <p:spPr/>
        <p:txBody>
          <a:bodyPr/>
          <a:lstStyle/>
          <a:p>
            <a:r>
              <a:rPr lang="en-US" dirty="0"/>
              <a:t>Version Control System (VCS)</a:t>
            </a:r>
          </a:p>
          <a:p>
            <a:r>
              <a:rPr lang="en-US" dirty="0"/>
              <a:t>Different from SVN, CVS, </a:t>
            </a:r>
            <a:r>
              <a:rPr lang="en-US" dirty="0" err="1"/>
              <a:t>etc</a:t>
            </a:r>
            <a:endParaRPr lang="en-US" dirty="0"/>
          </a:p>
          <a:p>
            <a:pPr lvl="1"/>
            <a:r>
              <a:rPr lang="en-US" dirty="0"/>
              <a:t>Other VCS: store list of changes</a:t>
            </a:r>
          </a:p>
          <a:p>
            <a:pPr lvl="1"/>
            <a:r>
              <a:rPr lang="en-US" dirty="0" err="1"/>
              <a:t>Git</a:t>
            </a:r>
            <a:r>
              <a:rPr lang="en-US" dirty="0"/>
              <a:t>: store a snapshot of files at time of commit</a:t>
            </a:r>
          </a:p>
          <a:p>
            <a:r>
              <a:rPr lang="en-US" dirty="0"/>
              <a:t>Doesn't restore unchanged files</a:t>
            </a:r>
          </a:p>
          <a:p>
            <a:r>
              <a:rPr lang="en-US" dirty="0"/>
              <a:t>Nearly every operation is local</a:t>
            </a:r>
          </a:p>
          <a:p>
            <a:r>
              <a:rPr lang="en-US" dirty="0"/>
              <a:t>Generally only adds data</a:t>
            </a:r>
          </a:p>
          <a:p>
            <a:pPr lvl="1"/>
            <a:r>
              <a:rPr lang="en-US" dirty="0"/>
              <a:t>It's difficult to do something that can't be un-done.</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395</a:t>
            </a:fld>
            <a:endParaRPr lang="en-US"/>
          </a:p>
        </p:txBody>
      </p:sp>
    </p:spTree>
    <p:extLst>
      <p:ext uri="{BB962C8B-B14F-4D97-AF65-F5344CB8AC3E}">
        <p14:creationId xmlns:p14="http://schemas.microsoft.com/office/powerpoint/2010/main" val="352175567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States of </a:t>
            </a:r>
            <a:r>
              <a:rPr lang="en-US" dirty="0" err="1"/>
              <a:t>Git</a:t>
            </a:r>
            <a:endParaRPr lang="en-US" dirty="0"/>
          </a:p>
        </p:txBody>
      </p:sp>
      <p:sp>
        <p:nvSpPr>
          <p:cNvPr id="3" name="Text Placeholder 2"/>
          <p:cNvSpPr>
            <a:spLocks noGrp="1"/>
          </p:cNvSpPr>
          <p:nvPr>
            <p:ph sz="quarter" idx="10"/>
          </p:nvPr>
        </p:nvSpPr>
        <p:spPr/>
        <p:txBody>
          <a:bodyPr/>
          <a:lstStyle/>
          <a:p>
            <a:r>
              <a:rPr lang="en-US" dirty="0" err="1"/>
              <a:t>Git</a:t>
            </a:r>
            <a:r>
              <a:rPr lang="en-US" dirty="0"/>
              <a:t> has three states that your files can reside in:</a:t>
            </a:r>
          </a:p>
          <a:p>
            <a:pPr lvl="1"/>
            <a:r>
              <a:rPr lang="en-US" dirty="0"/>
              <a:t>Modified</a:t>
            </a:r>
          </a:p>
          <a:p>
            <a:pPr lvl="2"/>
            <a:r>
              <a:rPr lang="en-US" dirty="0"/>
              <a:t>Data changed but not committed</a:t>
            </a:r>
          </a:p>
          <a:p>
            <a:pPr lvl="1"/>
            <a:r>
              <a:rPr lang="en-US" dirty="0"/>
              <a:t>Staged</a:t>
            </a:r>
          </a:p>
          <a:p>
            <a:pPr lvl="2"/>
            <a:r>
              <a:rPr lang="en-US" dirty="0"/>
              <a:t>File is marked to go into your next snapshot</a:t>
            </a:r>
          </a:p>
          <a:p>
            <a:pPr lvl="1"/>
            <a:r>
              <a:rPr lang="en-US" dirty="0"/>
              <a:t>Committed</a:t>
            </a:r>
          </a:p>
          <a:p>
            <a:pPr lvl="2"/>
            <a:r>
              <a:rPr lang="en-US" dirty="0"/>
              <a:t>Data stored in your local repo</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396</a:t>
            </a:fld>
            <a:endParaRPr lang="en-US"/>
          </a:p>
        </p:txBody>
      </p:sp>
    </p:spTree>
    <p:extLst>
      <p:ext uri="{BB962C8B-B14F-4D97-AF65-F5344CB8AC3E}">
        <p14:creationId xmlns:p14="http://schemas.microsoft.com/office/powerpoint/2010/main" val="25421576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Workflow</a:t>
            </a:r>
          </a:p>
        </p:txBody>
      </p:sp>
      <p:sp>
        <p:nvSpPr>
          <p:cNvPr id="3" name="Text Placeholder 2"/>
          <p:cNvSpPr>
            <a:spLocks noGrp="1"/>
          </p:cNvSpPr>
          <p:nvPr>
            <p:ph sz="quarter" idx="10"/>
          </p:nvPr>
        </p:nvSpPr>
        <p:spPr/>
        <p:txBody>
          <a:bodyPr>
            <a:normAutofit fontScale="92500" lnSpcReduction="10000"/>
          </a:bodyPr>
          <a:lstStyle/>
          <a:p>
            <a:pPr marL="514350" indent="-514350">
              <a:buFont typeface="+mj-lt"/>
              <a:buAutoNum type="arabicPeriod"/>
            </a:pPr>
            <a:r>
              <a:rPr lang="en-US" dirty="0"/>
              <a:t>Modify files</a:t>
            </a:r>
          </a:p>
          <a:p>
            <a:pPr marL="514350" indent="-514350">
              <a:buFont typeface="+mj-lt"/>
              <a:buAutoNum type="arabicPeriod"/>
            </a:pPr>
            <a:r>
              <a:rPr lang="en-US" dirty="0"/>
              <a:t>Stage the files</a:t>
            </a:r>
          </a:p>
          <a:p>
            <a:pPr marL="914400" lvl="1" indent="-514350"/>
            <a:r>
              <a:rPr lang="en-US" dirty="0"/>
              <a:t>Adds snapshots to the staging area</a:t>
            </a:r>
          </a:p>
          <a:p>
            <a:pPr marL="914400" lvl="1" indent="-514350"/>
            <a:r>
              <a:rPr lang="en-US" dirty="0" err="1"/>
              <a:t>Git</a:t>
            </a:r>
            <a:r>
              <a:rPr lang="en-US" dirty="0"/>
              <a:t> add</a:t>
            </a:r>
          </a:p>
          <a:p>
            <a:pPr marL="914400" lvl="1" indent="-514350"/>
            <a:r>
              <a:rPr lang="en-US" dirty="0" err="1"/>
              <a:t>Git</a:t>
            </a:r>
            <a:r>
              <a:rPr lang="en-US" dirty="0"/>
              <a:t> add is dual-purpose: it tells </a:t>
            </a:r>
            <a:r>
              <a:rPr lang="en-US" dirty="0" err="1"/>
              <a:t>git</a:t>
            </a:r>
            <a:r>
              <a:rPr lang="en-US" dirty="0"/>
              <a:t> to track new files and it stages changes to existing files.</a:t>
            </a:r>
          </a:p>
          <a:p>
            <a:pPr marL="514350" indent="-514350">
              <a:buFont typeface="+mj-lt"/>
              <a:buAutoNum type="arabicPeriod"/>
            </a:pPr>
            <a:r>
              <a:rPr lang="en-US" dirty="0"/>
              <a:t>Commit</a:t>
            </a:r>
          </a:p>
          <a:p>
            <a:pPr marL="914400" lvl="1" indent="-514350"/>
            <a:r>
              <a:rPr lang="en-US" dirty="0"/>
              <a:t>Stores a snapshot permanently in your </a:t>
            </a:r>
            <a:r>
              <a:rPr lang="en-US" dirty="0" err="1"/>
              <a:t>Git</a:t>
            </a:r>
            <a:r>
              <a:rPr lang="en-US" dirty="0"/>
              <a:t> directory</a:t>
            </a:r>
          </a:p>
          <a:p>
            <a:pPr marL="914400" lvl="1" indent="-514350"/>
            <a:r>
              <a:rPr lang="en-US" dirty="0" err="1"/>
              <a:t>Git</a:t>
            </a:r>
            <a:r>
              <a:rPr lang="en-US" dirty="0"/>
              <a:t> commit</a:t>
            </a:r>
          </a:p>
          <a:p>
            <a:r>
              <a:rPr lang="en-US" dirty="0"/>
              <a:t>You can also skip the staging area by using the -a option with </a:t>
            </a:r>
            <a:r>
              <a:rPr lang="en-US" dirty="0" err="1"/>
              <a:t>git</a:t>
            </a:r>
            <a:r>
              <a:rPr lang="en-US" dirty="0"/>
              <a:t> commit. This will automatically stage all tracked files before doing the commit.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397</a:t>
            </a:fld>
            <a:endParaRPr lang="en-US"/>
          </a:p>
        </p:txBody>
      </p:sp>
    </p:spTree>
    <p:extLst>
      <p:ext uri="{BB962C8B-B14F-4D97-AF65-F5344CB8AC3E}">
        <p14:creationId xmlns:p14="http://schemas.microsoft.com/office/powerpoint/2010/main" val="325828079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06D5D9E-1A98-4B44-B40D-045D0B69F793}"/>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11DF3A00-FA86-9741-8B35-6BD5B05BAA3B}"/>
              </a:ext>
            </a:extLst>
          </p:cNvPr>
          <p:cNvSpPr>
            <a:spLocks noGrp="1"/>
          </p:cNvSpPr>
          <p:nvPr>
            <p:ph type="body" sz="quarter" idx="10"/>
          </p:nvPr>
        </p:nvSpPr>
        <p:spPr/>
        <p:txBody>
          <a:bodyPr/>
          <a:lstStyle/>
          <a:p>
            <a:r>
              <a:rPr lang="en-US" dirty="0"/>
              <a:t>Lab - Version Control With Git</a:t>
            </a:r>
          </a:p>
        </p:txBody>
      </p:sp>
      <p:sp>
        <p:nvSpPr>
          <p:cNvPr id="7" name="Content Placeholder 6">
            <a:extLst>
              <a:ext uri="{FF2B5EF4-FFF2-40B4-BE49-F238E27FC236}">
                <a16:creationId xmlns:a16="http://schemas.microsoft.com/office/drawing/2014/main" id="{4C429AA9-78B6-8941-8C8F-86286DEC8C09}"/>
              </a:ext>
            </a:extLst>
          </p:cNvPr>
          <p:cNvSpPr>
            <a:spLocks noGrp="1"/>
          </p:cNvSpPr>
          <p:nvPr>
            <p:ph sz="quarter" idx="11"/>
          </p:nvPr>
        </p:nvSpPr>
        <p:spPr/>
        <p:txBody>
          <a:bodyPr/>
          <a:lstStyle/>
          <a:p>
            <a:endParaRPr lang="en-US"/>
          </a:p>
        </p:txBody>
      </p:sp>
      <p:sp>
        <p:nvSpPr>
          <p:cNvPr id="4" name="Slide Number Placeholder 3"/>
          <p:cNvSpPr>
            <a:spLocks noGrp="1"/>
          </p:cNvSpPr>
          <p:nvPr>
            <p:ph type="sldNum" sz="quarter" idx="4294967295"/>
          </p:nvPr>
        </p:nvSpPr>
        <p:spPr>
          <a:xfrm>
            <a:off x="7086600" y="6356350"/>
            <a:ext cx="2057400" cy="365125"/>
          </a:xfrm>
        </p:spPr>
        <p:txBody>
          <a:bodyPr/>
          <a:lstStyle/>
          <a:p>
            <a:fld id="{6FFFF67E-EC6A-B940-8DC7-BF9A5925C934}" type="slidenum">
              <a:rPr lang="en-US" smtClean="0"/>
              <a:t>398</a:t>
            </a:fld>
            <a:endParaRPr lang="en-US"/>
          </a:p>
        </p:txBody>
      </p:sp>
    </p:spTree>
    <p:extLst>
      <p:ext uri="{BB962C8B-B14F-4D97-AF65-F5344CB8AC3E}">
        <p14:creationId xmlns:p14="http://schemas.microsoft.com/office/powerpoint/2010/main" val="164421096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Command Prompt</a:t>
            </a:r>
          </a:p>
        </p:txBody>
      </p:sp>
      <p:sp>
        <p:nvSpPr>
          <p:cNvPr id="5" name="Subtitle 4"/>
          <p:cNvSpPr>
            <a:spLocks noGrp="1"/>
          </p:cNvSpPr>
          <p:nvPr>
            <p:ph type="subTitle" idx="1"/>
          </p:nvPr>
        </p:nvSpPr>
        <p:spPr/>
        <p:txBody>
          <a:bodyPr/>
          <a:lstStyle/>
          <a:p>
            <a:pPr algn="l"/>
            <a:r>
              <a:rPr lang="en-US" dirty="0"/>
              <a:t>Objectives</a:t>
            </a:r>
          </a:p>
          <a:p>
            <a:pPr marL="342900" indent="-342900" algn="l">
              <a:buFont typeface="Arial"/>
              <a:buChar char="•"/>
            </a:pPr>
            <a:r>
              <a:rPr lang="en-US" dirty="0"/>
              <a:t>Use a Unix-style command prompt</a:t>
            </a:r>
          </a:p>
          <a:p>
            <a:pPr marL="342900" indent="-342900" algn="l">
              <a:buFont typeface="Arial"/>
              <a:buChar char="•"/>
            </a:pPr>
            <a:r>
              <a:rPr lang="en-US" dirty="0"/>
              <a:t>Get familiar with basic commands</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399</a:t>
            </a:fld>
            <a:endParaRPr lang="en-US"/>
          </a:p>
        </p:txBody>
      </p:sp>
    </p:spTree>
    <p:extLst>
      <p:ext uri="{BB962C8B-B14F-4D97-AF65-F5344CB8AC3E}">
        <p14:creationId xmlns:p14="http://schemas.microsoft.com/office/powerpoint/2010/main" val="1663791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40080"/>
            <a:ext cx="3614166" cy="1481328"/>
          </a:xfrm>
        </p:spPr>
        <p:txBody>
          <a:bodyPr vert="horz" lIns="91440" tIns="45720" rIns="91440" bIns="45720" rtlCol="0" anchor="b">
            <a:normAutofit/>
          </a:bodyPr>
          <a:lstStyle/>
          <a:p>
            <a:r>
              <a:rPr lang="en-US" sz="4700" kern="1200" dirty="0">
                <a:solidFill>
                  <a:schemeClr val="tx1"/>
                </a:solidFill>
                <a:latin typeface="+mj-lt"/>
                <a:ea typeface="+mj-ea"/>
                <a:cs typeface="+mj-cs"/>
              </a:rPr>
              <a:t>Introductions</a:t>
            </a:r>
          </a:p>
        </p:txBody>
      </p:sp>
      <p:sp>
        <p:nvSpPr>
          <p:cNvPr id="3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473202" y="2660904"/>
            <a:ext cx="3614166" cy="3547872"/>
          </a:xfrm>
        </p:spPr>
        <p:txBody>
          <a:bodyPr vert="horz" lIns="91440" tIns="45720" rIns="91440" bIns="45720" rtlCol="0" anchor="t">
            <a:normAutofit/>
          </a:bodyPr>
          <a:lstStyle/>
          <a:p>
            <a:r>
              <a:rPr lang="en-US" sz="1900" dirty="0"/>
              <a:t>What's your name?</a:t>
            </a:r>
          </a:p>
          <a:p>
            <a:r>
              <a:rPr lang="en-US" sz="1900" dirty="0"/>
              <a:t>What do you do?</a:t>
            </a:r>
          </a:p>
          <a:p>
            <a:r>
              <a:rPr lang="en-US" sz="1900" dirty="0"/>
              <a:t>Where are you?</a:t>
            </a:r>
          </a:p>
          <a:p>
            <a:r>
              <a:rPr lang="en-US" sz="1900" dirty="0"/>
              <a:t>JavaScript level (beginner, intermediate, advanced)?</a:t>
            </a:r>
          </a:p>
          <a:p>
            <a:r>
              <a:rPr lang="en-US" sz="1900" dirty="0"/>
              <a:t>What do you want to know at the end of this course?</a:t>
            </a:r>
          </a:p>
          <a:p>
            <a:r>
              <a:rPr lang="en-US" sz="1900" dirty="0"/>
              <a:t>What do you do for fun?</a:t>
            </a:r>
          </a:p>
          <a:p>
            <a:endParaRPr lang="en-US" sz="1900" dirty="0"/>
          </a:p>
        </p:txBody>
      </p:sp>
      <p:pic>
        <p:nvPicPr>
          <p:cNvPr id="7" name="Graphic 6" descr="Badge Question Mark with solid fill">
            <a:extLst>
              <a:ext uri="{FF2B5EF4-FFF2-40B4-BE49-F238E27FC236}">
                <a16:creationId xmlns:a16="http://schemas.microsoft.com/office/drawing/2014/main" id="{44B08554-EF03-4CFE-B371-5BE318428C77}"/>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4574286" y="1381887"/>
            <a:ext cx="4094226" cy="4094226"/>
          </a:xfrm>
          <a:prstGeom prst="rect">
            <a:avLst/>
          </a:prstGeom>
        </p:spPr>
      </p:pic>
    </p:spTree>
    <p:extLst>
      <p:ext uri="{BB962C8B-B14F-4D97-AF65-F5344CB8AC3E}">
        <p14:creationId xmlns:p14="http://schemas.microsoft.com/office/powerpoint/2010/main" val="531964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C337-0744-304F-BE75-304247D5759D}"/>
              </a:ext>
            </a:extLst>
          </p:cNvPr>
          <p:cNvSpPr>
            <a:spLocks noGrp="1"/>
          </p:cNvSpPr>
          <p:nvPr>
            <p:ph type="title"/>
          </p:nvPr>
        </p:nvSpPr>
        <p:spPr/>
        <p:txBody>
          <a:bodyPr/>
          <a:lstStyle/>
          <a:p>
            <a:r>
              <a:rPr lang="en-US" dirty="0"/>
              <a:t>Components Return UI</a:t>
            </a:r>
          </a:p>
        </p:txBody>
      </p:sp>
      <p:sp>
        <p:nvSpPr>
          <p:cNvPr id="3" name="Text Placeholder 2">
            <a:extLst>
              <a:ext uri="{FF2B5EF4-FFF2-40B4-BE49-F238E27FC236}">
                <a16:creationId xmlns:a16="http://schemas.microsoft.com/office/drawing/2014/main" id="{0FB1D30D-80ED-DB40-9AB9-BB236BA11420}"/>
              </a:ext>
            </a:extLst>
          </p:cNvPr>
          <p:cNvSpPr>
            <a:spLocks noGrp="1"/>
          </p:cNvSpPr>
          <p:nvPr>
            <p:ph sz="quarter" idx="10"/>
          </p:nvPr>
        </p:nvSpPr>
        <p:spPr/>
        <p:txBody>
          <a:bodyPr/>
          <a:lstStyle/>
          <a:p>
            <a:r>
              <a:rPr lang="en-US" dirty="0"/>
              <a:t>A component can only return one thing.</a:t>
            </a:r>
          </a:p>
          <a:p>
            <a:pPr lvl="1"/>
            <a:r>
              <a:rPr lang="en-US" dirty="0"/>
              <a:t>string</a:t>
            </a:r>
          </a:p>
          <a:p>
            <a:pPr lvl="1"/>
            <a:r>
              <a:rPr lang="en-US" dirty="0"/>
              <a:t>number</a:t>
            </a:r>
          </a:p>
          <a:p>
            <a:pPr lvl="1"/>
            <a:r>
              <a:rPr lang="en-US" dirty="0"/>
              <a:t>array</a:t>
            </a:r>
          </a:p>
          <a:p>
            <a:pPr lvl="1"/>
            <a:r>
              <a:rPr lang="en-US" dirty="0"/>
              <a:t>Boolean</a:t>
            </a:r>
          </a:p>
          <a:p>
            <a:pPr lvl="1"/>
            <a:r>
              <a:rPr lang="en-US" dirty="0"/>
              <a:t>a single JSX element</a:t>
            </a:r>
          </a:p>
          <a:p>
            <a:pPr lvl="1"/>
            <a:r>
              <a:rPr lang="en-US" dirty="0"/>
              <a:t>undefined</a:t>
            </a:r>
          </a:p>
          <a:p>
            <a:r>
              <a:rPr lang="en-US" dirty="0"/>
              <a:t>As long as your elements are properly nested, the single element can have as many children as necessary.</a:t>
            </a:r>
          </a:p>
        </p:txBody>
      </p:sp>
    </p:spTree>
    <p:extLst>
      <p:ext uri="{BB962C8B-B14F-4D97-AF65-F5344CB8AC3E}">
        <p14:creationId xmlns:p14="http://schemas.microsoft.com/office/powerpoint/2010/main" val="5034973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Know Your Shell</a:t>
            </a:r>
          </a:p>
        </p:txBody>
      </p:sp>
      <p:sp>
        <p:nvSpPr>
          <p:cNvPr id="3" name="Text Placeholder 2"/>
          <p:cNvSpPr>
            <a:spLocks noGrp="1"/>
          </p:cNvSpPr>
          <p:nvPr>
            <p:ph sz="half" idx="1"/>
          </p:nvPr>
        </p:nvSpPr>
        <p:spPr/>
        <p:txBody>
          <a:bodyPr>
            <a:normAutofit fontScale="92500" lnSpcReduction="20000"/>
          </a:bodyPr>
          <a:lstStyle/>
          <a:p>
            <a:pPr lvl="0"/>
            <a:r>
              <a:rPr lang="en-US" dirty="0"/>
              <a:t>Bash shell</a:t>
            </a:r>
          </a:p>
          <a:p>
            <a:pPr lvl="0"/>
            <a:r>
              <a:rPr lang="en-US" dirty="0"/>
              <a:t>Terminal (Mac)</a:t>
            </a:r>
          </a:p>
          <a:p>
            <a:pPr lvl="0"/>
            <a:r>
              <a:rPr lang="en-US" dirty="0" err="1"/>
              <a:t>Git</a:t>
            </a:r>
            <a:r>
              <a:rPr lang="en-US" dirty="0"/>
              <a:t> bash (Windows)</a:t>
            </a:r>
          </a:p>
          <a:p>
            <a:pPr lvl="0"/>
            <a:endParaRPr lang="en-US" dirty="0"/>
          </a:p>
          <a:p>
            <a:pPr marL="0" indent="0">
              <a:buNone/>
            </a:pPr>
            <a:r>
              <a:rPr lang="en-US" sz="2000" dirty="0"/>
              <a:t>You can use the windows command prompt, but it has its own non-standard commands, so using a bash emulator is recommended.</a:t>
            </a:r>
          </a:p>
          <a:p>
            <a:pPr lvl="0"/>
            <a:endParaRPr lang="en-US" dirty="0"/>
          </a:p>
        </p:txBody>
      </p:sp>
      <p:sp>
        <p:nvSpPr>
          <p:cNvPr id="5" name="Content Placeholder 4"/>
          <p:cNvSpPr>
            <a:spLocks noGrp="1"/>
          </p:cNvSpPr>
          <p:nvPr>
            <p:ph sz="half" idx="2"/>
          </p:nvPr>
        </p:nvSpPr>
        <p:spPr/>
        <p:txBody>
          <a:bodyPr>
            <a:normAutofit fontScale="92500" lnSpcReduction="20000"/>
          </a:bodyPr>
          <a:lstStyle/>
          <a:p>
            <a:r>
              <a:rPr lang="en-US" sz="1800" dirty="0">
                <a:latin typeface="Courier New"/>
                <a:cs typeface="Courier New"/>
              </a:rPr>
              <a:t>cd </a:t>
            </a:r>
            <a:r>
              <a:rPr lang="en-US" sz="1800" dirty="0"/>
              <a:t>= change directory</a:t>
            </a:r>
          </a:p>
          <a:p>
            <a:r>
              <a:rPr lang="en-US" sz="1800" dirty="0">
                <a:latin typeface="Courier New"/>
                <a:cs typeface="Courier New"/>
              </a:rPr>
              <a:t>./ </a:t>
            </a:r>
            <a:r>
              <a:rPr lang="en-US" sz="1800" dirty="0"/>
              <a:t>= current directory</a:t>
            </a:r>
          </a:p>
          <a:p>
            <a:r>
              <a:rPr lang="en-US" sz="1800" dirty="0">
                <a:latin typeface="Courier New"/>
                <a:cs typeface="Courier New"/>
              </a:rPr>
              <a:t>../ </a:t>
            </a:r>
            <a:r>
              <a:rPr lang="en-US" sz="1800" dirty="0"/>
              <a:t>= up one directory</a:t>
            </a:r>
          </a:p>
          <a:p>
            <a:r>
              <a:rPr lang="en-US" sz="1800" dirty="0" err="1">
                <a:latin typeface="Courier New"/>
                <a:cs typeface="Courier New"/>
              </a:rPr>
              <a:t>ls</a:t>
            </a:r>
            <a:r>
              <a:rPr lang="en-US" sz="1800" dirty="0">
                <a:latin typeface="Courier New"/>
                <a:cs typeface="Courier New"/>
              </a:rPr>
              <a:t> </a:t>
            </a:r>
            <a:r>
              <a:rPr lang="en-US" sz="1800" dirty="0"/>
              <a:t>= list files</a:t>
            </a:r>
          </a:p>
          <a:p>
            <a:r>
              <a:rPr lang="en-US" sz="1800" dirty="0" err="1">
                <a:latin typeface="Courier New"/>
                <a:cs typeface="Courier New"/>
              </a:rPr>
              <a:t>ls</a:t>
            </a:r>
            <a:r>
              <a:rPr lang="en-US" sz="1800" dirty="0">
                <a:latin typeface="Courier New"/>
                <a:cs typeface="Courier New"/>
              </a:rPr>
              <a:t> -la </a:t>
            </a:r>
            <a:r>
              <a:rPr lang="en-US" sz="1800" dirty="0"/>
              <a:t>= long list format and don't hide files starting with .</a:t>
            </a:r>
          </a:p>
          <a:p>
            <a:r>
              <a:rPr lang="en-US" sz="1800" dirty="0" err="1">
                <a:latin typeface="Courier New"/>
                <a:cs typeface="Courier New"/>
              </a:rPr>
              <a:t>pwd</a:t>
            </a:r>
            <a:r>
              <a:rPr lang="en-US" sz="1800" dirty="0"/>
              <a:t> = print working directory</a:t>
            </a:r>
          </a:p>
          <a:p>
            <a:r>
              <a:rPr lang="en-US" sz="1800" dirty="0" err="1">
                <a:latin typeface="Courier New"/>
                <a:cs typeface="Courier New"/>
              </a:rPr>
              <a:t>mkdir</a:t>
            </a:r>
            <a:r>
              <a:rPr lang="en-US" sz="1800" dirty="0"/>
              <a:t> = create a new directory</a:t>
            </a:r>
          </a:p>
          <a:p>
            <a:r>
              <a:rPr lang="en-US" sz="1800" dirty="0" err="1">
                <a:latin typeface="Courier New"/>
                <a:cs typeface="Courier New"/>
              </a:rPr>
              <a:t>cp</a:t>
            </a:r>
            <a:r>
              <a:rPr lang="en-US" sz="1800" dirty="0">
                <a:latin typeface="Courier New"/>
                <a:cs typeface="Courier New"/>
              </a:rPr>
              <a:t> [source] [</a:t>
            </a:r>
            <a:r>
              <a:rPr lang="en-US" sz="1800" dirty="0" err="1">
                <a:latin typeface="Courier New"/>
                <a:cs typeface="Courier New"/>
              </a:rPr>
              <a:t>dest</a:t>
            </a:r>
            <a:r>
              <a:rPr lang="en-US" sz="1800" dirty="0">
                <a:latin typeface="Courier New"/>
                <a:cs typeface="Courier New"/>
              </a:rPr>
              <a:t>] </a:t>
            </a:r>
            <a:r>
              <a:rPr lang="en-US" sz="1800" dirty="0"/>
              <a:t>= copy</a:t>
            </a:r>
          </a:p>
          <a:p>
            <a:r>
              <a:rPr lang="en-US" sz="1800" dirty="0">
                <a:latin typeface="Courier New"/>
                <a:cs typeface="Courier New"/>
              </a:rPr>
              <a:t>mv [source] [</a:t>
            </a:r>
            <a:r>
              <a:rPr lang="en-US" sz="1800" dirty="0" err="1">
                <a:latin typeface="Courier New"/>
                <a:cs typeface="Courier New"/>
              </a:rPr>
              <a:t>dest</a:t>
            </a:r>
            <a:r>
              <a:rPr lang="en-US" sz="1800" dirty="0">
                <a:latin typeface="Courier New"/>
                <a:cs typeface="Courier New"/>
              </a:rPr>
              <a:t>] </a:t>
            </a:r>
            <a:r>
              <a:rPr lang="en-US" sz="1800" dirty="0"/>
              <a:t>= move, or rename</a:t>
            </a:r>
          </a:p>
          <a:p>
            <a:r>
              <a:rPr lang="en-US" sz="1800" dirty="0" err="1">
                <a:latin typeface="Courier New"/>
                <a:cs typeface="Courier New"/>
              </a:rPr>
              <a:t>rm</a:t>
            </a:r>
            <a:r>
              <a:rPr lang="en-US" sz="1800" dirty="0"/>
              <a:t> = remove files or directories</a:t>
            </a:r>
          </a:p>
          <a:p>
            <a:r>
              <a:rPr lang="en-US" sz="1800" dirty="0">
                <a:latin typeface="Courier New"/>
                <a:cs typeface="Courier New"/>
              </a:rPr>
              <a:t>help</a:t>
            </a:r>
            <a:r>
              <a:rPr lang="en-US" sz="1800" dirty="0"/>
              <a:t> = get bash commands</a:t>
            </a:r>
          </a:p>
          <a:p>
            <a:r>
              <a:rPr lang="en-US" sz="1800" dirty="0">
                <a:latin typeface="Courier New"/>
                <a:cs typeface="Courier New"/>
              </a:rPr>
              <a:t>-help </a:t>
            </a:r>
            <a:r>
              <a:rPr lang="en-US" sz="1800" dirty="0"/>
              <a:t>= get help with a command</a:t>
            </a:r>
          </a:p>
        </p:txBody>
      </p:sp>
      <p:sp>
        <p:nvSpPr>
          <p:cNvPr id="4" name="Slide Number Placeholder 3"/>
          <p:cNvSpPr>
            <a:spLocks noGrp="1"/>
          </p:cNvSpPr>
          <p:nvPr>
            <p:ph type="sldNum" sz="quarter" idx="12"/>
          </p:nvPr>
        </p:nvSpPr>
        <p:spPr/>
        <p:txBody>
          <a:bodyPr/>
          <a:lstStyle/>
          <a:p>
            <a:fld id="{A839F4A7-500C-EC42-AE23-BEE4487EA55E}" type="slidenum">
              <a:rPr lang="en-US" smtClean="0"/>
              <a:t>400</a:t>
            </a:fld>
            <a:endParaRPr lang="en-US" dirty="0"/>
          </a:p>
        </p:txBody>
      </p:sp>
    </p:spTree>
    <p:extLst>
      <p:ext uri="{BB962C8B-B14F-4D97-AF65-F5344CB8AC3E}">
        <p14:creationId xmlns:p14="http://schemas.microsoft.com/office/powerpoint/2010/main" val="16245579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rtl="0"/>
            <a:r>
              <a:rPr lang="en-US" dirty="0"/>
              <a:t>Chapter 2:</a:t>
            </a:r>
            <a:br>
              <a:rPr lang="en-US" dirty="0"/>
            </a:br>
            <a:r>
              <a:rPr lang="en-US" dirty="0"/>
              <a:t>Reproducible Builds</a:t>
            </a:r>
          </a:p>
        </p:txBody>
      </p:sp>
      <p:sp>
        <p:nvSpPr>
          <p:cNvPr id="4" name="Subtitle 3"/>
          <p:cNvSpPr>
            <a:spLocks noGrp="1"/>
          </p:cNvSpPr>
          <p:nvPr>
            <p:ph type="subTitle" idx="1"/>
          </p:nvPr>
        </p:nvSpPr>
        <p:spPr/>
        <p:txBody>
          <a:bodyPr>
            <a:normAutofit lnSpcReduction="10000"/>
          </a:bodyPr>
          <a:lstStyle/>
          <a:p>
            <a:pPr algn="l"/>
            <a:r>
              <a:rPr lang="en-US" dirty="0"/>
              <a:t>Objectives</a:t>
            </a:r>
          </a:p>
          <a:p>
            <a:pPr marL="342900" indent="-342900" algn="l">
              <a:buFont typeface="Arial"/>
              <a:buChar char="•"/>
            </a:pPr>
            <a:r>
              <a:rPr lang="en-US" dirty="0"/>
              <a:t>Understand the role of build tools</a:t>
            </a:r>
          </a:p>
          <a:p>
            <a:pPr marL="342900" indent="-342900" algn="l">
              <a:buFont typeface="Arial"/>
              <a:buChar char="•"/>
            </a:pPr>
            <a:r>
              <a:rPr lang="en-US" dirty="0"/>
              <a:t>Learn about build automation</a:t>
            </a:r>
          </a:p>
          <a:p>
            <a:pPr marL="342900" indent="-342900" algn="l">
              <a:buFont typeface="Arial"/>
              <a:buChar char="•"/>
            </a:pPr>
            <a:r>
              <a:rPr lang="en-US" dirty="0"/>
              <a:t>Configure and use </a:t>
            </a:r>
            <a:r>
              <a:rPr lang="en-US" dirty="0" err="1"/>
              <a:t>npm</a:t>
            </a:r>
            <a:endParaRPr lang="en-US" dirty="0"/>
          </a:p>
        </p:txBody>
      </p:sp>
    </p:spTree>
    <p:extLst>
      <p:ext uri="{BB962C8B-B14F-4D97-AF65-F5344CB8AC3E}">
        <p14:creationId xmlns:p14="http://schemas.microsoft.com/office/powerpoint/2010/main" val="147700029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Why Automate Your Build?</a:t>
            </a:r>
          </a:p>
        </p:txBody>
      </p:sp>
      <p:sp>
        <p:nvSpPr>
          <p:cNvPr id="3" name="Text Placeholder 2"/>
          <p:cNvSpPr>
            <a:spLocks noGrp="1"/>
          </p:cNvSpPr>
          <p:nvPr>
            <p:ph sz="quarter" idx="10"/>
          </p:nvPr>
        </p:nvSpPr>
        <p:spPr/>
        <p:txBody>
          <a:bodyPr/>
          <a:lstStyle/>
          <a:p>
            <a:r>
              <a:rPr lang="en-US" dirty="0"/>
              <a:t>First step in creating culture of Continuous Delivery and </a:t>
            </a:r>
            <a:r>
              <a:rPr lang="en-US" dirty="0" err="1"/>
              <a:t>DevOps</a:t>
            </a:r>
            <a:endParaRPr lang="en-US" dirty="0"/>
          </a:p>
          <a:p>
            <a:pPr lvl="1"/>
            <a:r>
              <a:rPr lang="en-US" dirty="0"/>
              <a:t>Continuous Delivery</a:t>
            </a:r>
          </a:p>
          <a:p>
            <a:pPr lvl="2"/>
            <a:r>
              <a:rPr lang="en-US" dirty="0"/>
              <a:t>Teams produce software in short cycles, ensuring that software can be reliably released at any time.</a:t>
            </a:r>
          </a:p>
          <a:p>
            <a:pPr lvl="1"/>
            <a:r>
              <a:rPr lang="en-US" dirty="0" err="1"/>
              <a:t>DevOps</a:t>
            </a:r>
            <a:endParaRPr lang="en-US" dirty="0"/>
          </a:p>
          <a:p>
            <a:pPr lvl="2"/>
            <a:r>
              <a:rPr lang="en-US" dirty="0"/>
              <a:t>Emphasizes communication and collaboration of developers and IT and creates culture of rapid and reliable releases.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402</a:t>
            </a:fld>
            <a:endParaRPr lang="en-US"/>
          </a:p>
        </p:txBody>
      </p:sp>
    </p:spTree>
    <p:extLst>
      <p:ext uri="{BB962C8B-B14F-4D97-AF65-F5344CB8AC3E}">
        <p14:creationId xmlns:p14="http://schemas.microsoft.com/office/powerpoint/2010/main" val="250777741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8A55-C3C7-0346-AC77-3429A516771A}"/>
              </a:ext>
            </a:extLst>
          </p:cNvPr>
          <p:cNvSpPr>
            <a:spLocks noGrp="1"/>
          </p:cNvSpPr>
          <p:nvPr>
            <p:ph type="title"/>
          </p:nvPr>
        </p:nvSpPr>
        <p:spPr/>
        <p:txBody>
          <a:bodyPr/>
          <a:lstStyle/>
          <a:p>
            <a:r>
              <a:rPr lang="en-US" dirty="0"/>
              <a:t>Task Runners</a:t>
            </a:r>
          </a:p>
        </p:txBody>
      </p:sp>
      <p:sp>
        <p:nvSpPr>
          <p:cNvPr id="3" name="Text Placeholder 2">
            <a:extLst>
              <a:ext uri="{FF2B5EF4-FFF2-40B4-BE49-F238E27FC236}">
                <a16:creationId xmlns:a16="http://schemas.microsoft.com/office/drawing/2014/main" id="{12658480-5762-284C-AEE3-3F31AAE50168}"/>
              </a:ext>
            </a:extLst>
          </p:cNvPr>
          <p:cNvSpPr>
            <a:spLocks noGrp="1"/>
          </p:cNvSpPr>
          <p:nvPr>
            <p:ph sz="quarter" idx="10"/>
          </p:nvPr>
        </p:nvSpPr>
        <p:spPr/>
        <p:txBody>
          <a:bodyPr/>
          <a:lstStyle/>
          <a:p>
            <a:r>
              <a:rPr lang="en-US" dirty="0"/>
              <a:t>Grunt</a:t>
            </a:r>
          </a:p>
          <a:p>
            <a:pPr lvl="1"/>
            <a:r>
              <a:rPr lang="en-US" dirty="0"/>
              <a:t>emphasizes configuration over code</a:t>
            </a:r>
          </a:p>
          <a:p>
            <a:r>
              <a:rPr lang="en-US" dirty="0"/>
              <a:t>Gulp</a:t>
            </a:r>
          </a:p>
          <a:p>
            <a:pPr lvl="1"/>
            <a:r>
              <a:rPr lang="en-US" dirty="0"/>
              <a:t>emphasizes code over configuration</a:t>
            </a:r>
          </a:p>
          <a:p>
            <a:r>
              <a:rPr lang="en-US" dirty="0"/>
              <a:t>npm as build tool</a:t>
            </a:r>
          </a:p>
          <a:p>
            <a:pPr lvl="1"/>
            <a:r>
              <a:rPr lang="en-US" dirty="0"/>
              <a:t>write shell scripts to automate tasks</a:t>
            </a:r>
          </a:p>
          <a:p>
            <a:endParaRPr lang="en-US" dirty="0"/>
          </a:p>
        </p:txBody>
      </p:sp>
      <p:sp>
        <p:nvSpPr>
          <p:cNvPr id="4" name="Slide Number Placeholder 3">
            <a:extLst>
              <a:ext uri="{FF2B5EF4-FFF2-40B4-BE49-F238E27FC236}">
                <a16:creationId xmlns:a16="http://schemas.microsoft.com/office/drawing/2014/main" id="{87BF327F-8F4B-F242-BFC9-256419C13F53}"/>
              </a:ext>
            </a:extLst>
          </p:cNvPr>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403</a:t>
            </a:fld>
            <a:endParaRPr lang="en-US"/>
          </a:p>
        </p:txBody>
      </p:sp>
    </p:spTree>
    <p:extLst>
      <p:ext uri="{BB962C8B-B14F-4D97-AF65-F5344CB8AC3E}">
        <p14:creationId xmlns:p14="http://schemas.microsoft.com/office/powerpoint/2010/main" val="35295230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npm</a:t>
            </a:r>
          </a:p>
        </p:txBody>
      </p:sp>
      <p:sp>
        <p:nvSpPr>
          <p:cNvPr id="3" name="Text Placeholder 2"/>
          <p:cNvSpPr>
            <a:spLocks noGrp="1"/>
          </p:cNvSpPr>
          <p:nvPr>
            <p:ph sz="quarter" idx="10"/>
          </p:nvPr>
        </p:nvSpPr>
        <p:spPr/>
        <p:txBody>
          <a:bodyPr/>
          <a:lstStyle/>
          <a:p>
            <a:r>
              <a:rPr lang="en-US" dirty="0"/>
              <a:t>Installs, publishes, and manages node programs</a:t>
            </a:r>
          </a:p>
          <a:p>
            <a:r>
              <a:rPr lang="en-US" dirty="0"/>
              <a:t>Is bundled and installed with Node</a:t>
            </a:r>
          </a:p>
          <a:p>
            <a:r>
              <a:rPr lang="en-US" dirty="0"/>
              <a:t>Allows you to install </a:t>
            </a:r>
            <a:r>
              <a:rPr lang="en-US" dirty="0" err="1"/>
              <a:t>Node.js</a:t>
            </a:r>
            <a:r>
              <a:rPr lang="en-US" dirty="0"/>
              <a:t> applications from the </a:t>
            </a:r>
            <a:r>
              <a:rPr lang="en-US" dirty="0" err="1"/>
              <a:t>npm</a:t>
            </a:r>
            <a:r>
              <a:rPr lang="en-US" dirty="0"/>
              <a:t> registry</a:t>
            </a:r>
          </a:p>
          <a:p>
            <a:r>
              <a:rPr lang="en-US" dirty="0"/>
              <a:t>Written in JavaScript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404</a:t>
            </a:fld>
            <a:endParaRPr lang="en-US"/>
          </a:p>
        </p:txBody>
      </p:sp>
    </p:spTree>
    <p:extLst>
      <p:ext uri="{BB962C8B-B14F-4D97-AF65-F5344CB8AC3E}">
        <p14:creationId xmlns:p14="http://schemas.microsoft.com/office/powerpoint/2010/main" val="264698074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reen Shot 2016-04-18 at 2.16.11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5547" y="1751255"/>
            <a:ext cx="4506224" cy="3491044"/>
          </a:xfrm>
        </p:spPr>
      </p:pic>
      <p:sp>
        <p:nvSpPr>
          <p:cNvPr id="4" name="Text Placeholder 3">
            <a:extLst>
              <a:ext uri="{FF2B5EF4-FFF2-40B4-BE49-F238E27FC236}">
                <a16:creationId xmlns:a16="http://schemas.microsoft.com/office/drawing/2014/main" id="{62EC4864-AEE6-FF4C-A6D9-BE743ED375D5}"/>
              </a:ext>
            </a:extLst>
          </p:cNvPr>
          <p:cNvSpPr>
            <a:spLocks noGrp="1"/>
          </p:cNvSpPr>
          <p:nvPr>
            <p:ph type="body" sz="quarter" idx="10"/>
          </p:nvPr>
        </p:nvSpPr>
        <p:spPr/>
        <p:txBody>
          <a:bodyPr/>
          <a:lstStyle/>
          <a:p>
            <a:r>
              <a:rPr lang="en-US" dirty="0"/>
              <a:t>Lab – Initialize </a:t>
            </a:r>
            <a:r>
              <a:rPr lang="en-US" dirty="0" err="1"/>
              <a:t>npm</a:t>
            </a:r>
            <a:endParaRPr lang="en-US" dirty="0"/>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405</a:t>
            </a:fld>
            <a:endParaRPr lang="en-US"/>
          </a:p>
        </p:txBody>
      </p:sp>
    </p:spTree>
    <p:extLst>
      <p:ext uri="{BB962C8B-B14F-4D97-AF65-F5344CB8AC3E}">
        <p14:creationId xmlns:p14="http://schemas.microsoft.com/office/powerpoint/2010/main" val="346757198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node_modules</a:t>
            </a:r>
          </a:p>
        </p:txBody>
      </p:sp>
      <p:sp>
        <p:nvSpPr>
          <p:cNvPr id="3" name="Text Placeholder 2"/>
          <p:cNvSpPr>
            <a:spLocks noGrp="1"/>
          </p:cNvSpPr>
          <p:nvPr>
            <p:ph sz="quarter" idx="10"/>
          </p:nvPr>
        </p:nvSpPr>
        <p:spPr/>
        <p:txBody>
          <a:bodyPr>
            <a:normAutofit fontScale="92500" lnSpcReduction="10000"/>
          </a:bodyPr>
          <a:lstStyle/>
          <a:p>
            <a:r>
              <a:rPr lang="en-US" dirty="0"/>
              <a:t>Two ways to install </a:t>
            </a:r>
            <a:r>
              <a:rPr lang="en-US" dirty="0" err="1"/>
              <a:t>npm</a:t>
            </a:r>
            <a:r>
              <a:rPr lang="en-US" dirty="0"/>
              <a:t> packages</a:t>
            </a:r>
          </a:p>
          <a:p>
            <a:pPr lvl="1"/>
            <a:r>
              <a:rPr lang="en-US" dirty="0"/>
              <a:t>Locally</a:t>
            </a:r>
          </a:p>
          <a:p>
            <a:pPr lvl="1"/>
            <a:r>
              <a:rPr lang="en-US" dirty="0"/>
              <a:t>Globally</a:t>
            </a:r>
          </a:p>
          <a:p>
            <a:r>
              <a:rPr lang="en-US" dirty="0"/>
              <a:t>When you install packages locally, they're put into the </a:t>
            </a:r>
            <a:r>
              <a:rPr lang="en-US" b="1" dirty="0"/>
              <a:t>node_modules</a:t>
            </a:r>
            <a:r>
              <a:rPr lang="en-US" dirty="0"/>
              <a:t> directory in your current directory.</a:t>
            </a:r>
          </a:p>
          <a:p>
            <a:r>
              <a:rPr lang="en-US" dirty="0"/>
              <a:t>You should always run </a:t>
            </a:r>
            <a:r>
              <a:rPr lang="en-US" dirty="0" err="1"/>
              <a:t>npm</a:t>
            </a:r>
            <a:r>
              <a:rPr lang="en-US" dirty="0"/>
              <a:t> install from the same directory as your </a:t>
            </a:r>
            <a:r>
              <a:rPr lang="en-US" b="1" dirty="0" err="1"/>
              <a:t>package.json</a:t>
            </a:r>
            <a:r>
              <a:rPr lang="en-US" dirty="0"/>
              <a:t> file, which should be at the root of your project.</a:t>
            </a:r>
          </a:p>
          <a:p>
            <a:r>
              <a:rPr lang="en-US" dirty="0"/>
              <a:t>Run </a:t>
            </a:r>
            <a:r>
              <a:rPr lang="en-US" dirty="0" err="1">
                <a:latin typeface="Courier New"/>
                <a:cs typeface="Courier New"/>
              </a:rPr>
              <a:t>npm</a:t>
            </a:r>
            <a:r>
              <a:rPr lang="en-US" dirty="0">
                <a:latin typeface="Courier New"/>
                <a:cs typeface="Courier New"/>
              </a:rPr>
              <a:t> update </a:t>
            </a:r>
            <a:r>
              <a:rPr lang="en-US" dirty="0"/>
              <a:t>to update local packages</a:t>
            </a:r>
          </a:p>
          <a:p>
            <a:r>
              <a:rPr lang="en-US" dirty="0"/>
              <a:t>Run </a:t>
            </a:r>
            <a:r>
              <a:rPr lang="en-US" dirty="0" err="1">
                <a:latin typeface="Courier New"/>
                <a:cs typeface="Courier New"/>
              </a:rPr>
              <a:t>npm</a:t>
            </a:r>
            <a:r>
              <a:rPr lang="en-US" dirty="0">
                <a:latin typeface="Courier New"/>
                <a:cs typeface="Courier New"/>
              </a:rPr>
              <a:t> outdated </a:t>
            </a:r>
            <a:r>
              <a:rPr lang="en-US" dirty="0"/>
              <a:t>to find out which packages are outdated.</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406</a:t>
            </a:fld>
            <a:endParaRPr lang="en-US"/>
          </a:p>
        </p:txBody>
      </p:sp>
    </p:spTree>
    <p:extLst>
      <p:ext uri="{BB962C8B-B14F-4D97-AF65-F5344CB8AC3E}">
        <p14:creationId xmlns:p14="http://schemas.microsoft.com/office/powerpoint/2010/main" val="424086609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sz="quarter" idx="10"/>
          </p:nvPr>
        </p:nvSpPr>
        <p:spPr/>
        <p:txBody>
          <a:bodyPr>
            <a:normAutofit fontScale="92500" lnSpcReduction="10000"/>
          </a:bodyPr>
          <a:lstStyle/>
          <a:p>
            <a:r>
              <a:rPr lang="en-US" dirty="0"/>
              <a:t>Manages locally installed </a:t>
            </a:r>
            <a:r>
              <a:rPr lang="en-US" dirty="0" err="1"/>
              <a:t>npm</a:t>
            </a:r>
            <a:r>
              <a:rPr lang="en-US" dirty="0"/>
              <a:t> packages</a:t>
            </a:r>
          </a:p>
          <a:p>
            <a:r>
              <a:rPr lang="en-US" dirty="0"/>
              <a:t>Documents packages your project depends on</a:t>
            </a:r>
          </a:p>
          <a:p>
            <a:r>
              <a:rPr lang="en-US" dirty="0"/>
              <a:t>Specifies the versions of each package your project can use</a:t>
            </a:r>
          </a:p>
          <a:p>
            <a:r>
              <a:rPr lang="en-US" dirty="0"/>
              <a:t>Makes your build reproducible</a:t>
            </a:r>
          </a:p>
          <a:p>
            <a:r>
              <a:rPr lang="en-US" dirty="0"/>
              <a:t>Package versions are specified using Semantic versioning (</a:t>
            </a:r>
            <a:r>
              <a:rPr lang="en-US" dirty="0" err="1"/>
              <a:t>semver</a:t>
            </a:r>
            <a:r>
              <a:rPr lang="en-US" dirty="0"/>
              <a:t>)</a:t>
            </a:r>
          </a:p>
          <a:p>
            <a:r>
              <a:rPr lang="en-US" dirty="0" err="1"/>
              <a:t>Semver</a:t>
            </a:r>
            <a:r>
              <a:rPr lang="en-US" dirty="0"/>
              <a:t> ranges:</a:t>
            </a:r>
          </a:p>
          <a:p>
            <a:pPr marL="457200" lvl="1" indent="0">
              <a:buNone/>
            </a:pPr>
            <a:r>
              <a:rPr lang="en-US" dirty="0">
                <a:latin typeface="Courier New"/>
                <a:cs typeface="Courier New"/>
              </a:rPr>
              <a:t>~ </a:t>
            </a:r>
            <a:r>
              <a:rPr lang="en-US" dirty="0"/>
              <a:t>: patch release - 1.0.x</a:t>
            </a:r>
          </a:p>
          <a:p>
            <a:pPr marL="457200" lvl="1" indent="0">
              <a:buNone/>
            </a:pPr>
            <a:r>
              <a:rPr lang="en-US" dirty="0">
                <a:latin typeface="Courier New"/>
                <a:cs typeface="Courier New"/>
              </a:rPr>
              <a:t>^ </a:t>
            </a:r>
            <a:r>
              <a:rPr lang="en-US" dirty="0"/>
              <a:t>: minor release - 1.x</a:t>
            </a:r>
          </a:p>
          <a:p>
            <a:pPr marL="457200" lvl="1" indent="0">
              <a:buNone/>
            </a:pPr>
            <a:r>
              <a:rPr lang="en-US" dirty="0">
                <a:latin typeface="Courier New"/>
                <a:cs typeface="Courier New"/>
              </a:rPr>
              <a:t>* </a:t>
            </a:r>
            <a:r>
              <a:rPr lang="en-US" dirty="0"/>
              <a:t>: major release - x</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407</a:t>
            </a:fld>
            <a:endParaRPr lang="en-US"/>
          </a:p>
        </p:txBody>
      </p:sp>
    </p:spTree>
    <p:extLst>
      <p:ext uri="{BB962C8B-B14F-4D97-AF65-F5344CB8AC3E}">
        <p14:creationId xmlns:p14="http://schemas.microsoft.com/office/powerpoint/2010/main" val="308056101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npm Install</a:t>
            </a:r>
          </a:p>
        </p:txBody>
      </p:sp>
      <p:sp>
        <p:nvSpPr>
          <p:cNvPr id="3" name="Text Placeholder 2"/>
          <p:cNvSpPr>
            <a:spLocks noGrp="1"/>
          </p:cNvSpPr>
          <p:nvPr>
            <p:ph sz="quarter" idx="10"/>
          </p:nvPr>
        </p:nvSpPr>
        <p:spPr/>
        <p:txBody>
          <a:bodyPr>
            <a:normAutofit lnSpcReduction="10000"/>
          </a:bodyPr>
          <a:lstStyle/>
          <a:p>
            <a:r>
              <a:rPr lang="en-US" dirty="0"/>
              <a:t>Is used to download and install a package</a:t>
            </a:r>
          </a:p>
          <a:p>
            <a:r>
              <a:rPr lang="en-US" dirty="0">
                <a:latin typeface="Courier New"/>
                <a:cs typeface="Courier New"/>
              </a:rPr>
              <a:t>-g</a:t>
            </a:r>
            <a:r>
              <a:rPr lang="en-US" dirty="0"/>
              <a:t>: install globally</a:t>
            </a:r>
          </a:p>
          <a:p>
            <a:r>
              <a:rPr lang="en-US" dirty="0">
                <a:latin typeface="Courier New"/>
                <a:cs typeface="Courier New"/>
              </a:rPr>
              <a:t>--save</a:t>
            </a:r>
            <a:r>
              <a:rPr lang="en-US" dirty="0"/>
              <a:t>: Package will appear in your dependencies</a:t>
            </a:r>
          </a:p>
          <a:p>
            <a:r>
              <a:rPr lang="en-US" dirty="0">
                <a:latin typeface="Courier New"/>
                <a:cs typeface="Courier New"/>
              </a:rPr>
              <a:t>--save-</a:t>
            </a:r>
            <a:r>
              <a:rPr lang="en-US" dirty="0" err="1">
                <a:latin typeface="Courier New"/>
                <a:cs typeface="Courier New"/>
              </a:rPr>
              <a:t>dev</a:t>
            </a:r>
            <a:r>
              <a:rPr lang="en-US" dirty="0"/>
              <a:t>: Package will appear in your </a:t>
            </a:r>
            <a:r>
              <a:rPr lang="en-US" dirty="0" err="1"/>
              <a:t>devDependencies</a:t>
            </a:r>
            <a:endParaRPr lang="en-US" dirty="0"/>
          </a:p>
          <a:p>
            <a:r>
              <a:rPr lang="en-US" dirty="0">
                <a:latin typeface="Courier New"/>
                <a:cs typeface="Courier New"/>
              </a:rPr>
              <a:t>--save-optional</a:t>
            </a:r>
            <a:r>
              <a:rPr lang="en-US" dirty="0"/>
              <a:t>: Package will appear in your </a:t>
            </a:r>
            <a:r>
              <a:rPr lang="en-US" dirty="0" err="1"/>
              <a:t>optionalDependencies</a:t>
            </a:r>
            <a:endParaRPr lang="en-US" dirty="0"/>
          </a:p>
          <a:p>
            <a:r>
              <a:rPr lang="en-US" dirty="0">
                <a:latin typeface="Courier New"/>
                <a:cs typeface="Courier New"/>
              </a:rPr>
              <a:t>--save-exact</a:t>
            </a:r>
            <a:r>
              <a:rPr lang="en-US" dirty="0"/>
              <a:t>: Saved dependency will be configured with an exact version rather than the default range operator.</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408</a:t>
            </a:fld>
            <a:endParaRPr lang="en-US"/>
          </a:p>
        </p:txBody>
      </p:sp>
    </p:spTree>
    <p:extLst>
      <p:ext uri="{BB962C8B-B14F-4D97-AF65-F5344CB8AC3E}">
        <p14:creationId xmlns:p14="http://schemas.microsoft.com/office/powerpoint/2010/main" val="421374605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Lab </a:t>
            </a:r>
            <a:r>
              <a:rPr lang="mr-IN" dirty="0"/>
              <a:t>–</a:t>
            </a:r>
            <a:r>
              <a:rPr lang="en-US" dirty="0"/>
              <a:t> Using </a:t>
            </a:r>
            <a:r>
              <a:rPr lang="en-US" dirty="0" err="1"/>
              <a:t>npm</a:t>
            </a:r>
            <a:r>
              <a:rPr lang="en-US" dirty="0"/>
              <a:t> as a Build Tool</a:t>
            </a:r>
          </a:p>
        </p:txBody>
      </p:sp>
      <p:sp>
        <p:nvSpPr>
          <p:cNvPr id="5" name="Subtitle 4">
            <a:extLst>
              <a:ext uri="{FF2B5EF4-FFF2-40B4-BE49-F238E27FC236}">
                <a16:creationId xmlns:a16="http://schemas.microsoft.com/office/drawing/2014/main" id="{E889FF41-09DB-5145-8904-82008F8B89B6}"/>
              </a:ext>
            </a:extLst>
          </p:cNvPr>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7086600" y="6356350"/>
            <a:ext cx="2057400" cy="365125"/>
          </a:xfrm>
        </p:spPr>
        <p:txBody>
          <a:bodyPr/>
          <a:lstStyle/>
          <a:p>
            <a:fld id="{6FFFF67E-EC6A-B940-8DC7-BF9A5925C934}" type="slidenum">
              <a:rPr lang="en-US" smtClean="0"/>
              <a:t>409</a:t>
            </a:fld>
            <a:endParaRPr lang="en-US"/>
          </a:p>
        </p:txBody>
      </p:sp>
    </p:spTree>
    <p:extLst>
      <p:ext uri="{BB962C8B-B14F-4D97-AF65-F5344CB8AC3E}">
        <p14:creationId xmlns:p14="http://schemas.microsoft.com/office/powerpoint/2010/main" val="88961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720-AD55-7FDB-4ADC-B7A4F50037BC}"/>
              </a:ext>
            </a:extLst>
          </p:cNvPr>
          <p:cNvSpPr>
            <a:spLocks noGrp="1"/>
          </p:cNvSpPr>
          <p:nvPr>
            <p:ph type="title"/>
          </p:nvPr>
        </p:nvSpPr>
        <p:spPr/>
        <p:txBody>
          <a:bodyPr/>
          <a:lstStyle/>
          <a:p>
            <a:r>
              <a:rPr lang="en-US" dirty="0"/>
              <a:t>Elements are Instances of Components</a:t>
            </a:r>
          </a:p>
        </p:txBody>
      </p:sp>
      <p:sp>
        <p:nvSpPr>
          <p:cNvPr id="3" name="Content Placeholder 2">
            <a:extLst>
              <a:ext uri="{FF2B5EF4-FFF2-40B4-BE49-F238E27FC236}">
                <a16:creationId xmlns:a16="http://schemas.microsoft.com/office/drawing/2014/main" id="{4B54366B-F87B-E855-B581-1EA7ACB7FECE}"/>
              </a:ext>
            </a:extLst>
          </p:cNvPr>
          <p:cNvSpPr>
            <a:spLocks noGrp="1"/>
          </p:cNvSpPr>
          <p:nvPr>
            <p:ph sz="quarter" idx="10"/>
          </p:nvPr>
        </p:nvSpPr>
        <p:spPr/>
        <p:txBody>
          <a:bodyPr/>
          <a:lstStyle/>
          <a:p>
            <a:r>
              <a:rPr lang="en-US" dirty="0"/>
              <a:t>A component is a function or a class.</a:t>
            </a:r>
          </a:p>
          <a:p>
            <a:r>
              <a:rPr lang="en-US" dirty="0"/>
              <a:t>An element invokes the function or creates an instance of the class.</a:t>
            </a:r>
          </a:p>
        </p:txBody>
      </p:sp>
    </p:spTree>
    <p:extLst>
      <p:ext uri="{BB962C8B-B14F-4D97-AF65-F5344CB8AC3E}">
        <p14:creationId xmlns:p14="http://schemas.microsoft.com/office/powerpoint/2010/main" val="1327826726"/>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Static</a:t>
            </a:r>
            <a:r>
              <a:rPr lang="en-US" baseline="0" dirty="0"/>
              <a:t> </a:t>
            </a:r>
            <a:r>
              <a:rPr lang="en-US" dirty="0"/>
              <a:t>Code Analysis</a:t>
            </a:r>
          </a:p>
        </p:txBody>
      </p:sp>
      <p:sp>
        <p:nvSpPr>
          <p:cNvPr id="5" name="Subtitle 4"/>
          <p:cNvSpPr>
            <a:spLocks noGrp="1"/>
          </p:cNvSpPr>
          <p:nvPr>
            <p:ph type="subTitle" idx="1"/>
          </p:nvPr>
        </p:nvSpPr>
        <p:spPr/>
        <p:txBody>
          <a:bodyPr>
            <a:normAutofit fontScale="92500" lnSpcReduction="10000"/>
          </a:bodyPr>
          <a:lstStyle/>
          <a:p>
            <a:pPr algn="l"/>
            <a:r>
              <a:rPr lang="en-US" dirty="0"/>
              <a:t>Objectives</a:t>
            </a:r>
          </a:p>
          <a:p>
            <a:pPr marL="342900" indent="-342900" algn="l">
              <a:buFont typeface="Arial"/>
              <a:buChar char="•"/>
            </a:pPr>
            <a:r>
              <a:rPr lang="en-US" dirty="0"/>
              <a:t>Learn about Lint tools</a:t>
            </a:r>
          </a:p>
          <a:p>
            <a:pPr marL="342900" indent="-342900" algn="l">
              <a:buFont typeface="Arial"/>
              <a:buChar char="•"/>
            </a:pPr>
            <a:r>
              <a:rPr lang="en-US" dirty="0"/>
              <a:t>Use </a:t>
            </a:r>
            <a:r>
              <a:rPr lang="en-US" dirty="0" err="1"/>
              <a:t>ESLint</a:t>
            </a:r>
            <a:endParaRPr lang="en-US" dirty="0"/>
          </a:p>
          <a:p>
            <a:pPr marL="342900" indent="-342900" algn="l">
              <a:buFont typeface="Arial"/>
              <a:buChar char="•"/>
            </a:pPr>
            <a:r>
              <a:rPr lang="en-US" dirty="0"/>
              <a:t>Configure </a:t>
            </a:r>
            <a:r>
              <a:rPr lang="en-US" dirty="0" err="1"/>
              <a:t>ESLint</a:t>
            </a:r>
            <a:endParaRPr lang="en-US" dirty="0"/>
          </a:p>
          <a:p>
            <a:pPr marL="342900" indent="-342900" algn="l">
              <a:buFont typeface="Arial"/>
              <a:buChar char="•"/>
            </a:pPr>
            <a:r>
              <a:rPr lang="en-US" dirty="0"/>
              <a:t>Manual testing with a local web server</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410</a:t>
            </a:fld>
            <a:endParaRPr lang="en-US"/>
          </a:p>
        </p:txBody>
      </p:sp>
    </p:spTree>
    <p:extLst>
      <p:ext uri="{BB962C8B-B14F-4D97-AF65-F5344CB8AC3E}">
        <p14:creationId xmlns:p14="http://schemas.microsoft.com/office/powerpoint/2010/main" val="301099518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Lint tools</a:t>
            </a:r>
          </a:p>
        </p:txBody>
      </p:sp>
      <p:sp>
        <p:nvSpPr>
          <p:cNvPr id="3" name="Text Placeholder 2"/>
          <p:cNvSpPr>
            <a:spLocks noGrp="1"/>
          </p:cNvSpPr>
          <p:nvPr>
            <p:ph sz="quarter" idx="10"/>
          </p:nvPr>
        </p:nvSpPr>
        <p:spPr/>
        <p:txBody>
          <a:bodyPr>
            <a:normAutofit fontScale="92500"/>
          </a:bodyPr>
          <a:lstStyle/>
          <a:p>
            <a:pPr lvl="0" rtl="0"/>
            <a:r>
              <a:rPr lang="en-US" dirty="0" err="1"/>
              <a:t>JSLint</a:t>
            </a:r>
            <a:endParaRPr lang="en-US" dirty="0"/>
          </a:p>
          <a:p>
            <a:pPr lvl="1"/>
            <a:r>
              <a:rPr lang="en-US" dirty="0"/>
              <a:t>Created by Douglas </a:t>
            </a:r>
            <a:r>
              <a:rPr lang="en-US" dirty="0" err="1"/>
              <a:t>Crockford</a:t>
            </a:r>
            <a:endParaRPr lang="en-US" dirty="0"/>
          </a:p>
          <a:p>
            <a:pPr lvl="1"/>
            <a:r>
              <a:rPr lang="en-US" dirty="0"/>
              <a:t>Highly opinionated (like Mr. </a:t>
            </a:r>
            <a:r>
              <a:rPr lang="en-US" dirty="0" err="1"/>
              <a:t>Crockford</a:t>
            </a:r>
            <a:r>
              <a:rPr lang="en-US" dirty="0"/>
              <a:t>)</a:t>
            </a:r>
          </a:p>
          <a:p>
            <a:pPr lvl="1"/>
            <a:r>
              <a:rPr lang="en-US" dirty="0"/>
              <a:t>Flags style that conflicts with "The Good Parts" according to D.C.</a:t>
            </a:r>
          </a:p>
          <a:p>
            <a:pPr lvl="0" rtl="0"/>
            <a:r>
              <a:rPr lang="en-US" dirty="0" err="1"/>
              <a:t>JSHint</a:t>
            </a:r>
            <a:endParaRPr lang="en-US" dirty="0"/>
          </a:p>
          <a:p>
            <a:pPr lvl="1"/>
            <a:r>
              <a:rPr lang="en-US" dirty="0"/>
              <a:t>More control</a:t>
            </a:r>
          </a:p>
          <a:p>
            <a:pPr lvl="1"/>
            <a:r>
              <a:rPr lang="en-US" dirty="0"/>
              <a:t>Doesn't flag style issues by default</a:t>
            </a:r>
          </a:p>
          <a:p>
            <a:pPr lvl="0" rtl="0"/>
            <a:r>
              <a:rPr lang="en-US" dirty="0" err="1"/>
              <a:t>ESLint</a:t>
            </a:r>
            <a:endParaRPr lang="en-US" dirty="0"/>
          </a:p>
          <a:p>
            <a:pPr lvl="1"/>
            <a:r>
              <a:rPr lang="en-US" dirty="0"/>
              <a:t>Allows developers to create their own rules ("Pluggable")</a:t>
            </a:r>
          </a:p>
          <a:p>
            <a:pPr lvl="1"/>
            <a:r>
              <a:rPr lang="en-US" dirty="0"/>
              <a:t>"Agenda free" - doesn't promote any particular style</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411</a:t>
            </a:fld>
            <a:endParaRPr lang="en-US"/>
          </a:p>
        </p:txBody>
      </p:sp>
    </p:spTree>
    <p:extLst>
      <p:ext uri="{BB962C8B-B14F-4D97-AF65-F5344CB8AC3E}">
        <p14:creationId xmlns:p14="http://schemas.microsoft.com/office/powerpoint/2010/main" val="196937105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Configuring </a:t>
            </a:r>
            <a:r>
              <a:rPr lang="en-US" dirty="0" err="1"/>
              <a:t>ESLint</a:t>
            </a:r>
            <a:endParaRPr lang="en-US" dirty="0"/>
          </a:p>
        </p:txBody>
      </p:sp>
      <p:sp>
        <p:nvSpPr>
          <p:cNvPr id="6" name="Text Placeholder 5"/>
          <p:cNvSpPr>
            <a:spLocks noGrp="1"/>
          </p:cNvSpPr>
          <p:nvPr>
            <p:ph sz="quarter" idx="10"/>
          </p:nvPr>
        </p:nvSpPr>
        <p:spPr/>
        <p:txBody>
          <a:bodyPr/>
          <a:lstStyle/>
          <a:p>
            <a:r>
              <a:rPr lang="en-US" dirty="0"/>
              <a:t>Two ways</a:t>
            </a:r>
          </a:p>
          <a:p>
            <a:pPr lvl="1"/>
            <a:r>
              <a:rPr lang="en-US" dirty="0"/>
              <a:t>Configuration comments</a:t>
            </a:r>
          </a:p>
          <a:p>
            <a:pPr lvl="2"/>
            <a:r>
              <a:rPr lang="en-US" dirty="0"/>
              <a:t>embed configuration info in JS files with comments</a:t>
            </a:r>
          </a:p>
          <a:p>
            <a:pPr lvl="2"/>
            <a:r>
              <a:rPr lang="en-US" i="1" dirty="0">
                <a:latin typeface="Courier New"/>
                <a:cs typeface="Courier New"/>
              </a:rPr>
              <a:t>/* </a:t>
            </a:r>
            <a:r>
              <a:rPr lang="en-US" i="1" dirty="0" err="1">
                <a:latin typeface="Courier New"/>
                <a:cs typeface="Courier New"/>
              </a:rPr>
              <a:t>eslint</a:t>
            </a:r>
            <a:r>
              <a:rPr lang="en-US" i="1" dirty="0">
                <a:latin typeface="Courier New"/>
                <a:cs typeface="Courier New"/>
              </a:rPr>
              <a:t> </a:t>
            </a:r>
            <a:r>
              <a:rPr lang="en-US" i="1" dirty="0" err="1">
                <a:latin typeface="Courier New"/>
                <a:cs typeface="Courier New"/>
              </a:rPr>
              <a:t>eqeqeq</a:t>
            </a:r>
            <a:r>
              <a:rPr lang="en-US" i="1" dirty="0">
                <a:latin typeface="Courier New"/>
                <a:cs typeface="Courier New"/>
              </a:rPr>
              <a:t>: "off", curly: "error" */</a:t>
            </a:r>
            <a:endParaRPr lang="en-US" dirty="0">
              <a:latin typeface="Courier New"/>
              <a:cs typeface="Courier New"/>
            </a:endParaRPr>
          </a:p>
          <a:p>
            <a:pPr lvl="1"/>
            <a:r>
              <a:rPr lang="en-US" dirty="0"/>
              <a:t>Configuration files</a:t>
            </a:r>
          </a:p>
          <a:p>
            <a:pPr lvl="2"/>
            <a:r>
              <a:rPr lang="en-US" dirty="0"/>
              <a:t>.</a:t>
            </a:r>
            <a:r>
              <a:rPr lang="en-US" dirty="0" err="1"/>
              <a:t>eslintrc</a:t>
            </a:r>
            <a:r>
              <a:rPr lang="en-US" dirty="0"/>
              <a:t> file</a:t>
            </a:r>
          </a:p>
          <a:p>
            <a:pPr lvl="1"/>
            <a:endParaRPr lang="en-US" dirty="0"/>
          </a:p>
        </p:txBody>
      </p:sp>
      <p:sp>
        <p:nvSpPr>
          <p:cNvPr id="2" name="Slide Number Placeholder 1"/>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412</a:t>
            </a:fld>
            <a:endParaRPr lang="en-US"/>
          </a:p>
        </p:txBody>
      </p:sp>
    </p:spTree>
    <p:extLst>
      <p:ext uri="{BB962C8B-B14F-4D97-AF65-F5344CB8AC3E}">
        <p14:creationId xmlns:p14="http://schemas.microsoft.com/office/powerpoint/2010/main" val="116209017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ESLint</a:t>
            </a:r>
            <a:r>
              <a:rPr lang="en-US" dirty="0"/>
              <a:t>: What Can Be Configured?</a:t>
            </a:r>
          </a:p>
        </p:txBody>
      </p:sp>
      <p:sp>
        <p:nvSpPr>
          <p:cNvPr id="3" name="Text Placeholder 2"/>
          <p:cNvSpPr>
            <a:spLocks noGrp="1"/>
          </p:cNvSpPr>
          <p:nvPr>
            <p:ph sz="quarter" idx="10"/>
          </p:nvPr>
        </p:nvSpPr>
        <p:spPr/>
        <p:txBody>
          <a:bodyPr/>
          <a:lstStyle/>
          <a:p>
            <a:r>
              <a:rPr lang="en-US" dirty="0"/>
              <a:t>Environments</a:t>
            </a:r>
          </a:p>
          <a:p>
            <a:pPr lvl="1"/>
            <a:r>
              <a:rPr lang="en-US" dirty="0"/>
              <a:t>Where is the code running?</a:t>
            </a:r>
          </a:p>
          <a:p>
            <a:pPr lvl="1"/>
            <a:r>
              <a:rPr lang="en-US" dirty="0"/>
              <a:t>Includes predefined global variables for each environment.</a:t>
            </a:r>
          </a:p>
          <a:p>
            <a:r>
              <a:rPr lang="en-US" dirty="0" err="1"/>
              <a:t>Globals</a:t>
            </a:r>
            <a:endParaRPr lang="en-US" dirty="0"/>
          </a:p>
          <a:p>
            <a:pPr lvl="1"/>
            <a:r>
              <a:rPr lang="en-US" dirty="0"/>
              <a:t>Specify additional </a:t>
            </a:r>
            <a:r>
              <a:rPr lang="en-US" dirty="0" err="1"/>
              <a:t>globals</a:t>
            </a:r>
            <a:r>
              <a:rPr lang="en-US" dirty="0"/>
              <a:t> your scripts use.</a:t>
            </a:r>
          </a:p>
          <a:p>
            <a:r>
              <a:rPr lang="en-US" dirty="0"/>
              <a:t>Rules</a:t>
            </a:r>
          </a:p>
          <a:p>
            <a:pPr lvl="1"/>
            <a:r>
              <a:rPr lang="en-US" dirty="0"/>
              <a:t>Enable rules at different levels.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413</a:t>
            </a:fld>
            <a:endParaRPr lang="en-US"/>
          </a:p>
        </p:txBody>
      </p:sp>
    </p:spTree>
    <p:extLst>
      <p:ext uri="{BB962C8B-B14F-4D97-AF65-F5344CB8AC3E}">
        <p14:creationId xmlns:p14="http://schemas.microsoft.com/office/powerpoint/2010/main" val="235582011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ESLint</a:t>
            </a:r>
            <a:r>
              <a:rPr lang="en-US" dirty="0"/>
              <a:t> Rules</a:t>
            </a:r>
          </a:p>
        </p:txBody>
      </p:sp>
      <p:sp>
        <p:nvSpPr>
          <p:cNvPr id="3" name="Text Placeholder 2"/>
          <p:cNvSpPr>
            <a:spLocks noGrp="1"/>
          </p:cNvSpPr>
          <p:nvPr>
            <p:ph sz="quarter" idx="10"/>
          </p:nvPr>
        </p:nvSpPr>
        <p:spPr/>
        <p:txBody>
          <a:bodyPr>
            <a:normAutofit fontScale="92500" lnSpcReduction="20000"/>
          </a:bodyPr>
          <a:lstStyle/>
          <a:p>
            <a:r>
              <a:rPr lang="en-US" dirty="0"/>
              <a:t>3 Levels</a:t>
            </a:r>
          </a:p>
          <a:p>
            <a:pPr lvl="1"/>
            <a:r>
              <a:rPr lang="en-US" dirty="0"/>
              <a:t>"off" or 0</a:t>
            </a:r>
          </a:p>
          <a:p>
            <a:pPr lvl="2"/>
            <a:r>
              <a:rPr lang="en-US" dirty="0"/>
              <a:t>Rule not applied.</a:t>
            </a:r>
          </a:p>
          <a:p>
            <a:pPr lvl="1"/>
            <a:r>
              <a:rPr lang="en-US" dirty="0"/>
              <a:t>"warn" or 1</a:t>
            </a:r>
          </a:p>
          <a:p>
            <a:pPr lvl="2"/>
            <a:r>
              <a:rPr lang="en-US" dirty="0"/>
              <a:t>Warn but don't exit.</a:t>
            </a:r>
          </a:p>
          <a:p>
            <a:pPr lvl="1"/>
            <a:r>
              <a:rPr lang="en-US" dirty="0"/>
              <a:t>"error" or 2</a:t>
            </a:r>
          </a:p>
          <a:p>
            <a:pPr lvl="2"/>
            <a:r>
              <a:rPr lang="en-US" dirty="0"/>
              <a:t>Error and exit.</a:t>
            </a:r>
          </a:p>
          <a:p>
            <a:r>
              <a:rPr lang="en-US" sz="1800" dirty="0">
                <a:latin typeface="Courier New"/>
                <a:cs typeface="Courier New"/>
              </a:rPr>
              <a:t>Example rules</a:t>
            </a:r>
          </a:p>
          <a:p>
            <a:pPr marL="800100" lvl="2" indent="0">
              <a:buNone/>
            </a:pPr>
            <a:r>
              <a:rPr lang="en-US" dirty="0">
                <a:latin typeface="Courier New"/>
                <a:cs typeface="Courier New"/>
              </a:rPr>
              <a:t>{</a:t>
            </a:r>
            <a:br>
              <a:rPr lang="en-US" dirty="0">
                <a:latin typeface="Courier New"/>
                <a:cs typeface="Courier New"/>
              </a:rPr>
            </a:br>
            <a:r>
              <a:rPr lang="en-US" dirty="0">
                <a:latin typeface="Courier New"/>
                <a:cs typeface="Courier New"/>
              </a:rPr>
              <a:t>    "rules": {</a:t>
            </a:r>
            <a:br>
              <a:rPr lang="en-US" dirty="0">
                <a:latin typeface="Courier New"/>
                <a:cs typeface="Courier New"/>
              </a:rPr>
            </a:br>
            <a:r>
              <a:rPr lang="en-US" dirty="0">
                <a:latin typeface="Courier New"/>
                <a:cs typeface="Courier New"/>
              </a:rPr>
              <a:t>    "</a:t>
            </a:r>
            <a:r>
              <a:rPr lang="en-US" dirty="0" err="1">
                <a:latin typeface="Courier New"/>
                <a:cs typeface="Courier New"/>
              </a:rPr>
              <a:t>eqeqeq</a:t>
            </a:r>
            <a:r>
              <a:rPr lang="en-US" dirty="0">
                <a:latin typeface="Courier New"/>
                <a:cs typeface="Courier New"/>
              </a:rPr>
              <a:t>": "off",</a:t>
            </a:r>
            <a:br>
              <a:rPr lang="en-US" dirty="0">
                <a:latin typeface="Courier New"/>
                <a:cs typeface="Courier New"/>
              </a:rPr>
            </a:br>
            <a:r>
              <a:rPr lang="en-US" dirty="0">
                <a:latin typeface="Courier New"/>
                <a:cs typeface="Courier New"/>
              </a:rPr>
              <a:t>    "curly": "error",</a:t>
            </a:r>
            <a:br>
              <a:rPr lang="en-US" dirty="0">
                <a:latin typeface="Courier New"/>
                <a:cs typeface="Courier New"/>
              </a:rPr>
            </a:br>
            <a:r>
              <a:rPr lang="en-US" dirty="0">
                <a:latin typeface="Courier New"/>
                <a:cs typeface="Courier New"/>
              </a:rPr>
              <a:t>    "quotes": ["error", "double"]</a:t>
            </a:r>
            <a:br>
              <a:rPr lang="en-US" dirty="0">
                <a:latin typeface="Courier New"/>
                <a:cs typeface="Courier New"/>
              </a:rPr>
            </a:br>
            <a:r>
              <a:rPr lang="en-US" dirty="0">
                <a:latin typeface="Courier New"/>
                <a:cs typeface="Courier New"/>
              </a:rPr>
              <a:t>}</a:t>
            </a:r>
            <a:br>
              <a:rPr lang="en-US" dirty="0">
                <a:latin typeface="Courier New"/>
                <a:cs typeface="Courier New"/>
              </a:rPr>
            </a:br>
            <a:r>
              <a:rPr lang="en-US" dirty="0">
                <a:latin typeface="Courier New"/>
                <a:cs typeface="Courier New"/>
              </a:rPr>
              <a:t>}</a:t>
            </a:r>
            <a:endParaRPr lang="en-US" sz="1200" dirty="0">
              <a:latin typeface="Courier New"/>
              <a:cs typeface="Courier New"/>
            </a:endParaRP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414</a:t>
            </a:fld>
            <a:endParaRPr lang="en-US"/>
          </a:p>
        </p:txBody>
      </p:sp>
    </p:spTree>
    <p:extLst>
      <p:ext uri="{BB962C8B-B14F-4D97-AF65-F5344CB8AC3E}">
        <p14:creationId xmlns:p14="http://schemas.microsoft.com/office/powerpoint/2010/main" val="10866640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Lab 7 - Automate </a:t>
            </a:r>
            <a:r>
              <a:rPr lang="en-US" dirty="0" err="1"/>
              <a:t>Linting</a:t>
            </a:r>
            <a:endParaRPr lang="en-US" dirty="0"/>
          </a:p>
        </p:txBody>
      </p:sp>
      <p:sp>
        <p:nvSpPr>
          <p:cNvPr id="3" name="Text Placeholder 2"/>
          <p:cNvSpPr>
            <a:spLocks noGrp="1"/>
          </p:cNvSpPr>
          <p:nvPr>
            <p:ph sz="quarter" idx="10"/>
          </p:nvPr>
        </p:nvSpPr>
        <p:spPr/>
        <p:txBody>
          <a:bodyPr/>
          <a:lstStyle/>
          <a:p>
            <a:r>
              <a:rPr lang="en-US" dirty="0"/>
              <a:t>Install </a:t>
            </a:r>
            <a:r>
              <a:rPr lang="en-US" dirty="0" err="1"/>
              <a:t>ESLint</a:t>
            </a:r>
            <a:r>
              <a:rPr lang="en-US" dirty="0"/>
              <a:t> into project</a:t>
            </a:r>
          </a:p>
          <a:p>
            <a:r>
              <a:rPr lang="en-US" dirty="0"/>
              <a:t>Test it</a:t>
            </a:r>
          </a:p>
          <a:p>
            <a:r>
              <a:rPr lang="en-US" dirty="0"/>
              <a:t>Create an </a:t>
            </a:r>
            <a:r>
              <a:rPr lang="en-US" dirty="0" err="1"/>
              <a:t>npm</a:t>
            </a:r>
            <a:r>
              <a:rPr lang="en-US" dirty="0"/>
              <a:t> script called "lint"</a:t>
            </a:r>
          </a:p>
          <a:p>
            <a:r>
              <a:rPr lang="en-US" dirty="0"/>
              <a:t>Make lint task a dependency of default build task</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415</a:t>
            </a:fld>
            <a:endParaRPr lang="en-US"/>
          </a:p>
        </p:txBody>
      </p:sp>
    </p:spTree>
    <p:extLst>
      <p:ext uri="{BB962C8B-B14F-4D97-AF65-F5344CB8AC3E}">
        <p14:creationId xmlns:p14="http://schemas.microsoft.com/office/powerpoint/2010/main" val="109975052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28650" y="365126"/>
            <a:ext cx="7886700" cy="1325563"/>
          </a:xfrm>
        </p:spPr>
        <p:txBody>
          <a:bodyPr/>
          <a:lstStyle/>
          <a:p>
            <a:pPr lvl="0"/>
            <a:r>
              <a:rPr lang="en-US" dirty="0"/>
              <a:t>Lab - Managing External Dependencies</a:t>
            </a:r>
          </a:p>
        </p:txBody>
      </p:sp>
      <p:sp>
        <p:nvSpPr>
          <p:cNvPr id="2" name="Text Placeholder 1"/>
          <p:cNvSpPr>
            <a:spLocks noGrp="1"/>
          </p:cNvSpPr>
          <p:nvPr>
            <p:ph type="body" idx="4294967295"/>
          </p:nvPr>
        </p:nvSpPr>
        <p:spPr>
          <a:xfrm>
            <a:off x="628650" y="1825625"/>
            <a:ext cx="7886700" cy="4351338"/>
          </a:xfrm>
        </p:spPr>
        <p:txBody>
          <a:bodyPr/>
          <a:lstStyle/>
          <a:p>
            <a:pPr marL="514350" indent="-514350">
              <a:buFont typeface="+mj-lt"/>
              <a:buAutoNum type="arabicPeriod"/>
            </a:pPr>
            <a:r>
              <a:rPr lang="en-US" dirty="0"/>
              <a:t>Create a script called version-check to check the node version</a:t>
            </a:r>
          </a:p>
          <a:p>
            <a:pPr marL="514350" indent="-514350">
              <a:buFont typeface="+mj-lt"/>
              <a:buAutoNum type="arabicPeriod"/>
            </a:pPr>
            <a:r>
              <a:rPr lang="en-US" dirty="0"/>
              <a:t>Compare node version against version listed in </a:t>
            </a:r>
            <a:r>
              <a:rPr lang="en-US" dirty="0" err="1"/>
              <a:t>package.json</a:t>
            </a:r>
            <a:endParaRPr lang="en-US" dirty="0"/>
          </a:p>
          <a:p>
            <a:pPr marL="514350" indent="-514350">
              <a:buFont typeface="+mj-lt"/>
              <a:buAutoNum type="arabicPeriod"/>
            </a:pPr>
            <a:r>
              <a:rPr lang="en-US" dirty="0"/>
              <a:t>Fail with helpful message if wrong version is installed</a:t>
            </a:r>
          </a:p>
          <a:p>
            <a:pPr marL="514350" indent="-514350">
              <a:buFont typeface="+mj-lt"/>
              <a:buAutoNum type="arabicPeriod"/>
            </a:pPr>
            <a:r>
              <a:rPr lang="en-US" dirty="0"/>
              <a:t>Make the default task dependent on version</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416</a:t>
            </a:fld>
            <a:endParaRPr lang="en-US"/>
          </a:p>
        </p:txBody>
      </p:sp>
    </p:spTree>
    <p:extLst>
      <p:ext uri="{BB962C8B-B14F-4D97-AF65-F5344CB8AC3E}">
        <p14:creationId xmlns:p14="http://schemas.microsoft.com/office/powerpoint/2010/main" val="361722511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lvl="0" rtl="0"/>
            <a:r>
              <a:rPr lang="en-US" dirty="0"/>
              <a:t>Chapter 6:</a:t>
            </a:r>
            <a:br>
              <a:rPr lang="en-US" dirty="0"/>
            </a:br>
            <a:r>
              <a:rPr lang="en-US" dirty="0"/>
              <a:t>Building and Refactoring</a:t>
            </a:r>
          </a:p>
        </p:txBody>
      </p:sp>
      <p:sp>
        <p:nvSpPr>
          <p:cNvPr id="5" name="Subtitle 4"/>
          <p:cNvSpPr>
            <a:spLocks noGrp="1"/>
          </p:cNvSpPr>
          <p:nvPr>
            <p:ph type="subTitle" idx="1"/>
          </p:nvPr>
        </p:nvSpPr>
        <p:spPr/>
        <p:txBody>
          <a:bodyPr>
            <a:normAutofit fontScale="92500" lnSpcReduction="10000"/>
          </a:bodyPr>
          <a:lstStyle/>
          <a:p>
            <a:pPr algn="l"/>
            <a:r>
              <a:rPr lang="en-US" dirty="0"/>
              <a:t>Objectives</a:t>
            </a:r>
          </a:p>
          <a:p>
            <a:pPr marL="342900" indent="-342900" algn="l">
              <a:buFont typeface="Arial"/>
              <a:buChar char="•"/>
            </a:pPr>
            <a:r>
              <a:rPr lang="en-US" dirty="0"/>
              <a:t>Use </a:t>
            </a:r>
            <a:r>
              <a:rPr lang="en-US" dirty="0" err="1"/>
              <a:t>Webpack</a:t>
            </a:r>
            <a:r>
              <a:rPr lang="en-US" dirty="0"/>
              <a:t> to build your production files</a:t>
            </a:r>
          </a:p>
          <a:p>
            <a:pPr marL="342900" indent="-342900" algn="l">
              <a:buFont typeface="Arial"/>
              <a:buChar char="•"/>
            </a:pPr>
            <a:r>
              <a:rPr lang="en-US" dirty="0"/>
              <a:t>Integrate </a:t>
            </a:r>
            <a:r>
              <a:rPr lang="en-US" dirty="0" err="1"/>
              <a:t>Webpack</a:t>
            </a:r>
            <a:r>
              <a:rPr lang="en-US" dirty="0"/>
              <a:t> into the automated build</a:t>
            </a:r>
          </a:p>
        </p:txBody>
      </p:sp>
      <p:sp>
        <p:nvSpPr>
          <p:cNvPr id="3" name="Slide Number Placeholder 2"/>
          <p:cNvSpPr>
            <a:spLocks noGrp="1"/>
          </p:cNvSpPr>
          <p:nvPr>
            <p:ph type="sldNum" sz="quarter" idx="4294967295"/>
          </p:nvPr>
        </p:nvSpPr>
        <p:spPr>
          <a:xfrm>
            <a:off x="7086600" y="6356350"/>
            <a:ext cx="2057400" cy="365125"/>
          </a:xfrm>
        </p:spPr>
        <p:txBody>
          <a:bodyPr/>
          <a:lstStyle/>
          <a:p>
            <a:fld id="{6FFFF67E-EC6A-B940-8DC7-BF9A5925C934}" type="slidenum">
              <a:rPr lang="en-US" smtClean="0"/>
              <a:t>417</a:t>
            </a:fld>
            <a:endParaRPr lang="en-US"/>
          </a:p>
        </p:txBody>
      </p:sp>
    </p:spTree>
    <p:extLst>
      <p:ext uri="{BB962C8B-B14F-4D97-AF65-F5344CB8AC3E}">
        <p14:creationId xmlns:p14="http://schemas.microsoft.com/office/powerpoint/2010/main" val="31720497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a:t>
            </a:r>
            <a:r>
              <a:rPr lang="en-US" dirty="0" err="1">
                <a:latin typeface="Courier New"/>
                <a:cs typeface="Courier New"/>
              </a:rPr>
              <a:t>dist</a:t>
            </a:r>
            <a:r>
              <a:rPr lang="en-US" dirty="0"/>
              <a:t> directory</a:t>
            </a:r>
          </a:p>
        </p:txBody>
      </p:sp>
      <p:sp>
        <p:nvSpPr>
          <p:cNvPr id="3" name="Text Placeholder 2"/>
          <p:cNvSpPr>
            <a:spLocks noGrp="1"/>
          </p:cNvSpPr>
          <p:nvPr>
            <p:ph sz="quarter" idx="10"/>
          </p:nvPr>
        </p:nvSpPr>
        <p:spPr/>
        <p:txBody>
          <a:bodyPr/>
          <a:lstStyle/>
          <a:p>
            <a:r>
              <a:rPr lang="en-US" dirty="0"/>
              <a:t>Use </a:t>
            </a:r>
            <a:r>
              <a:rPr lang="en-US" dirty="0" err="1"/>
              <a:t>webpack</a:t>
            </a:r>
            <a:r>
              <a:rPr lang="en-US" dirty="0"/>
              <a:t> to bundle everything</a:t>
            </a:r>
          </a:p>
          <a:p>
            <a:r>
              <a:rPr lang="en-US" dirty="0"/>
              <a:t>Use babel to convert ES6 code to ES5</a:t>
            </a:r>
          </a:p>
          <a:p>
            <a:r>
              <a:rPr lang="en-US" dirty="0"/>
              <a:t>Use run </a:t>
            </a:r>
            <a:r>
              <a:rPr lang="en-US" dirty="0" err="1"/>
              <a:t>webpack</a:t>
            </a:r>
            <a:r>
              <a:rPr lang="en-US" dirty="0"/>
              <a:t> and create the </a:t>
            </a:r>
            <a:r>
              <a:rPr lang="en-US" dirty="0" err="1">
                <a:latin typeface="Courier New"/>
                <a:cs typeface="Courier New"/>
              </a:rPr>
              <a:t>dist</a:t>
            </a:r>
            <a:r>
              <a:rPr lang="en-US" dirty="0"/>
              <a:t> directory.</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418</a:t>
            </a:fld>
            <a:endParaRPr lang="en-US"/>
          </a:p>
        </p:txBody>
      </p:sp>
    </p:spTree>
    <p:extLst>
      <p:ext uri="{BB962C8B-B14F-4D97-AF65-F5344CB8AC3E}">
        <p14:creationId xmlns:p14="http://schemas.microsoft.com/office/powerpoint/2010/main" val="14955910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webpack</a:t>
            </a:r>
            <a:endParaRPr lang="en-US" dirty="0"/>
          </a:p>
        </p:txBody>
      </p:sp>
      <p:pic>
        <p:nvPicPr>
          <p:cNvPr id="7" name="Content Placeholder 6" descr="what-is-webpack.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032784"/>
            <a:ext cx="7886700" cy="3937020"/>
          </a:xfrm>
        </p:spPr>
      </p:pic>
      <p:sp>
        <p:nvSpPr>
          <p:cNvPr id="4" name="Slide Number Placeholder 3"/>
          <p:cNvSpPr>
            <a:spLocks noGrp="1"/>
          </p:cNvSpPr>
          <p:nvPr>
            <p:ph type="sldNum" sz="quarter" idx="12"/>
          </p:nvPr>
        </p:nvSpPr>
        <p:spPr/>
        <p:txBody>
          <a:bodyPr/>
          <a:lstStyle/>
          <a:p>
            <a:fld id="{A839F4A7-500C-EC42-AE23-BEE4487EA55E}" type="slidenum">
              <a:rPr lang="en-US" smtClean="0"/>
              <a:t>419</a:t>
            </a:fld>
            <a:endParaRPr lang="en-US"/>
          </a:p>
        </p:txBody>
      </p:sp>
    </p:spTree>
    <p:extLst>
      <p:ext uri="{BB962C8B-B14F-4D97-AF65-F5344CB8AC3E}">
        <p14:creationId xmlns:p14="http://schemas.microsoft.com/office/powerpoint/2010/main" val="3238894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7BA4-C0D8-5A34-A28E-7EC9C0E04CB5}"/>
              </a:ext>
            </a:extLst>
          </p:cNvPr>
          <p:cNvSpPr>
            <a:spLocks noGrp="1"/>
          </p:cNvSpPr>
          <p:nvPr>
            <p:ph type="title"/>
          </p:nvPr>
        </p:nvSpPr>
        <p:spPr/>
        <p:txBody>
          <a:bodyPr/>
          <a:lstStyle/>
          <a:p>
            <a:r>
              <a:rPr lang="en-US" dirty="0"/>
              <a:t>Two Types of Components</a:t>
            </a:r>
          </a:p>
        </p:txBody>
      </p:sp>
      <p:sp>
        <p:nvSpPr>
          <p:cNvPr id="3" name="Content Placeholder 2">
            <a:extLst>
              <a:ext uri="{FF2B5EF4-FFF2-40B4-BE49-F238E27FC236}">
                <a16:creationId xmlns:a16="http://schemas.microsoft.com/office/drawing/2014/main" id="{4743D155-C255-BF28-7365-8AADC7CFFA20}"/>
              </a:ext>
            </a:extLst>
          </p:cNvPr>
          <p:cNvSpPr>
            <a:spLocks noGrp="1"/>
          </p:cNvSpPr>
          <p:nvPr>
            <p:ph sz="quarter" idx="10"/>
          </p:nvPr>
        </p:nvSpPr>
        <p:spPr/>
        <p:txBody>
          <a:bodyPr/>
          <a:lstStyle/>
          <a:p>
            <a:r>
              <a:rPr lang="en-US" dirty="0"/>
              <a:t>React DOM has built-in components that produce HTML</a:t>
            </a:r>
          </a:p>
          <a:p>
            <a:pPr lvl="1"/>
            <a:r>
              <a:rPr lang="en-US" dirty="0"/>
              <a:t>Examples: &lt;div&gt;, &lt;p&gt;, &lt;h1&gt;, &lt;form&gt;, &lt;input&gt;</a:t>
            </a:r>
          </a:p>
          <a:p>
            <a:pPr lvl="1"/>
            <a:r>
              <a:rPr lang="en-US" dirty="0"/>
              <a:t>HTML elements are always lowercase.</a:t>
            </a:r>
          </a:p>
          <a:p>
            <a:r>
              <a:rPr lang="en-US" dirty="0"/>
              <a:t>You create custom components</a:t>
            </a:r>
          </a:p>
          <a:p>
            <a:pPr lvl="1"/>
            <a:r>
              <a:rPr lang="en-US" dirty="0"/>
              <a:t>Custom components are upper </a:t>
            </a:r>
            <a:r>
              <a:rPr lang="en-US" dirty="0" err="1"/>
              <a:t>camelcase</a:t>
            </a:r>
            <a:r>
              <a:rPr lang="en-US" dirty="0"/>
              <a:t>.</a:t>
            </a:r>
          </a:p>
          <a:p>
            <a:pPr lvl="1"/>
            <a:r>
              <a:rPr lang="en-US" dirty="0"/>
              <a:t>May be made of HTML components and other custom components.</a:t>
            </a:r>
          </a:p>
          <a:p>
            <a:pPr lvl="1"/>
            <a:r>
              <a:rPr lang="en-US" dirty="0"/>
              <a:t>Examples: &lt;</a:t>
            </a:r>
            <a:r>
              <a:rPr lang="en-US" dirty="0" err="1"/>
              <a:t>LoginForm</a:t>
            </a:r>
            <a:r>
              <a:rPr lang="en-US" dirty="0"/>
              <a:t>&gt;, &lt;</a:t>
            </a:r>
            <a:r>
              <a:rPr lang="en-US" dirty="0" err="1"/>
              <a:t>WeatherChart</a:t>
            </a:r>
            <a:r>
              <a:rPr lang="en-US" dirty="0"/>
              <a:t>&gt;, &lt;</a:t>
            </a:r>
            <a:r>
              <a:rPr lang="en-US" dirty="0" err="1"/>
              <a:t>StockTicker</a:t>
            </a:r>
            <a:r>
              <a:rPr lang="en-US" dirty="0"/>
              <a:t>&gt;</a:t>
            </a:r>
          </a:p>
        </p:txBody>
      </p:sp>
    </p:spTree>
    <p:extLst>
      <p:ext uri="{BB962C8B-B14F-4D97-AF65-F5344CB8AC3E}">
        <p14:creationId xmlns:p14="http://schemas.microsoft.com/office/powerpoint/2010/main" val="254977136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webpack</a:t>
            </a:r>
            <a:r>
              <a:rPr lang="en-US" dirty="0"/>
              <a:t> Works</a:t>
            </a:r>
          </a:p>
        </p:txBody>
      </p:sp>
      <p:sp>
        <p:nvSpPr>
          <p:cNvPr id="3" name="Content Placeholder 2"/>
          <p:cNvSpPr>
            <a:spLocks noGrp="1"/>
          </p:cNvSpPr>
          <p:nvPr>
            <p:ph sz="quarter" idx="10"/>
          </p:nvPr>
        </p:nvSpPr>
        <p:spPr/>
        <p:txBody>
          <a:bodyPr/>
          <a:lstStyle/>
          <a:p>
            <a:r>
              <a:rPr lang="en-US" dirty="0"/>
              <a:t>Treats all assets as modules.</a:t>
            </a:r>
          </a:p>
          <a:p>
            <a:r>
              <a:rPr lang="en-US" dirty="0"/>
              <a:t>Loads modules using most module styles (</a:t>
            </a:r>
            <a:r>
              <a:rPr lang="en-US" dirty="0" err="1"/>
              <a:t>CommonJs</a:t>
            </a:r>
            <a:r>
              <a:rPr lang="en-US" dirty="0"/>
              <a:t>, AMD, ES6) and creates a 'bundle'.</a:t>
            </a:r>
          </a:p>
          <a:p>
            <a:r>
              <a:rPr lang="en-US" dirty="0"/>
              <a:t>Uses loaders to transform non-JS resources into JS</a:t>
            </a:r>
          </a:p>
          <a:p>
            <a:pPr lvl="1"/>
            <a:r>
              <a:rPr lang="en-US" dirty="0"/>
              <a:t>Loaders transform individual files</a:t>
            </a:r>
          </a:p>
          <a:p>
            <a:r>
              <a:rPr lang="en-US" dirty="0"/>
              <a:t>Plugins extend </a:t>
            </a:r>
            <a:r>
              <a:rPr lang="en-US" dirty="0" err="1"/>
              <a:t>webpack's</a:t>
            </a:r>
            <a:r>
              <a:rPr lang="en-US" dirty="0"/>
              <a:t> capabilities</a:t>
            </a:r>
          </a:p>
          <a:p>
            <a:pPr lvl="1"/>
            <a:r>
              <a:rPr lang="en-US" dirty="0"/>
              <a:t>Plugins work on the entire bundle</a:t>
            </a:r>
          </a:p>
          <a:p>
            <a:endParaRPr lang="en-US" dirty="0"/>
          </a:p>
        </p:txBody>
      </p:sp>
      <p:sp>
        <p:nvSpPr>
          <p:cNvPr id="4" name="Slide Number Placeholder 3"/>
          <p:cNvSpPr>
            <a:spLocks noGrp="1"/>
          </p:cNvSpPr>
          <p:nvPr>
            <p:ph type="sldNum" sz="quarter" idx="13"/>
          </p:nvPr>
        </p:nvSpPr>
        <p:spPr>
          <a:xfrm>
            <a:off x="7086600" y="6356350"/>
            <a:ext cx="2057400" cy="365125"/>
          </a:xfrm>
        </p:spPr>
        <p:txBody>
          <a:bodyPr/>
          <a:lstStyle/>
          <a:p>
            <a:fld id="{6FFFF67E-EC6A-B940-8DC7-BF9A5925C934}" type="slidenum">
              <a:rPr lang="en-US" smtClean="0"/>
              <a:t>420</a:t>
            </a:fld>
            <a:endParaRPr lang="en-US"/>
          </a:p>
        </p:txBody>
      </p:sp>
    </p:spTree>
    <p:extLst>
      <p:ext uri="{BB962C8B-B14F-4D97-AF65-F5344CB8AC3E}">
        <p14:creationId xmlns:p14="http://schemas.microsoft.com/office/powerpoint/2010/main" val="5019795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r>
              <a:rPr lang="en-US" dirty="0"/>
              <a:t>Lab: Deploying with Webpack</a:t>
            </a:r>
          </a:p>
        </p:txBody>
      </p:sp>
      <p:sp>
        <p:nvSpPr>
          <p:cNvPr id="5" name="Subtitle 4">
            <a:extLst>
              <a:ext uri="{FF2B5EF4-FFF2-40B4-BE49-F238E27FC236}">
                <a16:creationId xmlns:a16="http://schemas.microsoft.com/office/drawing/2014/main" id="{3F302437-906C-A942-9789-3579A0B6F7AA}"/>
              </a:ext>
            </a:extLst>
          </p:cNvPr>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7086600" y="6356350"/>
            <a:ext cx="2057400" cy="365125"/>
          </a:xfrm>
        </p:spPr>
        <p:txBody>
          <a:bodyPr/>
          <a:lstStyle/>
          <a:p>
            <a:fld id="{A839F4A7-500C-EC42-AE23-BEE4487EA55E}" type="slidenum">
              <a:rPr lang="en-US" smtClean="0"/>
              <a:t>421</a:t>
            </a:fld>
            <a:endParaRPr lang="en-US"/>
          </a:p>
        </p:txBody>
      </p:sp>
    </p:spTree>
    <p:extLst>
      <p:ext uri="{BB962C8B-B14F-4D97-AF65-F5344CB8AC3E}">
        <p14:creationId xmlns:p14="http://schemas.microsoft.com/office/powerpoint/2010/main" val="302690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FF1072-C3EB-2B45-BB8B-5AE17955927B}"/>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9CB77D37-E310-86FE-E427-3CDED04F5E58}"/>
              </a:ext>
            </a:extLst>
          </p:cNvPr>
          <p:cNvSpPr>
            <a:spLocks noGrp="1"/>
          </p:cNvSpPr>
          <p:nvPr>
            <p:ph type="subTitle" idx="1"/>
          </p:nvPr>
        </p:nvSpPr>
        <p:spPr/>
        <p:txBody>
          <a:bodyPr/>
          <a:lstStyle/>
          <a:p>
            <a:r>
              <a:rPr lang="en-US" dirty="0">
                <a:hlinkClick r:id="rId3"/>
              </a:rPr>
              <a:t>chris@minnick.com</a:t>
            </a:r>
            <a:endParaRPr lang="en-US" dirty="0"/>
          </a:p>
          <a:p>
            <a:r>
              <a:rPr lang="en-US" dirty="0"/>
              <a:t>https://</a:t>
            </a:r>
            <a:r>
              <a:rPr lang="en-US" dirty="0" err="1"/>
              <a:t>chrisminnick.com</a:t>
            </a:r>
            <a:endParaRPr lang="en-US" dirty="0"/>
          </a:p>
        </p:txBody>
      </p:sp>
    </p:spTree>
    <p:extLst>
      <p:ext uri="{BB962C8B-B14F-4D97-AF65-F5344CB8AC3E}">
        <p14:creationId xmlns:p14="http://schemas.microsoft.com/office/powerpoint/2010/main" val="80976869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and Copyright</a:t>
            </a:r>
          </a:p>
        </p:txBody>
      </p:sp>
      <p:sp>
        <p:nvSpPr>
          <p:cNvPr id="3" name="Text Placeholder 2"/>
          <p:cNvSpPr>
            <a:spLocks noGrp="1"/>
          </p:cNvSpPr>
          <p:nvPr>
            <p:ph sz="quarter" idx="10"/>
          </p:nvPr>
        </p:nvSpPr>
        <p:spPr/>
        <p:txBody>
          <a:bodyPr/>
          <a:lstStyle/>
          <a:p>
            <a:pPr marL="0" indent="0">
              <a:buNone/>
            </a:pPr>
            <a:r>
              <a:rPr lang="en-US" sz="1100" b="1" dirty="0"/>
              <a:t>Disclaimer</a:t>
            </a:r>
          </a:p>
          <a:p>
            <a:r>
              <a:rPr lang="en-US" sz="1100" dirty="0"/>
              <a:t>WatzThis? takes care to ensure the accuracy and quality of this courseware and related courseware files. We cannot guarantee the accuracy of these materials. The courseware and related files are provided without any warranty whatsoever, including but not limited to implied warranties of merchantability or fitness for a particular purpose. Use of screenshots, product names and icons in the courseware are for editorial purposes only. No such use should be construed to imply sponsorship or endorsement of the courseware, nor any affiliation of such entity with WatzThis?.</a:t>
            </a:r>
          </a:p>
          <a:p>
            <a:pPr marL="0" indent="0">
              <a:buNone/>
            </a:pPr>
            <a:r>
              <a:rPr lang="en-US" sz="1100" b="1" dirty="0"/>
              <a:t>Third-Party Information</a:t>
            </a:r>
          </a:p>
          <a:p>
            <a:r>
              <a:rPr lang="en-US" sz="1100" dirty="0"/>
              <a:t>This courseware contains links to third-party web sites that are not under our control and we are not responsible for the content of any linked sites. If you access a third-party web site mentioned in this courseware, then you do so at your own risk. We provide these links only as a convenience, and the inclusion of the link does not imply that we endorse or accept responsibility for the content on those third-party web sites. Information in this courseware may change without notice and does not represent a commitment on the part of the authors and publishers.</a:t>
            </a:r>
          </a:p>
          <a:p>
            <a:pPr marL="0" indent="0">
              <a:buNone/>
            </a:pPr>
            <a:r>
              <a:rPr lang="en-US" sz="1100" b="1" dirty="0"/>
              <a:t>Copyright</a:t>
            </a:r>
          </a:p>
          <a:p>
            <a:r>
              <a:rPr lang="en-US" sz="1100" dirty="0"/>
              <a:t>Copyright 2021, WatzThis?. All Rights reserved. Screenshots used for illustrative purposes are the property of the software proprietor. This publication, or any part thereof, may not be reproduced or transmitted in any form by any means, electronic or mechanical, including photocopying, recording, storage in an information retrieval system, or otherwise, without express written permission of WatzThis, 567 Commercial St, Astoria, OR 97103. www.watzthis.com</a:t>
            </a:r>
          </a:p>
          <a:p>
            <a:pPr marL="0" indent="0">
              <a:buNone/>
            </a:pPr>
            <a:r>
              <a:rPr lang="en-US" sz="1100" b="1" dirty="0"/>
              <a:t>Help us improve our courseware</a:t>
            </a:r>
          </a:p>
          <a:p>
            <a:r>
              <a:rPr lang="en-US" sz="1100" dirty="0"/>
              <a:t>Please send your comments and suggestions via email to info@watzthis.com</a:t>
            </a:r>
          </a:p>
        </p:txBody>
      </p:sp>
    </p:spTree>
    <p:extLst>
      <p:ext uri="{BB962C8B-B14F-4D97-AF65-F5344CB8AC3E}">
        <p14:creationId xmlns:p14="http://schemas.microsoft.com/office/powerpoint/2010/main" val="1442652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Using React with JSX</a:t>
            </a:r>
          </a:p>
        </p:txBody>
      </p:sp>
      <p:sp>
        <p:nvSpPr>
          <p:cNvPr id="3" name="Text Placeholder 2"/>
          <p:cNvSpPr>
            <a:spLocks noGrp="1"/>
          </p:cNvSpPr>
          <p:nvPr>
            <p:ph type="body" sz="quarter" idx="13"/>
          </p:nvPr>
        </p:nvSpPr>
        <p:spPr/>
        <p:txBody>
          <a:bodyPr>
            <a:normAutofit/>
          </a:bodyPr>
          <a:lstStyle/>
          <a:p>
            <a:pPr marL="0" indent="0">
              <a:buNone/>
            </a:pPr>
            <a:r>
              <a:rPr lang="en-US" sz="2000" dirty="0">
                <a:latin typeface="Courier New" panose="02070309020205020404" pitchFamily="49" charset="0"/>
                <a:cs typeface="Courier New" panose="02070309020205020404" pitchFamily="49" charset="0"/>
              </a:rPr>
              <a:t>function </a:t>
            </a:r>
            <a:r>
              <a:rPr lang="en-US" sz="2000" dirty="0" err="1">
                <a:latin typeface="Courier New" panose="02070309020205020404" pitchFamily="49" charset="0"/>
                <a:cs typeface="Courier New" panose="02070309020205020404" pitchFamily="49" charset="0"/>
              </a:rPr>
              <a:t>LoginBox</a:t>
            </a:r>
            <a:r>
              <a:rPr lang="en-US" sz="2000" dirty="0">
                <a:latin typeface="Courier New" panose="02070309020205020404" pitchFamily="49" charset="0"/>
                <a:cs typeface="Courier New" panose="02070309020205020404" pitchFamily="49" charset="0"/>
              </a:rPr>
              <a:t>(props){</a:t>
            </a:r>
          </a:p>
          <a:p>
            <a:pPr marL="0" indent="0">
              <a:buNone/>
            </a:pPr>
            <a:r>
              <a:rPr lang="en-US" sz="2000" dirty="0">
                <a:latin typeface="Courier New" panose="02070309020205020404" pitchFamily="49" charset="0"/>
                <a:cs typeface="Courier New" panose="02070309020205020404" pitchFamily="49" charset="0"/>
              </a:rPr>
              <a:t>return (</a:t>
            </a:r>
          </a:p>
          <a:p>
            <a:pPr marL="0" indent="0">
              <a:buNone/>
            </a:pPr>
            <a:r>
              <a:rPr lang="en-US" sz="2000" dirty="0">
                <a:latin typeface="Courier New" panose="02070309020205020404" pitchFamily="49" charset="0"/>
                <a:cs typeface="Courier New" panose="02070309020205020404" pitchFamily="49" charset="0"/>
              </a:rPr>
              <a:t>  &lt;div&gt;</a:t>
            </a:r>
          </a:p>
          <a:p>
            <a:pPr marL="0" indent="0">
              <a:buNone/>
            </a:pPr>
            <a:r>
              <a:rPr lang="en-US" sz="2000" dirty="0">
                <a:latin typeface="Courier New" panose="02070309020205020404" pitchFamily="49" charset="0"/>
                <a:cs typeface="Courier New" panose="02070309020205020404" pitchFamily="49" charset="0"/>
              </a:rPr>
              <a:t>  &lt;label&gt;Log In &lt;input type="text" id="username" </a:t>
            </a:r>
          </a:p>
          <a:p>
            <a:pPr marL="0" indent="0">
              <a:buNone/>
            </a:pPr>
            <a:r>
              <a:rPr lang="en-US" sz="2000" dirty="0">
                <a:latin typeface="Courier New" panose="02070309020205020404" pitchFamily="49" charset="0"/>
                <a:cs typeface="Courier New" panose="02070309020205020404" pitchFamily="49" charset="0"/>
              </a:rPr>
              <a:t>     placeholder={</a:t>
            </a:r>
            <a:r>
              <a:rPr lang="en-US" sz="2000" dirty="0" err="1">
                <a:latin typeface="Courier New" panose="02070309020205020404" pitchFamily="49" charset="0"/>
                <a:cs typeface="Courier New" panose="02070309020205020404" pitchFamily="49" charset="0"/>
              </a:rPr>
              <a:t>props.placeholderText</a:t>
            </a:r>
            <a:r>
              <a:rPr lang="en-US" sz="2000" dirty="0">
                <a:latin typeface="Courier New" panose="02070309020205020404" pitchFamily="49" charset="0"/>
                <a:cs typeface="Courier New" panose="02070309020205020404" pitchFamily="49" charset="0"/>
              </a:rPr>
              <a:t>} /&gt;</a:t>
            </a:r>
          </a:p>
          <a:p>
            <a:pPr marL="0" indent="0">
              <a:buNone/>
            </a:pPr>
            <a:r>
              <a:rPr lang="en-US" sz="2000" dirty="0">
                <a:latin typeface="Courier New" panose="02070309020205020404" pitchFamily="49" charset="0"/>
                <a:cs typeface="Courier New" panose="02070309020205020404" pitchFamily="49" charset="0"/>
              </a:rPr>
              <a:t>  &lt;/label&gt;</a:t>
            </a:r>
          </a:p>
          <a:p>
            <a:pPr marL="0" indent="0">
              <a:buNone/>
            </a:pPr>
            <a:r>
              <a:rPr lang="en-US" sz="2000" dirty="0">
                <a:latin typeface="Courier New" panose="02070309020205020404" pitchFamily="49" charset="0"/>
                <a:cs typeface="Courier New" panose="02070309020205020404" pitchFamily="49" charset="0"/>
              </a:rPr>
              <a:t>  &lt;/div&gt; </a:t>
            </a:r>
          </a:p>
          <a:p>
            <a:pPr marL="0" indent="0">
              <a:buNone/>
            </a:pP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28752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Using React without JSX</a:t>
            </a:r>
          </a:p>
        </p:txBody>
      </p:sp>
      <p:sp>
        <p:nvSpPr>
          <p:cNvPr id="5" name="Text Placeholder 4"/>
          <p:cNvSpPr>
            <a:spLocks noGrp="1"/>
          </p:cNvSpPr>
          <p:nvPr>
            <p:ph type="body" sz="quarter" idx="13"/>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return(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React.createElement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div",null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React.createElement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label",null</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"Log In",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React.createElement</a:t>
            </a:r>
            <a:r>
              <a:rPr lang="en-US" dirty="0">
                <a:latin typeface="Courier New" panose="02070309020205020404" pitchFamily="49" charset="0"/>
                <a:cs typeface="Courier New" panose="02070309020205020404" pitchFamily="49" charset="0"/>
              </a:rPr>
              <a:t>("input",</a:t>
            </a:r>
          </a:p>
          <a:p>
            <a:r>
              <a:rPr lang="en-US" dirty="0">
                <a:latin typeface="Courier New" panose="02070309020205020404" pitchFamily="49" charset="0"/>
                <a:cs typeface="Courier New" panose="02070309020205020404" pitchFamily="49" charset="0"/>
              </a:rPr>
              <a:t>          { type: "text", </a:t>
            </a:r>
          </a:p>
          <a:p>
            <a:r>
              <a:rPr lang="en-US" dirty="0">
                <a:latin typeface="Courier New" panose="02070309020205020404" pitchFamily="49" charset="0"/>
                <a:cs typeface="Courier New" panose="02070309020205020404" pitchFamily="49" charset="0"/>
              </a:rPr>
              <a:t>            id: "username"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225070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4FA3-2F67-D341-A24E-A2761D6A1B1C}"/>
              </a:ext>
            </a:extLst>
          </p:cNvPr>
          <p:cNvSpPr>
            <a:spLocks noGrp="1"/>
          </p:cNvSpPr>
          <p:nvPr>
            <p:ph type="title"/>
          </p:nvPr>
        </p:nvSpPr>
        <p:spPr/>
        <p:txBody>
          <a:bodyPr vert="horz" lIns="91440" tIns="45720" rIns="91440" bIns="45720" rtlCol="0" anchor="ctr">
            <a:normAutofit/>
          </a:bodyPr>
          <a:lstStyle/>
          <a:p>
            <a:r>
              <a:rPr lang="en-US" sz="4700" kern="1200" dirty="0">
                <a:solidFill>
                  <a:schemeClr val="tx1"/>
                </a:solidFill>
                <a:latin typeface="+mj-lt"/>
                <a:ea typeface="+mj-ea"/>
                <a:cs typeface="+mj-cs"/>
              </a:rPr>
              <a:t>Using Literal JavaScript in JSX</a:t>
            </a:r>
          </a:p>
        </p:txBody>
      </p:sp>
      <p:sp>
        <p:nvSpPr>
          <p:cNvPr id="3" name="Text Placeholder 2">
            <a:extLst>
              <a:ext uri="{FF2B5EF4-FFF2-40B4-BE49-F238E27FC236}">
                <a16:creationId xmlns:a16="http://schemas.microsoft.com/office/drawing/2014/main" id="{BF503955-4BBD-DF4A-BFA4-98583D22DC11}"/>
              </a:ext>
            </a:extLst>
          </p:cNvPr>
          <p:cNvSpPr>
            <a:spLocks noGrp="1"/>
          </p:cNvSpPr>
          <p:nvPr>
            <p:ph sz="quarter" idx="10"/>
          </p:nvPr>
        </p:nvSpPr>
        <p:spPr/>
        <p:txBody>
          <a:bodyPr vert="horz" lIns="91440" tIns="45720" rIns="91440" bIns="45720" rtlCol="0" anchor="t">
            <a:normAutofit/>
          </a:bodyPr>
          <a:lstStyle/>
          <a:p>
            <a:r>
              <a:rPr lang="en-US" sz="3200" dirty="0"/>
              <a:t>Enclose JavaScript that shouldn't be interpreted as JSX in curly braces</a:t>
            </a:r>
          </a:p>
          <a:p>
            <a:pPr lvl="1"/>
            <a:r>
              <a:rPr lang="en-US" sz="2800" dirty="0"/>
              <a:t>Object literals must be in double curly braces</a:t>
            </a:r>
          </a:p>
          <a:p>
            <a:pPr lvl="1"/>
            <a:r>
              <a:rPr lang="en-US" sz="2800" dirty="0"/>
              <a:t>Enclose comments in curly braces</a:t>
            </a:r>
          </a:p>
          <a:p>
            <a:r>
              <a:rPr lang="en-US" sz="3200" dirty="0"/>
              <a:t>Literal JS in JSX must be an expression.</a:t>
            </a:r>
          </a:p>
          <a:p>
            <a:pPr lvl="1"/>
            <a:r>
              <a:rPr lang="en-US" sz="2800" dirty="0"/>
              <a:t>Expressions resolve to a value.</a:t>
            </a:r>
          </a:p>
          <a:p>
            <a:pPr lvl="1"/>
            <a:r>
              <a:rPr lang="en-US" sz="2800" dirty="0"/>
              <a:t>Not an expression: function </a:t>
            </a:r>
            <a:r>
              <a:rPr lang="en-US" sz="2800" dirty="0" err="1"/>
              <a:t>doSomething</a:t>
            </a:r>
            <a:r>
              <a:rPr lang="en-US" sz="2800" dirty="0"/>
              <a:t>(){...}</a:t>
            </a:r>
          </a:p>
          <a:p>
            <a:pPr lvl="1"/>
            <a:r>
              <a:rPr lang="en-US" sz="2800" dirty="0"/>
              <a:t>Is an expression: </a:t>
            </a:r>
            <a:r>
              <a:rPr lang="en-US" sz="2800" dirty="0" err="1"/>
              <a:t>doSomething</a:t>
            </a:r>
            <a:r>
              <a:rPr lang="en-US" sz="2800" dirty="0"/>
              <a:t>()</a:t>
            </a:r>
          </a:p>
        </p:txBody>
      </p:sp>
    </p:spTree>
    <p:extLst>
      <p:ext uri="{BB962C8B-B14F-4D97-AF65-F5344CB8AC3E}">
        <p14:creationId xmlns:p14="http://schemas.microsoft.com/office/powerpoint/2010/main" val="1784492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26BF-D86C-97E9-8189-68EF514735FF}"/>
              </a:ext>
            </a:extLst>
          </p:cNvPr>
          <p:cNvSpPr>
            <a:spLocks noGrp="1"/>
          </p:cNvSpPr>
          <p:nvPr>
            <p:ph type="title"/>
          </p:nvPr>
        </p:nvSpPr>
        <p:spPr/>
        <p:txBody>
          <a:bodyPr/>
          <a:lstStyle/>
          <a:p>
            <a:r>
              <a:rPr lang="en-US" dirty="0"/>
              <a:t>Literal JS in JSX</a:t>
            </a:r>
          </a:p>
        </p:txBody>
      </p:sp>
      <p:sp>
        <p:nvSpPr>
          <p:cNvPr id="3" name="Text Placeholder 2">
            <a:extLst>
              <a:ext uri="{FF2B5EF4-FFF2-40B4-BE49-F238E27FC236}">
                <a16:creationId xmlns:a16="http://schemas.microsoft.com/office/drawing/2014/main" id="{9FA2D9E1-CA93-04F2-6DFC-B43B2ED17ADC}"/>
              </a:ext>
            </a:extLst>
          </p:cNvPr>
          <p:cNvSpPr>
            <a:spLocks noGrp="1"/>
          </p:cNvSpPr>
          <p:nvPr>
            <p:ph type="body" sz="quarter" idx="13"/>
          </p:nvPr>
        </p:nvSpPr>
        <p:spPr/>
        <p:txBody>
          <a:bodyPr>
            <a:normAutofit/>
          </a:bodyPr>
          <a:lstStyle/>
          <a:p>
            <a:r>
              <a:rPr lang="en-US" sz="2400" dirty="0">
                <a:latin typeface="Courier New" panose="02070309020205020404" pitchFamily="49" charset="0"/>
                <a:cs typeface="Courier New" panose="02070309020205020404" pitchFamily="49" charset="0"/>
              </a:rPr>
              <a:t>return (</a:t>
            </a:r>
          </a:p>
          <a:p>
            <a:r>
              <a:rPr lang="en-US" sz="2400" dirty="0">
                <a:latin typeface="Courier New" panose="02070309020205020404" pitchFamily="49" charset="0"/>
                <a:cs typeface="Courier New" panose="02070309020205020404" pitchFamily="49" charset="0"/>
              </a:rPr>
              <a:t>  &lt;p&gt;Welcome, {</a:t>
            </a:r>
            <a:r>
              <a:rPr lang="en-US" sz="2400" dirty="0" err="1">
                <a:latin typeface="Courier New" panose="02070309020205020404" pitchFamily="49" charset="0"/>
                <a:cs typeface="Courier New" panose="02070309020205020404" pitchFamily="49" charset="0"/>
              </a:rPr>
              <a:t>props.firstName</a:t>
            </a:r>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Today is </a:t>
            </a:r>
          </a:p>
          <a:p>
            <a:r>
              <a:rPr lang="en-US" sz="2400" dirty="0">
                <a:latin typeface="Courier New" panose="02070309020205020404" pitchFamily="49" charset="0"/>
                <a:cs typeface="Courier New" panose="02070309020205020404" pitchFamily="49" charset="0"/>
              </a:rPr>
              <a:t>     {new Date().</a:t>
            </a:r>
            <a:r>
              <a:rPr lang="en-US" sz="2400" dirty="0" err="1">
                <a:effectLst/>
                <a:latin typeface="Courier New" panose="02070309020205020404" pitchFamily="49" charset="0"/>
                <a:cs typeface="Courier New" panose="02070309020205020404" pitchFamily="49" charset="0"/>
              </a:rPr>
              <a:t>toLocaleDateString</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&lt;/p&gt;</a:t>
            </a:r>
          </a:p>
          <a:p>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40439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D906-CB42-F249-B4CA-B3CD47D1BA0C}"/>
              </a:ext>
            </a:extLst>
          </p:cNvPr>
          <p:cNvSpPr>
            <a:spLocks noGrp="1"/>
          </p:cNvSpPr>
          <p:nvPr>
            <p:ph type="title"/>
          </p:nvPr>
        </p:nvSpPr>
        <p:spPr/>
        <p:txBody>
          <a:bodyPr vert="horz" lIns="91440" tIns="45720" rIns="91440" bIns="45720" rtlCol="0" anchor="ctr">
            <a:normAutofit/>
          </a:bodyPr>
          <a:lstStyle/>
          <a:p>
            <a:r>
              <a:rPr lang="en-US" sz="4300" kern="1200" dirty="0">
                <a:solidFill>
                  <a:schemeClr val="tx1"/>
                </a:solidFill>
                <a:latin typeface="+mj-lt"/>
                <a:ea typeface="+mj-ea"/>
                <a:cs typeface="+mj-cs"/>
              </a:rPr>
              <a:t>Conditional Rendering with JSX</a:t>
            </a:r>
          </a:p>
        </p:txBody>
      </p:sp>
      <p:sp>
        <p:nvSpPr>
          <p:cNvPr id="3" name="Text Placeholder 2">
            <a:extLst>
              <a:ext uri="{FF2B5EF4-FFF2-40B4-BE49-F238E27FC236}">
                <a16:creationId xmlns:a16="http://schemas.microsoft.com/office/drawing/2014/main" id="{9FC629D0-69D7-EB4F-93CF-C085FBE940DD}"/>
              </a:ext>
            </a:extLst>
          </p:cNvPr>
          <p:cNvSpPr>
            <a:spLocks noGrp="1"/>
          </p:cNvSpPr>
          <p:nvPr>
            <p:ph sz="quarter" idx="10"/>
          </p:nvPr>
        </p:nvSpPr>
        <p:spPr/>
        <p:txBody>
          <a:bodyPr vert="horz" lIns="91440" tIns="45720" rIns="91440" bIns="45720" rtlCol="0" anchor="t">
            <a:normAutofit/>
          </a:bodyPr>
          <a:lstStyle/>
          <a:p>
            <a:r>
              <a:rPr lang="en-US" dirty="0"/>
              <a:t>Three Methods</a:t>
            </a:r>
          </a:p>
          <a:p>
            <a:pPr lvl="1"/>
            <a:r>
              <a:rPr lang="en-US" sz="2800" dirty="0"/>
              <a:t>With Element Variables</a:t>
            </a:r>
          </a:p>
          <a:p>
            <a:pPr lvl="1"/>
            <a:r>
              <a:rPr lang="en-US" sz="2800" dirty="0"/>
              <a:t>With &amp;&amp;</a:t>
            </a:r>
          </a:p>
          <a:p>
            <a:pPr lvl="1"/>
            <a:r>
              <a:rPr lang="en-US" sz="2800" dirty="0"/>
              <a:t>With the conditional operator</a:t>
            </a:r>
          </a:p>
          <a:p>
            <a:endParaRPr lang="en-US" sz="1900" dirty="0"/>
          </a:p>
        </p:txBody>
      </p:sp>
    </p:spTree>
    <p:extLst>
      <p:ext uri="{BB962C8B-B14F-4D97-AF65-F5344CB8AC3E}">
        <p14:creationId xmlns:p14="http://schemas.microsoft.com/office/powerpoint/2010/main" val="746325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Rendering with Element Variables</a:t>
            </a:r>
          </a:p>
        </p:txBody>
      </p:sp>
      <p:sp>
        <p:nvSpPr>
          <p:cNvPr id="3" name="Text Placeholder 2"/>
          <p:cNvSpPr>
            <a:spLocks noGrp="1"/>
          </p:cNvSpPr>
          <p:nvPr>
            <p:ph sz="quarter" idx="10"/>
          </p:nvPr>
        </p:nvSpPr>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function Welcome({</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let header; </a:t>
            </a:r>
          </a:p>
          <a:p>
            <a:pPr marL="0" indent="0">
              <a:buNone/>
            </a:pPr>
            <a:r>
              <a:rPr lang="en-US" dirty="0">
                <a:latin typeface="Courier New" panose="02070309020205020404" pitchFamily="49" charset="0"/>
                <a:cs typeface="Courier New" panose="02070309020205020404" pitchFamily="49" charset="0"/>
              </a:rPr>
              <a:t>  if (</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header = &lt;Header /&gt;; </a:t>
            </a:r>
          </a:p>
          <a:p>
            <a:pPr marL="0" indent="0">
              <a:buNone/>
            </a:pPr>
            <a:r>
              <a:rPr lang="en-US" dirty="0">
                <a:latin typeface="Courier New" panose="02070309020205020404" pitchFamily="49" charset="0"/>
                <a:cs typeface="Courier New" panose="02070309020205020404" pitchFamily="49" charset="0"/>
              </a:rPr>
              <a:t>  } else { </a:t>
            </a:r>
          </a:p>
          <a:p>
            <a:pPr marL="0" indent="0">
              <a:buNone/>
            </a:pPr>
            <a:r>
              <a:rPr lang="en-US" dirty="0">
                <a:latin typeface="Courier New" panose="02070309020205020404" pitchFamily="49" charset="0"/>
                <a:cs typeface="Courier New" panose="02070309020205020404" pitchFamily="49" charset="0"/>
              </a:rPr>
              <a:t>    header = &lt;Login /&gt;;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return ( &lt;div&gt; {header} &lt;/div&gt; ) } export default Welcome;</a:t>
            </a:r>
          </a:p>
        </p:txBody>
      </p:sp>
    </p:spTree>
    <p:extLst>
      <p:ext uri="{BB962C8B-B14F-4D97-AF65-F5344CB8AC3E}">
        <p14:creationId xmlns:p14="http://schemas.microsoft.com/office/powerpoint/2010/main" val="2555931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CEDA-14B3-8142-BF0D-716BDE033E08}"/>
              </a:ext>
            </a:extLst>
          </p:cNvPr>
          <p:cNvSpPr>
            <a:spLocks noGrp="1"/>
          </p:cNvSpPr>
          <p:nvPr>
            <p:ph type="title"/>
          </p:nvPr>
        </p:nvSpPr>
        <p:spPr/>
        <p:txBody>
          <a:bodyPr/>
          <a:lstStyle/>
          <a:p>
            <a:r>
              <a:rPr lang="en-US" dirty="0"/>
              <a:t>Conditional Rendering with the &amp;&amp; Logical Operator</a:t>
            </a:r>
          </a:p>
        </p:txBody>
      </p:sp>
      <p:sp>
        <p:nvSpPr>
          <p:cNvPr id="3" name="Text Placeholder 2">
            <a:extLst>
              <a:ext uri="{FF2B5EF4-FFF2-40B4-BE49-F238E27FC236}">
                <a16:creationId xmlns:a16="http://schemas.microsoft.com/office/drawing/2014/main" id="{87059D8F-852C-0946-BFC4-52AF777A6126}"/>
              </a:ext>
            </a:extLst>
          </p:cNvPr>
          <p:cNvSpPr>
            <a:spLocks noGrp="1"/>
          </p:cNvSpPr>
          <p:nvPr>
            <p:ph sz="quarter" idx="10"/>
          </p:nvPr>
        </p:nvSpPr>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function Welcome({</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return ( </a:t>
            </a:r>
          </a:p>
          <a:p>
            <a:pPr marL="0" indent="0">
              <a:buNone/>
            </a:pPr>
            <a:r>
              <a:rPr lang="en-US" dirty="0">
                <a:latin typeface="Courier New" panose="02070309020205020404" pitchFamily="49" charset="0"/>
                <a:cs typeface="Courier New" panose="02070309020205020404" pitchFamily="49" charset="0"/>
              </a:rPr>
              <a:t>    &lt;div&gt; {</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&amp;&amp;&lt;Header /&gt;} </a:t>
            </a:r>
          </a:p>
          <a:p>
            <a:pPr marL="0" indent="0">
              <a:buNone/>
            </a:pPr>
            <a:r>
              <a:rPr lang="en-US" dirty="0">
                <a:latin typeface="Courier New" panose="02070309020205020404" pitchFamily="49" charset="0"/>
                <a:cs typeface="Courier New" panose="02070309020205020404" pitchFamily="49" charset="0"/>
              </a:rPr>
              <a:t>    Note: if you don't see the </a:t>
            </a:r>
          </a:p>
          <a:p>
            <a:pPr marL="0" indent="0">
              <a:buNone/>
            </a:pPr>
            <a:r>
              <a:rPr lang="en-US" dirty="0">
                <a:latin typeface="Courier New" panose="02070309020205020404" pitchFamily="49" charset="0"/>
                <a:cs typeface="Courier New" panose="02070309020205020404" pitchFamily="49" charset="0"/>
              </a:rPr>
              <a:t>    welcome </a:t>
            </a:r>
            <a:r>
              <a:rPr lang="en-US" dirty="0" err="1">
                <a:latin typeface="Courier New" panose="02070309020205020404" pitchFamily="49" charset="0"/>
                <a:cs typeface="Courier New" panose="02070309020205020404" pitchFamily="49" charset="0"/>
              </a:rPr>
              <a:t>messsage</a:t>
            </a:r>
            <a:r>
              <a:rPr lang="en-US" dirty="0">
                <a:latin typeface="Courier New" panose="02070309020205020404" pitchFamily="49" charset="0"/>
                <a:cs typeface="Courier New" panose="02070309020205020404" pitchFamily="49" charset="0"/>
              </a:rPr>
              <a:t>, you're not </a:t>
            </a:r>
          </a:p>
          <a:p>
            <a:pPr marL="0" indent="0">
              <a:buNone/>
            </a:pPr>
            <a:r>
              <a:rPr lang="en-US" dirty="0">
                <a:latin typeface="Courier New" panose="02070309020205020404" pitchFamily="49" charset="0"/>
                <a:cs typeface="Courier New" panose="02070309020205020404" pitchFamily="49" charset="0"/>
              </a:rPr>
              <a:t>    logged in. &lt;/div&gt; </a:t>
            </a:r>
          </a:p>
          <a:p>
            <a:pPr marL="0" indent="0">
              <a:buNone/>
            </a:pP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export default Welcome;</a:t>
            </a:r>
          </a:p>
        </p:txBody>
      </p:sp>
    </p:spTree>
    <p:extLst>
      <p:ext uri="{BB962C8B-B14F-4D97-AF65-F5344CB8AC3E}">
        <p14:creationId xmlns:p14="http://schemas.microsoft.com/office/powerpoint/2010/main" val="298813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767722"/>
            <a:ext cx="2266158"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628650" y="838199"/>
            <a:ext cx="3143250" cy="5338763"/>
          </a:xfrm>
        </p:spPr>
        <p:txBody>
          <a:bodyPr vert="horz" lIns="91440" tIns="45720" rIns="91440" bIns="45720" rtlCol="0" anchor="ctr">
            <a:normAutofit/>
          </a:bodyPr>
          <a:lstStyle/>
          <a:p>
            <a:r>
              <a:rPr lang="en-US" kern="1200" dirty="0">
                <a:solidFill>
                  <a:schemeClr val="tx1"/>
                </a:solidFill>
                <a:latin typeface="+mj-lt"/>
                <a:ea typeface="+mj-ea"/>
                <a:cs typeface="+mj-cs"/>
              </a:rPr>
              <a:t>The Big Picture</a:t>
            </a:r>
          </a:p>
        </p:txBody>
      </p:sp>
      <p:sp>
        <p:nvSpPr>
          <p:cNvPr id="4" name="Rectangle 3">
            <a:extLst>
              <a:ext uri="{FF2B5EF4-FFF2-40B4-BE49-F238E27FC236}">
                <a16:creationId xmlns:a16="http://schemas.microsoft.com/office/drawing/2014/main" id="{3BB205FC-75A8-4647-A816-40E6E33BA948}"/>
              </a:ext>
            </a:extLst>
          </p:cNvPr>
          <p:cNvSpPr/>
          <p:nvPr/>
        </p:nvSpPr>
        <p:spPr>
          <a:xfrm>
            <a:off x="4400550" y="496372"/>
            <a:ext cx="4105291" cy="369332"/>
          </a:xfrm>
          <a:prstGeom prst="rect">
            <a:avLst/>
          </a:prstGeom>
        </p:spPr>
        <p:txBody>
          <a:bodyPr wrap="none">
            <a:spAutoFit/>
          </a:bodyPr>
          <a:lstStyle/>
          <a:p>
            <a:r>
              <a:rPr lang="en-US" dirty="0"/>
              <a:t>Some of the Topics Covered in this Course</a:t>
            </a:r>
          </a:p>
        </p:txBody>
      </p:sp>
      <p:graphicFrame>
        <p:nvGraphicFramePr>
          <p:cNvPr id="12" name="Text Placeholder 2">
            <a:extLst>
              <a:ext uri="{FF2B5EF4-FFF2-40B4-BE49-F238E27FC236}">
                <a16:creationId xmlns:a16="http://schemas.microsoft.com/office/drawing/2014/main" id="{F52416AA-585B-4D0A-804A-A66D1CDFD92C}"/>
              </a:ext>
            </a:extLst>
          </p:cNvPr>
          <p:cNvGraphicFramePr/>
          <p:nvPr>
            <p:extLst>
              <p:ext uri="{D42A27DB-BD31-4B8C-83A1-F6EECF244321}">
                <p14:modId xmlns:p14="http://schemas.microsoft.com/office/powerpoint/2010/main" val="1039374237"/>
              </p:ext>
            </p:extLst>
          </p:nvPr>
        </p:nvGraphicFramePr>
        <p:xfrm>
          <a:off x="3976749" y="838199"/>
          <a:ext cx="4538601" cy="533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6357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F6BF2-4B35-7F45-82DD-46A29D8615E6}"/>
              </a:ext>
            </a:extLst>
          </p:cNvPr>
          <p:cNvSpPr>
            <a:spLocks noGrp="1"/>
          </p:cNvSpPr>
          <p:nvPr>
            <p:ph type="title"/>
          </p:nvPr>
        </p:nvSpPr>
        <p:spPr/>
        <p:txBody>
          <a:bodyPr/>
          <a:lstStyle/>
          <a:p>
            <a:r>
              <a:rPr lang="en-US" dirty="0"/>
              <a:t>Conditional Rendering with the Conditional Operator</a:t>
            </a:r>
          </a:p>
        </p:txBody>
      </p:sp>
      <p:sp>
        <p:nvSpPr>
          <p:cNvPr id="3" name="Text Placeholder 2">
            <a:extLst>
              <a:ext uri="{FF2B5EF4-FFF2-40B4-BE49-F238E27FC236}">
                <a16:creationId xmlns:a16="http://schemas.microsoft.com/office/drawing/2014/main" id="{C78A70A2-2DE0-E24F-8598-40DF7996E119}"/>
              </a:ext>
            </a:extLst>
          </p:cNvPr>
          <p:cNvSpPr>
            <a:spLocks noGrp="1"/>
          </p:cNvSpPr>
          <p:nvPr>
            <p:ph sz="quarter" idx="10"/>
          </p:nvPr>
        </p:nvSpPr>
        <p:spPr/>
        <p:txBody>
          <a:bodyPr/>
          <a:lstStyle/>
          <a:p>
            <a:pPr marL="0" indent="0">
              <a:buNone/>
            </a:pPr>
            <a:r>
              <a:rPr lang="en-US" dirty="0">
                <a:latin typeface="Courier New" panose="02070309020205020404" pitchFamily="49" charset="0"/>
                <a:cs typeface="Courier New" panose="02070309020205020404" pitchFamily="49" charset="0"/>
              </a:rPr>
              <a:t>function Welcome({</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return( </a:t>
            </a:r>
          </a:p>
          <a:p>
            <a:pPr marL="0" indent="0">
              <a:buNone/>
            </a:pPr>
            <a:r>
              <a:rPr lang="en-US" dirty="0">
                <a:latin typeface="Courier New" panose="02070309020205020404" pitchFamily="49" charset="0"/>
                <a:cs typeface="Courier New" panose="02070309020205020404" pitchFamily="49" charset="0"/>
              </a:rPr>
              <a:t>    &lt;div&gt;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loggedIn</a:t>
            </a:r>
            <a:r>
              <a:rPr lang="en-US" dirty="0">
                <a:latin typeface="Courier New" panose="02070309020205020404" pitchFamily="49" charset="0"/>
                <a:cs typeface="Courier New" panose="02070309020205020404" pitchFamily="49" charset="0"/>
              </a:rPr>
              <a:t>?&lt;Header /&gt;:&lt;Login /&gt;} </a:t>
            </a:r>
          </a:p>
          <a:p>
            <a:pPr marL="0" indent="0">
              <a:buNone/>
            </a:pPr>
            <a:r>
              <a:rPr lang="en-US" dirty="0">
                <a:latin typeface="Courier New" panose="02070309020205020404" pitchFamily="49" charset="0"/>
                <a:cs typeface="Courier New" panose="02070309020205020404" pitchFamily="49" charset="0"/>
              </a:rPr>
              <a:t>    &lt;/div&gt; </a:t>
            </a:r>
          </a:p>
          <a:p>
            <a:pPr marL="0" indent="0">
              <a:buNone/>
            </a:pP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export default Welcome;</a:t>
            </a:r>
          </a:p>
        </p:txBody>
      </p:sp>
    </p:spTree>
    <p:extLst>
      <p:ext uri="{BB962C8B-B14F-4D97-AF65-F5344CB8AC3E}">
        <p14:creationId xmlns:p14="http://schemas.microsoft.com/office/powerpoint/2010/main" val="3737049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2936-D349-3E41-A544-30B0D2701A3D}"/>
              </a:ext>
            </a:extLst>
          </p:cNvPr>
          <p:cNvSpPr>
            <a:spLocks noGrp="1"/>
          </p:cNvSpPr>
          <p:nvPr>
            <p:ph type="title"/>
          </p:nvPr>
        </p:nvSpPr>
        <p:spPr/>
        <p:txBody>
          <a:bodyPr/>
          <a:lstStyle/>
          <a:p>
            <a:r>
              <a:rPr lang="en-US" dirty="0" err="1"/>
              <a:t>React.Fragment</a:t>
            </a:r>
            <a:endParaRPr lang="en-US" dirty="0"/>
          </a:p>
        </p:txBody>
      </p:sp>
      <p:sp>
        <p:nvSpPr>
          <p:cNvPr id="3" name="Text Placeholder 2">
            <a:extLst>
              <a:ext uri="{FF2B5EF4-FFF2-40B4-BE49-F238E27FC236}">
                <a16:creationId xmlns:a16="http://schemas.microsoft.com/office/drawing/2014/main" id="{AD8E25B3-203D-9D42-B8E9-76D37BA37E30}"/>
              </a:ext>
            </a:extLst>
          </p:cNvPr>
          <p:cNvSpPr>
            <a:spLocks noGrp="1"/>
          </p:cNvSpPr>
          <p:nvPr>
            <p:ph sz="quarter" idx="10"/>
          </p:nvPr>
        </p:nvSpPr>
        <p:spPr/>
        <p:txBody>
          <a:bodyPr>
            <a:normAutofit fontScale="55000" lnSpcReduction="20000"/>
          </a:bodyPr>
          <a:lstStyle/>
          <a:p>
            <a:r>
              <a:rPr lang="en-US" sz="5900" dirty="0"/>
              <a:t>The single-element return rule in React can create unnecessary elements in the browser.</a:t>
            </a:r>
          </a:p>
          <a:p>
            <a:r>
              <a:rPr lang="en-US" sz="5900" dirty="0" err="1"/>
              <a:t>React.Fragment</a:t>
            </a:r>
            <a:r>
              <a:rPr lang="en-US" sz="5900" dirty="0"/>
              <a:t> can be used to wrap multiple elements without rendering an element.</a:t>
            </a:r>
          </a:p>
          <a:p>
            <a:pPr marL="0" indent="0">
              <a:buNone/>
            </a:pPr>
            <a:endParaRPr lang="en-US" dirty="0">
              <a:latin typeface="Courier" pitchFamily="2" charset="0"/>
            </a:endParaRPr>
          </a:p>
          <a:p>
            <a:pPr marL="0" indent="0">
              <a:buNone/>
            </a:pPr>
            <a:r>
              <a:rPr lang="en-US" sz="3600" dirty="0">
                <a:latin typeface="Courier" pitchFamily="2" charset="0"/>
              </a:rPr>
              <a:t>  return(</a:t>
            </a:r>
          </a:p>
          <a:p>
            <a:pPr marL="0" indent="0">
              <a:buNone/>
            </a:pPr>
            <a:r>
              <a:rPr lang="en-US" sz="3600" dirty="0">
                <a:latin typeface="Courier" pitchFamily="2" charset="0"/>
              </a:rPr>
              <a:t>    &lt;</a:t>
            </a:r>
            <a:r>
              <a:rPr lang="en-US" sz="3600" dirty="0" err="1">
                <a:latin typeface="Courier" pitchFamily="2" charset="0"/>
              </a:rPr>
              <a:t>React.Fragment</a:t>
            </a:r>
            <a:r>
              <a:rPr lang="en-US" sz="3600" dirty="0">
                <a:latin typeface="Courier" pitchFamily="2" charset="0"/>
              </a:rPr>
              <a:t>&gt;</a:t>
            </a:r>
          </a:p>
          <a:p>
            <a:pPr marL="0" indent="0">
              <a:buNone/>
            </a:pPr>
            <a:r>
              <a:rPr lang="en-US" sz="3600" dirty="0">
                <a:latin typeface="Courier" pitchFamily="2" charset="0"/>
              </a:rPr>
              <a:t>      &lt;h1&gt;The heading&lt;/h1&gt;</a:t>
            </a:r>
          </a:p>
          <a:p>
            <a:pPr marL="0" indent="0">
              <a:buNone/>
            </a:pPr>
            <a:r>
              <a:rPr lang="en-US" sz="3600" dirty="0">
                <a:latin typeface="Courier" pitchFamily="2" charset="0"/>
              </a:rPr>
              <a:t>      &lt;h2&gt;The subheading&lt;/h2&gt;</a:t>
            </a:r>
          </a:p>
          <a:p>
            <a:pPr marL="0" indent="0">
              <a:buNone/>
            </a:pPr>
            <a:r>
              <a:rPr lang="en-US" sz="3600" dirty="0">
                <a:latin typeface="Courier" pitchFamily="2" charset="0"/>
              </a:rPr>
              <a:t>    &lt;/</a:t>
            </a:r>
            <a:r>
              <a:rPr lang="en-US" sz="3600" dirty="0" err="1">
                <a:latin typeface="Courier" pitchFamily="2" charset="0"/>
              </a:rPr>
              <a:t>React.Fragment</a:t>
            </a:r>
            <a:r>
              <a:rPr lang="en-US" sz="3600" dirty="0">
                <a:latin typeface="Courier" pitchFamily="2" charset="0"/>
              </a:rPr>
              <a:t>&gt;</a:t>
            </a:r>
          </a:p>
          <a:p>
            <a:pPr marL="0" indent="0">
              <a:buNone/>
            </a:pPr>
            <a:r>
              <a:rPr lang="en-US" sz="3600" dirty="0">
                <a:latin typeface="Courier" pitchFamily="2" charset="0"/>
              </a:rPr>
              <a:t>  )</a:t>
            </a:r>
          </a:p>
        </p:txBody>
      </p:sp>
    </p:spTree>
    <p:extLst>
      <p:ext uri="{BB962C8B-B14F-4D97-AF65-F5344CB8AC3E}">
        <p14:creationId xmlns:p14="http://schemas.microsoft.com/office/powerpoint/2010/main" val="1566727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BC81-B072-044B-8BF5-D974FA5433CA}"/>
              </a:ext>
            </a:extLst>
          </p:cNvPr>
          <p:cNvSpPr>
            <a:spLocks noGrp="1"/>
          </p:cNvSpPr>
          <p:nvPr>
            <p:ph type="title"/>
          </p:nvPr>
        </p:nvSpPr>
        <p:spPr/>
        <p:txBody>
          <a:bodyPr/>
          <a:lstStyle/>
          <a:p>
            <a:r>
              <a:rPr lang="en-US" dirty="0" err="1"/>
              <a:t>React.Fragment</a:t>
            </a:r>
            <a:r>
              <a:rPr lang="en-US" dirty="0"/>
              <a:t> Shorthand</a:t>
            </a:r>
          </a:p>
        </p:txBody>
      </p:sp>
      <p:sp>
        <p:nvSpPr>
          <p:cNvPr id="3" name="Text Placeholder 2">
            <a:extLst>
              <a:ext uri="{FF2B5EF4-FFF2-40B4-BE49-F238E27FC236}">
                <a16:creationId xmlns:a16="http://schemas.microsoft.com/office/drawing/2014/main" id="{D5A8F29F-A001-DD46-8099-C76A9DF6E513}"/>
              </a:ext>
            </a:extLst>
          </p:cNvPr>
          <p:cNvSpPr>
            <a:spLocks noGrp="1"/>
          </p:cNvSpPr>
          <p:nvPr>
            <p:ph sz="quarter" idx="10"/>
          </p:nvPr>
        </p:nvSpPr>
        <p:spPr/>
        <p:txBody>
          <a:bodyPr>
            <a:normAutofit fontScale="85000" lnSpcReduction="20000"/>
          </a:bodyPr>
          <a:lstStyle/>
          <a:p>
            <a:r>
              <a:rPr lang="en-US" dirty="0"/>
              <a:t>You can use &lt;&gt; ... &lt;/&gt; as a shorthand for </a:t>
            </a:r>
            <a:r>
              <a:rPr lang="en-US" dirty="0" err="1"/>
              <a:t>React.Fragment</a:t>
            </a:r>
            <a:r>
              <a:rPr lang="en-US" dirty="0"/>
              <a:t>.</a:t>
            </a:r>
          </a:p>
          <a:p>
            <a:pPr marL="0" indent="0">
              <a:buNone/>
            </a:pPr>
            <a:r>
              <a:rPr lang="en-US" dirty="0">
                <a:latin typeface="Courier" pitchFamily="2" charset="0"/>
              </a:rPr>
              <a:t>function </a:t>
            </a:r>
            <a:r>
              <a:rPr lang="en-US" dirty="0" err="1">
                <a:latin typeface="Courier" pitchFamily="2" charset="0"/>
              </a:rPr>
              <a:t>MyComponent</a:t>
            </a:r>
            <a:r>
              <a:rPr lang="en-US" dirty="0">
                <a:latin typeface="Courier" pitchFamily="2" charset="0"/>
              </a:rPr>
              <a:t>(){</a:t>
            </a:r>
          </a:p>
          <a:p>
            <a:pPr marL="0" indent="0">
              <a:buNone/>
            </a:pPr>
            <a:r>
              <a:rPr lang="en-US" dirty="0">
                <a:latin typeface="Courier" pitchFamily="2" charset="0"/>
              </a:rPr>
              <a:t>  return(</a:t>
            </a:r>
          </a:p>
          <a:p>
            <a:pPr marL="0" indent="0">
              <a:buNone/>
            </a:pPr>
            <a:r>
              <a:rPr lang="en-US" dirty="0">
                <a:latin typeface="Courier" pitchFamily="2" charset="0"/>
              </a:rPr>
              <a:t>    &lt;&gt;</a:t>
            </a:r>
          </a:p>
          <a:p>
            <a:pPr marL="0" indent="0">
              <a:buNone/>
            </a:pPr>
            <a:r>
              <a:rPr lang="en-US" dirty="0">
                <a:latin typeface="Courier" pitchFamily="2" charset="0"/>
              </a:rPr>
              <a:t>      &lt;h1&gt;The heading&lt;/h1&gt;</a:t>
            </a:r>
          </a:p>
          <a:p>
            <a:pPr marL="0" indent="0">
              <a:buNone/>
            </a:pPr>
            <a:r>
              <a:rPr lang="en-US" dirty="0">
                <a:latin typeface="Courier" pitchFamily="2" charset="0"/>
              </a:rPr>
              <a:t>      &lt;h2&gt;The subheading&lt;/h2&gt;</a:t>
            </a:r>
          </a:p>
          <a:p>
            <a:pPr marL="0" indent="0">
              <a:buNone/>
            </a:pPr>
            <a:r>
              <a:rPr lang="en-US" dirty="0">
                <a:latin typeface="Courier" pitchFamily="2" charset="0"/>
              </a:rPr>
              <a:t>    &lt;/&gt;</a:t>
            </a:r>
          </a:p>
          <a:p>
            <a:pPr marL="0" indent="0">
              <a:buNone/>
            </a:pPr>
            <a:r>
              <a:rPr lang="en-US" dirty="0">
                <a:latin typeface="Courier" pitchFamily="2" charset="0"/>
              </a:rPr>
              <a:t>  );</a:t>
            </a:r>
          </a:p>
          <a:p>
            <a:pPr marL="0" indent="0">
              <a:buNone/>
            </a:pPr>
            <a:r>
              <a:rPr lang="en-US" dirty="0">
                <a:latin typeface="Courier" pitchFamily="2" charset="0"/>
              </a:rPr>
              <a:t>}</a:t>
            </a:r>
          </a:p>
          <a:p>
            <a:pPr marL="0" indent="0">
              <a:buNone/>
            </a:pPr>
            <a:r>
              <a:rPr lang="en-US" dirty="0">
                <a:latin typeface="Courier" pitchFamily="2" charset="0"/>
              </a:rPr>
              <a:t> </a:t>
            </a:r>
          </a:p>
          <a:p>
            <a:pPr marL="0" indent="0">
              <a:buNone/>
            </a:pPr>
            <a:r>
              <a:rPr lang="en-US" dirty="0">
                <a:latin typeface="Courier" pitchFamily="2" charset="0"/>
              </a:rPr>
              <a:t>export default </a:t>
            </a:r>
            <a:r>
              <a:rPr lang="en-US" dirty="0" err="1">
                <a:latin typeface="Courier" pitchFamily="2" charset="0"/>
              </a:rPr>
              <a:t>MyComponent</a:t>
            </a:r>
            <a:r>
              <a:rPr lang="en-US" dirty="0">
                <a:latin typeface="Courier" pitchFamily="2" charset="0"/>
              </a:rPr>
              <a:t>;</a:t>
            </a:r>
          </a:p>
          <a:p>
            <a:endParaRPr lang="en-US" dirty="0"/>
          </a:p>
          <a:p>
            <a:endParaRPr lang="en-US" dirty="0"/>
          </a:p>
        </p:txBody>
      </p:sp>
    </p:spTree>
    <p:extLst>
      <p:ext uri="{BB962C8B-B14F-4D97-AF65-F5344CB8AC3E}">
        <p14:creationId xmlns:p14="http://schemas.microsoft.com/office/powerpoint/2010/main" val="3638674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3931B-319F-03D0-C8C3-3A421C87C411}"/>
              </a:ext>
            </a:extLst>
          </p:cNvPr>
          <p:cNvSpPr>
            <a:spLocks noGrp="1"/>
          </p:cNvSpPr>
          <p:nvPr>
            <p:ph type="title"/>
          </p:nvPr>
        </p:nvSpPr>
        <p:spPr/>
        <p:txBody>
          <a:bodyPr/>
          <a:lstStyle/>
          <a:p>
            <a:r>
              <a:rPr lang="en-US" dirty="0"/>
              <a:t>HTML element attributes</a:t>
            </a:r>
          </a:p>
        </p:txBody>
      </p:sp>
      <p:sp>
        <p:nvSpPr>
          <p:cNvPr id="3" name="Content Placeholder 2">
            <a:extLst>
              <a:ext uri="{FF2B5EF4-FFF2-40B4-BE49-F238E27FC236}">
                <a16:creationId xmlns:a16="http://schemas.microsoft.com/office/drawing/2014/main" id="{2ADE493A-4248-1D09-3BEE-17C499E49231}"/>
              </a:ext>
            </a:extLst>
          </p:cNvPr>
          <p:cNvSpPr>
            <a:spLocks noGrp="1"/>
          </p:cNvSpPr>
          <p:nvPr>
            <p:ph sz="quarter" idx="10"/>
          </p:nvPr>
        </p:nvSpPr>
        <p:spPr/>
        <p:txBody>
          <a:bodyPr>
            <a:normAutofit/>
          </a:bodyPr>
          <a:lstStyle/>
          <a:p>
            <a:r>
              <a:rPr lang="en-US" dirty="0"/>
              <a:t>React DOM supports all HTML attributes on built in HTML elements.</a:t>
            </a:r>
          </a:p>
          <a:p>
            <a:r>
              <a:rPr lang="en-US" dirty="0"/>
              <a:t>A few are renamed.</a:t>
            </a:r>
          </a:p>
          <a:p>
            <a:r>
              <a:rPr lang="en-US" dirty="0"/>
              <a:t>Multi-word attributes are lower camelCase</a:t>
            </a:r>
          </a:p>
          <a:p>
            <a:r>
              <a:rPr lang="en-US" dirty="0"/>
              <a:t>Example:</a:t>
            </a:r>
          </a:p>
          <a:p>
            <a:pPr marL="0" indent="0">
              <a:buNone/>
            </a:pPr>
            <a:r>
              <a:rPr lang="en-US" sz="2000" dirty="0">
                <a:latin typeface="Courier New" panose="02070309020205020404" pitchFamily="49" charset="0"/>
                <a:cs typeface="Courier New" panose="02070309020205020404" pitchFamily="49" charset="0"/>
              </a:rPr>
              <a:t>&lt;div id="</a:t>
            </a:r>
            <a:r>
              <a:rPr lang="en-US" sz="2000" dirty="0" err="1">
                <a:latin typeface="Courier New" panose="02070309020205020404" pitchFamily="49" charset="0"/>
                <a:cs typeface="Courier New" panose="02070309020205020404" pitchFamily="49" charset="0"/>
              </a:rPr>
              <a:t>companyLogo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className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companyLogo</a:t>
            </a:r>
            <a:r>
              <a:rPr lang="en-US" sz="2000" dirty="0">
                <a:latin typeface="Courier New" panose="02070309020205020404" pitchFamily="49" charset="0"/>
                <a:cs typeface="Courier New" panose="02070309020205020404" pitchFamily="49" charset="0"/>
              </a:rPr>
              <a:t>"&gt;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&lt;</a:t>
            </a:r>
            <a:r>
              <a:rPr lang="en-US" sz="2000" dirty="0" err="1">
                <a:latin typeface="Courier New" panose="02070309020205020404" pitchFamily="49" charset="0"/>
                <a:cs typeface="Courier New" panose="02070309020205020404" pitchFamily="49" charset="0"/>
              </a:rPr>
              <a:t>img</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src</a:t>
            </a:r>
            <a:r>
              <a:rPr lang="en-US" sz="2000" dirty="0">
                <a:latin typeface="Courier New" panose="02070309020205020404" pitchFamily="49" charset="0"/>
                <a:cs typeface="Courier New" panose="02070309020205020404" pitchFamily="49" charset="0"/>
              </a:rPr>
              <a:t>="/images/</a:t>
            </a:r>
            <a:r>
              <a:rPr lang="en-US" sz="2000" dirty="0" err="1">
                <a:latin typeface="Courier New" panose="02070309020205020404" pitchFamily="49" charset="0"/>
                <a:cs typeface="Courier New" panose="02070309020205020404" pitchFamily="49" charset="0"/>
              </a:rPr>
              <a:t>logo.png</a:t>
            </a:r>
            <a:r>
              <a:rPr lang="en-US" sz="2000" dirty="0">
                <a:latin typeface="Courier New" panose="02070309020205020404" pitchFamily="49" charset="0"/>
                <a:cs typeface="Courier New" panose="02070309020205020404" pitchFamily="49" charset="0"/>
              </a:rPr>
              <a:t>" height="100"  </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width="200" alt="Our company logo" /&gt;</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&lt;/div&gt;</a:t>
            </a:r>
          </a:p>
          <a:p>
            <a:endParaRPr lang="en-US" dirty="0"/>
          </a:p>
        </p:txBody>
      </p:sp>
    </p:spTree>
    <p:extLst>
      <p:ext uri="{BB962C8B-B14F-4D97-AF65-F5344CB8AC3E}">
        <p14:creationId xmlns:p14="http://schemas.microsoft.com/office/powerpoint/2010/main" val="3640335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props in Custom Components</a:t>
            </a:r>
          </a:p>
        </p:txBody>
      </p:sp>
      <p:sp>
        <p:nvSpPr>
          <p:cNvPr id="3" name="Text Placeholder 2"/>
          <p:cNvSpPr>
            <a:spLocks noGrp="1"/>
          </p:cNvSpPr>
          <p:nvPr>
            <p:ph sz="quarter" idx="10"/>
          </p:nvPr>
        </p:nvSpPr>
        <p:spPr/>
        <p:txBody>
          <a:bodyPr>
            <a:normAutofit fontScale="47500" lnSpcReduction="20000"/>
          </a:bodyPr>
          <a:lstStyle/>
          <a:p>
            <a:r>
              <a:rPr lang="en-US" sz="7400" dirty="0"/>
              <a:t>Props are passed from the parent component to its children</a:t>
            </a:r>
          </a:p>
          <a:p>
            <a:r>
              <a:rPr lang="en-US" sz="7400" dirty="0"/>
              <a:t>JSX attributes are passed to the child as properties of an object.</a:t>
            </a:r>
          </a:p>
          <a:p>
            <a:endParaRPr lang="en-US" dirty="0"/>
          </a:p>
          <a:p>
            <a:r>
              <a:rPr lang="en-US" sz="3800" dirty="0"/>
              <a:t>Parent</a:t>
            </a:r>
            <a:r>
              <a:rPr lang="en-US" dirty="0"/>
              <a:t>: </a:t>
            </a:r>
            <a:r>
              <a:rPr lang="en-US" sz="4300" dirty="0">
                <a:latin typeface="Courier New" charset="0"/>
                <a:ea typeface="Courier New" charset="0"/>
                <a:cs typeface="Courier New" charset="0"/>
              </a:rPr>
              <a:t>&lt;Hello name="Chris" /&gt;</a:t>
            </a:r>
          </a:p>
          <a:p>
            <a:endParaRPr lang="en-US" dirty="0">
              <a:latin typeface="Courier New" charset="0"/>
              <a:ea typeface="Courier New" charset="0"/>
              <a:cs typeface="Courier New" charset="0"/>
            </a:endParaRPr>
          </a:p>
          <a:p>
            <a:r>
              <a:rPr lang="en-US" sz="4500" dirty="0">
                <a:ea typeface="Courier New" charset="0"/>
                <a:cs typeface="Courier New" charset="0"/>
              </a:rPr>
              <a:t>Class Child:</a:t>
            </a:r>
          </a:p>
          <a:p>
            <a:pPr marL="0" indent="0">
              <a:buNone/>
            </a:pPr>
            <a:r>
              <a:rPr lang="en-US" sz="3700" dirty="0">
                <a:latin typeface="Courier New" charset="0"/>
                <a:ea typeface="Courier New" charset="0"/>
                <a:cs typeface="Courier New" charset="0"/>
              </a:rPr>
              <a:t>function Hello(props){</a:t>
            </a:r>
          </a:p>
          <a:p>
            <a:pPr marL="0" indent="0">
              <a:buNone/>
            </a:pPr>
            <a:r>
              <a:rPr lang="en-US" sz="3700" dirty="0">
                <a:latin typeface="Courier New" charset="0"/>
                <a:ea typeface="Courier New" charset="0"/>
                <a:cs typeface="Courier New" charset="0"/>
              </a:rPr>
              <a:t>    return (&lt;h1&gt;Hello, {</a:t>
            </a:r>
            <a:r>
              <a:rPr lang="en-US" sz="3700" dirty="0" err="1">
                <a:latin typeface="Courier New" charset="0"/>
                <a:ea typeface="Courier New" charset="0"/>
                <a:cs typeface="Courier New" charset="0"/>
              </a:rPr>
              <a:t>props.name</a:t>
            </a:r>
            <a:r>
              <a:rPr lang="en-US" sz="3700" dirty="0">
                <a:latin typeface="Courier New" charset="0"/>
                <a:ea typeface="Courier New" charset="0"/>
                <a:cs typeface="Courier New" charset="0"/>
              </a:rPr>
              <a:t>}&lt;/h1&gt;);</a:t>
            </a:r>
          </a:p>
          <a:p>
            <a:pPr marL="0" indent="0">
              <a:buNone/>
            </a:pPr>
            <a:r>
              <a:rPr lang="en-US" sz="3700" dirty="0">
                <a:latin typeface="Courier New" charset="0"/>
                <a:ea typeface="Courier New" charset="0"/>
                <a:cs typeface="Courier New" charset="0"/>
              </a:rPr>
              <a: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54</a:t>
            </a:fld>
            <a:endParaRPr lang="en-US"/>
          </a:p>
        </p:txBody>
      </p:sp>
    </p:spTree>
    <p:extLst>
      <p:ext uri="{BB962C8B-B14F-4D97-AF65-F5344CB8AC3E}">
        <p14:creationId xmlns:p14="http://schemas.microsoft.com/office/powerpoint/2010/main" val="3173217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48A8-EF31-3F4A-86CC-18F5EE66310F}"/>
              </a:ext>
            </a:extLst>
          </p:cNvPr>
          <p:cNvSpPr>
            <a:spLocks noGrp="1"/>
          </p:cNvSpPr>
          <p:nvPr>
            <p:ph type="title"/>
          </p:nvPr>
        </p:nvSpPr>
        <p:spPr/>
        <p:txBody>
          <a:bodyPr/>
          <a:lstStyle/>
          <a:p>
            <a:r>
              <a:rPr lang="en-US" dirty="0" err="1"/>
              <a:t>props.children</a:t>
            </a:r>
            <a:endParaRPr lang="en-US" dirty="0"/>
          </a:p>
        </p:txBody>
      </p:sp>
      <p:sp>
        <p:nvSpPr>
          <p:cNvPr id="3" name="Content Placeholder 2">
            <a:extLst>
              <a:ext uri="{FF2B5EF4-FFF2-40B4-BE49-F238E27FC236}">
                <a16:creationId xmlns:a16="http://schemas.microsoft.com/office/drawing/2014/main" id="{1F95FE7A-2FB4-674B-8F82-219165EBF758}"/>
              </a:ext>
            </a:extLst>
          </p:cNvPr>
          <p:cNvSpPr>
            <a:spLocks noGrp="1"/>
          </p:cNvSpPr>
          <p:nvPr>
            <p:ph sz="quarter" idx="10"/>
          </p:nvPr>
        </p:nvSpPr>
        <p:spPr/>
        <p:txBody>
          <a:bodyPr>
            <a:normAutofit fontScale="55000" lnSpcReduction="20000"/>
          </a:bodyPr>
          <a:lstStyle/>
          <a:p>
            <a:r>
              <a:rPr lang="en-US" dirty="0"/>
              <a:t>Automatically passed in props object.</a:t>
            </a:r>
          </a:p>
          <a:p>
            <a:r>
              <a:rPr lang="en-US" dirty="0"/>
              <a:t>Returns the child elements of a React element.</a:t>
            </a:r>
          </a:p>
          <a:p>
            <a:r>
              <a:rPr lang="en-US" dirty="0"/>
              <a:t>Makes composition of elements possible.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BorderBox</a:t>
            </a:r>
            <a:r>
              <a:rPr lang="en-US" dirty="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  &lt;p&gt;The first paragraph.&lt;/p&gt;</a:t>
            </a:r>
          </a:p>
          <a:p>
            <a:pPr marL="0" indent="0">
              <a:buNone/>
            </a:pPr>
            <a:r>
              <a:rPr lang="en-US" dirty="0">
                <a:latin typeface="Courier New" panose="02070309020205020404" pitchFamily="49" charset="0"/>
                <a:cs typeface="Courier New" panose="02070309020205020404" pitchFamily="49" charset="0"/>
              </a:rPr>
              <a:t>  &lt;p&gt;The second paragraph.&lt;/p&gt;</a:t>
            </a:r>
          </a:p>
          <a:p>
            <a:pPr marL="0" indent="0">
              <a:buNone/>
            </a:pP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BorderBox</a:t>
            </a:r>
            <a:r>
              <a:rPr lang="en-US" dirty="0">
                <a:latin typeface="Courier New" panose="02070309020205020404" pitchFamily="49" charset="0"/>
                <a:cs typeface="Courier New" panose="02070309020205020404" pitchFamily="49" charset="0"/>
              </a:rPr>
              <a:t>&gt;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function </a:t>
            </a:r>
            <a:r>
              <a:rPr lang="en-US" dirty="0" err="1">
                <a:latin typeface="Courier New" panose="02070309020205020404" pitchFamily="49" charset="0"/>
                <a:cs typeface="Courier New" panose="02070309020205020404" pitchFamily="49" charset="0"/>
              </a:rPr>
              <a:t>BorderBox</a:t>
            </a:r>
            <a:r>
              <a:rPr lang="en-US" dirty="0">
                <a:latin typeface="Courier New" panose="02070309020205020404" pitchFamily="49" charset="0"/>
                <a:cs typeface="Courier New" panose="02070309020205020404" pitchFamily="49" charset="0"/>
              </a:rPr>
              <a:t>(props){</a:t>
            </a:r>
          </a:p>
          <a:p>
            <a:pPr marL="0" indent="0">
              <a:buNone/>
            </a:pPr>
            <a:r>
              <a:rPr lang="en-US" dirty="0">
                <a:latin typeface="Courier New" panose="02070309020205020404" pitchFamily="49" charset="0"/>
                <a:cs typeface="Courier New" panose="02070309020205020404" pitchFamily="49" charset="0"/>
              </a:rPr>
              <a:t>  return(&lt;div style={{border:"1px solid black"}}&gt;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props.children</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&lt;/div&gt;);</a:t>
            </a:r>
          </a:p>
          <a:p>
            <a:pPr marL="0" indent="0">
              <a:buNone/>
            </a:pP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35594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430518166"/>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pPr lvl="0"/>
            <a:r>
              <a:rPr lang="en-US" sz="2400" b="1" dirty="0"/>
              <a:t>Step 1: Break The UI Into A Component Hierarchy</a:t>
            </a:r>
            <a:endParaRPr lang="en-US" sz="2400" dirty="0"/>
          </a:p>
        </p:txBody>
      </p:sp>
    </p:spTree>
    <p:extLst>
      <p:ext uri="{BB962C8B-B14F-4D97-AF65-F5344CB8AC3E}">
        <p14:creationId xmlns:p14="http://schemas.microsoft.com/office/powerpoint/2010/main" val="2615022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b">
            <a:normAutofit/>
          </a:bodyPr>
          <a:lstStyle/>
          <a:p>
            <a:r>
              <a:rPr lang="en-US" sz="4000" kern="1200" dirty="0">
                <a:solidFill>
                  <a:schemeClr val="tx1"/>
                </a:solidFill>
                <a:latin typeface="+mj-lt"/>
                <a:ea typeface="+mj-ea"/>
                <a:cs typeface="+mj-cs"/>
              </a:rPr>
              <a:t>Creating a Component Hierarchy</a:t>
            </a:r>
          </a:p>
        </p:txBody>
      </p:sp>
      <p:sp>
        <p:nvSpPr>
          <p:cNvPr id="13" name="Content Placeholder 12">
            <a:extLst>
              <a:ext uri="{FF2B5EF4-FFF2-40B4-BE49-F238E27FC236}">
                <a16:creationId xmlns:a16="http://schemas.microsoft.com/office/drawing/2014/main" id="{B2942F48-4CC1-414E-A2F8-D3EE94ADD972}"/>
              </a:ext>
            </a:extLst>
          </p:cNvPr>
          <p:cNvSpPr>
            <a:spLocks noGrp="1"/>
          </p:cNvSpPr>
          <p:nvPr>
            <p:ph idx="1"/>
          </p:nvPr>
        </p:nvSpPr>
        <p:spPr/>
        <p:txBody>
          <a:bodyPr vert="horz" lIns="91440" tIns="45720" rIns="91440" bIns="45720" rtlCol="0">
            <a:normAutofit/>
          </a:bodyPr>
          <a:lstStyle/>
          <a:p>
            <a:pPr marL="0" indent="0">
              <a:buNone/>
            </a:pPr>
            <a:r>
              <a:rPr lang="en-US" sz="2400" b="1" kern="1200" dirty="0">
                <a:solidFill>
                  <a:schemeClr val="tx1"/>
                </a:solidFill>
                <a:latin typeface="+mn-lt"/>
                <a:ea typeface="+mn-ea"/>
                <a:cs typeface="+mn-cs"/>
              </a:rPr>
              <a:t>How do you know what should be a component?</a:t>
            </a:r>
          </a:p>
        </p:txBody>
      </p:sp>
      <p:pic>
        <p:nvPicPr>
          <p:cNvPr id="4" name="Content Placeholder 4" descr="thinking-in-react-components.png">
            <a:extLst>
              <a:ext uri="{FF2B5EF4-FFF2-40B4-BE49-F238E27FC236}">
                <a16:creationId xmlns:a16="http://schemas.microsoft.com/office/drawing/2014/main" id="{592179D5-669B-3643-BF73-513CDC485F49}"/>
              </a:ext>
            </a:extLst>
          </p:cNvPr>
          <p:cNvPicPr>
            <a:picLocks noChangeAspect="1"/>
          </p:cNvPicPr>
          <p:nvPr/>
        </p:nvPicPr>
        <p:blipFill>
          <a:blip r:embed="rId3">
            <a:extLst>
              <a:ext uri="{28A0092B-C50C-407E-A947-70E740481C1C}">
                <a14:useLocalDpi xmlns:a14="http://schemas.microsoft.com/office/drawing/2010/main" val="0"/>
              </a:ext>
            </a:extLst>
          </a:blip>
          <a:srcRect t="1695" b="1695"/>
          <a:stretch>
            <a:fillRect/>
          </a:stretch>
        </p:blipFill>
        <p:spPr>
          <a:xfrm>
            <a:off x="3719837" y="640080"/>
            <a:ext cx="4952732" cy="5550408"/>
          </a:xfrm>
          <a:prstGeom prst="rect">
            <a:avLst/>
          </a:prstGeom>
        </p:spPr>
      </p:pic>
    </p:spTree>
    <p:extLst>
      <p:ext uri="{BB962C8B-B14F-4D97-AF65-F5344CB8AC3E}">
        <p14:creationId xmlns:p14="http://schemas.microsoft.com/office/powerpoint/2010/main" val="32515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F4FB0-ABD9-9D42-AC22-6CE3B7869C7F}"/>
              </a:ext>
            </a:extLst>
          </p:cNvPr>
          <p:cNvSpPr>
            <a:spLocks noGrp="1"/>
          </p:cNvSpPr>
          <p:nvPr>
            <p:ph type="title"/>
          </p:nvPr>
        </p:nvSpPr>
        <p:spPr/>
        <p:txBody>
          <a:bodyPr vert="horz" lIns="91440" tIns="45720" rIns="91440" bIns="45720" rtlCol="0" anchor="ctr">
            <a:normAutofit fontScale="90000"/>
          </a:bodyPr>
          <a:lstStyle/>
          <a:p>
            <a:pPr lvl="0"/>
            <a:r>
              <a:rPr lang="en-US" sz="4000" b="1" dirty="0"/>
              <a:t>React Development Process</a:t>
            </a:r>
            <a:endParaRPr lang="en-US" sz="4000" dirty="0"/>
          </a:p>
        </p:txBody>
      </p:sp>
      <p:graphicFrame>
        <p:nvGraphicFramePr>
          <p:cNvPr id="20" name="Content Placeholder 12">
            <a:extLst>
              <a:ext uri="{FF2B5EF4-FFF2-40B4-BE49-F238E27FC236}">
                <a16:creationId xmlns:a16="http://schemas.microsoft.com/office/drawing/2014/main" id="{B9AA77F8-B31B-4D1F-BCA1-4DD0E7F35486}"/>
              </a:ext>
            </a:extLst>
          </p:cNvPr>
          <p:cNvGraphicFramePr>
            <a:graphicFrameLocks noGrp="1"/>
          </p:cNvGraphicFramePr>
          <p:nvPr>
            <p:ph idx="1"/>
            <p:extLst>
              <p:ext uri="{D42A27DB-BD31-4B8C-83A1-F6EECF244321}">
                <p14:modId xmlns:p14="http://schemas.microsoft.com/office/powerpoint/2010/main" val="3353968829"/>
              </p:ext>
            </p:extLst>
          </p:nvPr>
        </p:nvGraphicFramePr>
        <p:xfrm>
          <a:off x="3887788" y="987425"/>
          <a:ext cx="4629150" cy="4873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FFA53266-6F74-9948-8EB5-EBA1455E3C0A}"/>
              </a:ext>
            </a:extLst>
          </p:cNvPr>
          <p:cNvSpPr>
            <a:spLocks noGrp="1"/>
          </p:cNvSpPr>
          <p:nvPr>
            <p:ph type="body" sz="half" idx="2"/>
          </p:nvPr>
        </p:nvSpPr>
        <p:spPr/>
        <p:txBody>
          <a:bodyPr>
            <a:normAutofit/>
          </a:bodyPr>
          <a:lstStyle/>
          <a:p>
            <a:r>
              <a:rPr lang="en-US" sz="2400" b="1" dirty="0"/>
              <a:t>Step 2: Build A Static Version in React</a:t>
            </a:r>
            <a:endParaRPr lang="en-US" sz="2400" dirty="0"/>
          </a:p>
        </p:txBody>
      </p:sp>
    </p:spTree>
    <p:extLst>
      <p:ext uri="{BB962C8B-B14F-4D97-AF65-F5344CB8AC3E}">
        <p14:creationId xmlns:p14="http://schemas.microsoft.com/office/powerpoint/2010/main" val="2466844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a Static Version</a:t>
            </a:r>
          </a:p>
        </p:txBody>
      </p:sp>
      <p:graphicFrame>
        <p:nvGraphicFramePr>
          <p:cNvPr id="7" name="Text Placeholder 2">
            <a:extLst>
              <a:ext uri="{FF2B5EF4-FFF2-40B4-BE49-F238E27FC236}">
                <a16:creationId xmlns:a16="http://schemas.microsoft.com/office/drawing/2014/main" id="{9E408D56-C9E4-4164-A61E-0F42B202D6BB}"/>
              </a:ext>
            </a:extLst>
          </p:cNvPr>
          <p:cNvGraphicFramePr>
            <a:graphicFrameLocks noGrp="1"/>
          </p:cNvGraphicFramePr>
          <p:nvPr>
            <p:ph sz="half" idx="1"/>
            <p:extLst>
              <p:ext uri="{D42A27DB-BD31-4B8C-83A1-F6EECF244321}">
                <p14:modId xmlns:p14="http://schemas.microsoft.com/office/powerpoint/2010/main" val="1759515339"/>
              </p:ext>
            </p:extLst>
          </p:nvPr>
        </p:nvGraphicFramePr>
        <p:xfrm>
          <a:off x="457200" y="1600200"/>
          <a:ext cx="3183467"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sz="half" idx="2"/>
          </p:nvPr>
        </p:nvSpPr>
        <p:spPr>
          <a:xfrm>
            <a:off x="3552093" y="1600200"/>
            <a:ext cx="5287108" cy="4525963"/>
          </a:xfrm>
        </p:spPr>
        <p:txBody>
          <a:bodyPr>
            <a:normAutofit/>
          </a:bodyPr>
          <a:lstStyle/>
          <a:p>
            <a:pPr marL="0" indent="0">
              <a:buNone/>
            </a:pPr>
            <a:r>
              <a:rPr lang="en-US" sz="2000" dirty="0">
                <a:latin typeface="Courier New"/>
                <a:cs typeface="Courier New"/>
              </a:rPr>
              <a:t>function </a:t>
            </a:r>
            <a:r>
              <a:rPr lang="en-US" sz="2000" dirty="0" err="1">
                <a:latin typeface="Courier New"/>
                <a:cs typeface="Courier New"/>
              </a:rPr>
              <a:t>ProductCategoryRow</a:t>
            </a:r>
            <a:r>
              <a:rPr lang="en-US" sz="2000" dirty="0">
                <a:latin typeface="Courier New"/>
                <a:cs typeface="Courier New"/>
              </a:rPr>
              <a:t>(){</a:t>
            </a:r>
          </a:p>
          <a:p>
            <a:pPr marL="0" indent="0">
              <a:buNone/>
            </a:pPr>
            <a:r>
              <a:rPr lang="en-US" sz="2000" dirty="0">
                <a:latin typeface="Courier New"/>
                <a:cs typeface="Courier New"/>
              </a:rPr>
              <a:t> return (</a:t>
            </a:r>
          </a:p>
          <a:p>
            <a:pPr marL="0" indent="0">
              <a:buNone/>
            </a:pPr>
            <a:r>
              <a:rPr lang="en-US" sz="2000" dirty="0">
                <a:latin typeface="Courier New"/>
                <a:cs typeface="Courier New"/>
              </a:rPr>
              <a:t>    &lt;tr&gt;</a:t>
            </a:r>
          </a:p>
          <a:p>
            <a:pPr marL="0" indent="0">
              <a:buNone/>
            </a:pPr>
            <a:r>
              <a:rPr lang="en-US" sz="2000" dirty="0">
                <a:latin typeface="Courier New"/>
                <a:cs typeface="Courier New"/>
              </a:rPr>
              <a:t>      &lt;th colSpan="2"&gt;</a:t>
            </a:r>
          </a:p>
          <a:p>
            <a:pPr marL="0" indent="0">
              <a:buNone/>
            </a:pPr>
            <a:r>
              <a:rPr lang="en-US" sz="2000" dirty="0">
                <a:latin typeface="Courier New"/>
                <a:cs typeface="Courier New"/>
              </a:rPr>
              <a:t>        test data</a:t>
            </a:r>
          </a:p>
          <a:p>
            <a:pPr marL="0" indent="0">
              <a:buNone/>
            </a:pPr>
            <a:r>
              <a:rPr lang="en-US" sz="2000" dirty="0">
                <a:latin typeface="Courier New"/>
                <a:cs typeface="Courier New"/>
              </a:rPr>
              <a:t>      &lt;/th&gt;</a:t>
            </a:r>
          </a:p>
          <a:p>
            <a:pPr marL="0" indent="0">
              <a:buNone/>
            </a:pPr>
            <a:r>
              <a:rPr lang="en-US" sz="2000" dirty="0">
                <a:latin typeface="Courier New"/>
                <a:cs typeface="Courier New"/>
              </a:rPr>
              <a:t>    &lt;/tr&gt;</a:t>
            </a:r>
          </a:p>
          <a:p>
            <a:pPr marL="0" indent="0">
              <a:buNone/>
            </a:pPr>
            <a:r>
              <a:rPr lang="en-US" sz="2000" dirty="0">
                <a:latin typeface="Courier New"/>
                <a:cs typeface="Courier New"/>
              </a:rPr>
              <a:t>    ); </a:t>
            </a:r>
          </a:p>
          <a:p>
            <a:pPr marL="0" indent="0">
              <a:buNone/>
            </a:pPr>
            <a:r>
              <a:rPr lang="en-US" sz="2000" dirty="0">
                <a:latin typeface="Courier New"/>
                <a:cs typeface="Courier New"/>
              </a:rPr>
              <a:t>};</a:t>
            </a:r>
          </a:p>
          <a:p>
            <a:pPr marL="0" indent="0">
              <a:buNone/>
            </a:pPr>
            <a:r>
              <a:rPr lang="en-US" sz="2000" dirty="0">
                <a:latin typeface="Courier New"/>
                <a:cs typeface="Courier New"/>
              </a:rPr>
              <a:t>export default </a:t>
            </a:r>
            <a:r>
              <a:rPr lang="en-US" sz="2000" dirty="0" err="1">
                <a:latin typeface="Courier New"/>
                <a:cs typeface="Courier New"/>
              </a:rPr>
              <a:t>ProductCategoryRow</a:t>
            </a:r>
            <a:r>
              <a:rPr lang="en-US" sz="2000" dirty="0">
                <a:latin typeface="Courier New"/>
                <a:cs typeface="Courier New"/>
              </a:rPr>
              <a:t>;</a:t>
            </a:r>
          </a:p>
        </p:txBody>
      </p:sp>
    </p:spTree>
    <p:extLst>
      <p:ext uri="{BB962C8B-B14F-4D97-AF65-F5344CB8AC3E}">
        <p14:creationId xmlns:p14="http://schemas.microsoft.com/office/powerpoint/2010/main" val="410784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vert="horz" lIns="91440" tIns="45720" rIns="91440" bIns="45720" rtlCol="0" anchor="ctr">
            <a:normAutofit fontScale="90000"/>
          </a:bodyPr>
          <a:lstStyle/>
          <a:p>
            <a:r>
              <a:rPr lang="en-US" sz="4700" kern="1200" dirty="0">
                <a:solidFill>
                  <a:schemeClr val="tx1"/>
                </a:solidFill>
                <a:latin typeface="+mj-lt"/>
                <a:ea typeface="+mj-ea"/>
                <a:cs typeface="+mj-cs"/>
              </a:rPr>
              <a:t>Course Repo and More Examples</a:t>
            </a:r>
          </a:p>
        </p:txBody>
      </p:sp>
      <p:sp>
        <p:nvSpPr>
          <p:cNvPr id="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628650" y="1929384"/>
            <a:ext cx="7886700" cy="4251960"/>
          </a:xfrm>
        </p:spPr>
        <p:txBody>
          <a:bodyPr vert="horz" lIns="91440" tIns="45720" rIns="91440" bIns="45720" rtlCol="0">
            <a:normAutofit/>
          </a:bodyPr>
          <a:lstStyle/>
          <a:p>
            <a:r>
              <a:rPr lang="en-US" sz="2000" dirty="0">
                <a:hlinkClick r:id="rId3"/>
              </a:rPr>
              <a:t>github.com/chrisminnick/professional-reactjs</a:t>
            </a:r>
            <a:endParaRPr lang="en-US" sz="2000" dirty="0"/>
          </a:p>
          <a:p>
            <a:pPr lvl="1"/>
            <a:r>
              <a:rPr lang="en-US" sz="2000" dirty="0"/>
              <a:t>Here you'll find all the files you need to complete the labs, as well as the completed solutions for each lab.</a:t>
            </a:r>
          </a:p>
          <a:p>
            <a:r>
              <a:rPr lang="en-US" sz="2000" dirty="0">
                <a:hlinkClick r:id="rId4"/>
              </a:rPr>
              <a:t>https://reactjsfoundations.com</a:t>
            </a:r>
            <a:endParaRPr lang="en-US" sz="2000" dirty="0"/>
          </a:p>
          <a:p>
            <a:pPr lvl="1"/>
            <a:r>
              <a:rPr lang="en-US" sz="2000" dirty="0"/>
              <a:t>This is the website for </a:t>
            </a:r>
            <a:r>
              <a:rPr lang="en-US" sz="2000" i="1" dirty="0"/>
              <a:t>ReactJS Foundations</a:t>
            </a:r>
            <a:r>
              <a:rPr lang="en-US" sz="2000" dirty="0"/>
              <a:t>, by Chris Minnick (Wiley, March, 2022). It contains all the example code from the book, and more.</a:t>
            </a:r>
          </a:p>
        </p:txBody>
      </p:sp>
    </p:spTree>
    <p:extLst>
      <p:ext uri="{BB962C8B-B14F-4D97-AF65-F5344CB8AC3E}">
        <p14:creationId xmlns:p14="http://schemas.microsoft.com/office/powerpoint/2010/main" val="650336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97015F1-420D-0E4A-BCEF-F85AF1C942F1}"/>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3B93BD4C-40C2-B24B-96A9-693A83A5F910}"/>
              </a:ext>
            </a:extLst>
          </p:cNvPr>
          <p:cNvSpPr>
            <a:spLocks noGrp="1"/>
          </p:cNvSpPr>
          <p:nvPr>
            <p:ph type="body" sz="quarter" idx="10"/>
          </p:nvPr>
        </p:nvSpPr>
        <p:spPr/>
        <p:txBody>
          <a:bodyPr/>
          <a:lstStyle/>
          <a:p>
            <a:r>
              <a:rPr lang="en-US" dirty="0"/>
              <a:t>Lab 04: Static Version</a:t>
            </a:r>
          </a:p>
        </p:txBody>
      </p:sp>
      <p:sp>
        <p:nvSpPr>
          <p:cNvPr id="7" name="Content Placeholder 6">
            <a:extLst>
              <a:ext uri="{FF2B5EF4-FFF2-40B4-BE49-F238E27FC236}">
                <a16:creationId xmlns:a16="http://schemas.microsoft.com/office/drawing/2014/main" id="{55467963-A998-B549-9ADC-FD0F6599BE94}"/>
              </a:ext>
            </a:extLst>
          </p:cNvPr>
          <p:cNvSpPr>
            <a:spLocks noGrp="1"/>
          </p:cNvSpPr>
          <p:nvPr>
            <p:ph sz="quarter" idx="11"/>
          </p:nvPr>
        </p:nvSpPr>
        <p:spPr/>
        <p:txBody>
          <a:bodyPr/>
          <a:lstStyle/>
          <a:p>
            <a:endParaRPr lang="en-US"/>
          </a:p>
        </p:txBody>
      </p:sp>
      <p:pic>
        <p:nvPicPr>
          <p:cNvPr id="5" name="Picture 4"/>
          <p:cNvPicPr>
            <a:picLocks noChangeAspect="1"/>
          </p:cNvPicPr>
          <p:nvPr/>
        </p:nvPicPr>
        <p:blipFill>
          <a:blip r:embed="rId3"/>
          <a:stretch>
            <a:fillRect/>
          </a:stretch>
        </p:blipFill>
        <p:spPr>
          <a:xfrm>
            <a:off x="4060767" y="1563582"/>
            <a:ext cx="4806627" cy="3579583"/>
          </a:xfrm>
          <a:prstGeom prst="rect">
            <a:avLst/>
          </a:prstGeom>
        </p:spPr>
      </p:pic>
    </p:spTree>
    <p:extLst>
      <p:ext uri="{BB962C8B-B14F-4D97-AF65-F5344CB8AC3E}">
        <p14:creationId xmlns:p14="http://schemas.microsoft.com/office/powerpoint/2010/main" val="2177955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lstStyle/>
          <a:p>
            <a:pPr rtl="0"/>
            <a:br>
              <a:rPr lang="en-US" dirty="0"/>
            </a:br>
            <a:r>
              <a:rPr lang="en-US" dirty="0"/>
              <a:t>Advanced JavaScript for React</a:t>
            </a:r>
          </a:p>
        </p:txBody>
      </p:sp>
      <p:sp>
        <p:nvSpPr>
          <p:cNvPr id="5" name="Subtitle 4"/>
          <p:cNvSpPr>
            <a:spLocks noGrp="1"/>
          </p:cNvSpPr>
          <p:nvPr>
            <p:ph type="subTitle" idx="1"/>
          </p:nvPr>
        </p:nvSpPr>
        <p:spPr/>
        <p:txBody>
          <a:bodyPr>
            <a:normAutofit/>
          </a:bodyPr>
          <a:lstStyle/>
          <a:p>
            <a:pPr algn="l"/>
            <a:r>
              <a:rPr lang="en-US" dirty="0"/>
              <a:t>Objectives</a:t>
            </a:r>
          </a:p>
          <a:p>
            <a:pPr marL="342900" indent="-342900" algn="l">
              <a:buFont typeface="Arial"/>
              <a:buChar char="•"/>
            </a:pPr>
            <a:r>
              <a:rPr lang="en-US" sz="1800" dirty="0"/>
              <a:t>Use arrow functions and block-scoped variables</a:t>
            </a:r>
          </a:p>
          <a:p>
            <a:pPr marL="342900" indent="-342900" algn="l">
              <a:buFont typeface="Arial"/>
              <a:buChar char="•"/>
            </a:pPr>
            <a:r>
              <a:rPr lang="en-US" sz="1800" dirty="0"/>
              <a:t>Use classes and modules</a:t>
            </a:r>
          </a:p>
          <a:p>
            <a:pPr marL="342900" indent="-342900" algn="l">
              <a:buFont typeface="Arial"/>
              <a:buChar char="•"/>
            </a:pPr>
            <a:r>
              <a:rPr lang="en-US" sz="1800" dirty="0"/>
              <a:t>Understanding ‘this’</a:t>
            </a:r>
          </a:p>
        </p:txBody>
      </p:sp>
    </p:spTree>
    <p:extLst>
      <p:ext uri="{BB962C8B-B14F-4D97-AF65-F5344CB8AC3E}">
        <p14:creationId xmlns:p14="http://schemas.microsoft.com/office/powerpoint/2010/main" val="41061229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Variable Scoping with </a:t>
            </a:r>
            <a:r>
              <a:rPr lang="en-US" dirty="0">
                <a:latin typeface="Courier New"/>
                <a:cs typeface="Courier New"/>
              </a:rPr>
              <a:t>const</a:t>
            </a:r>
            <a:r>
              <a:rPr lang="en-US" dirty="0"/>
              <a:t> and </a:t>
            </a:r>
            <a:r>
              <a:rPr lang="en-US" dirty="0">
                <a:latin typeface="Courier New"/>
                <a:cs typeface="Courier New"/>
              </a:rPr>
              <a:t>let</a:t>
            </a:r>
          </a:p>
        </p:txBody>
      </p:sp>
      <p:sp>
        <p:nvSpPr>
          <p:cNvPr id="5" name="Text Placeholder 4"/>
          <p:cNvSpPr>
            <a:spLocks noGrp="1"/>
          </p:cNvSpPr>
          <p:nvPr>
            <p:ph sz="quarter" idx="10"/>
          </p:nvPr>
        </p:nvSpPr>
        <p:spPr/>
        <p:txBody>
          <a:bodyPr>
            <a:normAutofit fontScale="92500" lnSpcReduction="20000"/>
          </a:bodyPr>
          <a:lstStyle/>
          <a:p>
            <a:r>
              <a:rPr lang="en-US" dirty="0">
                <a:latin typeface="Courier New"/>
                <a:cs typeface="Courier New"/>
              </a:rPr>
              <a:t>const</a:t>
            </a:r>
            <a:r>
              <a:rPr lang="en-US" dirty="0"/>
              <a:t> creates constants</a:t>
            </a:r>
          </a:p>
          <a:p>
            <a:pPr lvl="1"/>
            <a:r>
              <a:rPr lang="en-US" dirty="0"/>
              <a:t>Immutable and block-scoped</a:t>
            </a:r>
          </a:p>
          <a:p>
            <a:pPr lvl="1"/>
            <a:r>
              <a:rPr lang="en-US" dirty="0"/>
              <a:t>Cannot be reassigned new content</a:t>
            </a:r>
          </a:p>
          <a:p>
            <a:pPr lvl="1"/>
            <a:r>
              <a:rPr lang="en-US" dirty="0"/>
              <a:t>The assigned content isn't immutable, however,</a:t>
            </a:r>
          </a:p>
          <a:p>
            <a:pPr lvl="2"/>
            <a:r>
              <a:rPr lang="en-US" dirty="0"/>
              <a:t>If you assign an object or array to a constant, the properties or elements of the variable can be changed.</a:t>
            </a:r>
          </a:p>
          <a:p>
            <a:r>
              <a:rPr lang="en-US" dirty="0">
                <a:latin typeface="Courier New"/>
                <a:cs typeface="Courier New"/>
              </a:rPr>
              <a:t>let</a:t>
            </a:r>
            <a:r>
              <a:rPr lang="en-US" dirty="0"/>
              <a:t> creates block-scoped variables</a:t>
            </a:r>
          </a:p>
          <a:p>
            <a:pPr lvl="1"/>
            <a:r>
              <a:rPr lang="en-US" dirty="0"/>
              <a:t>Main difference between</a:t>
            </a:r>
            <a:r>
              <a:rPr lang="en-US" dirty="0">
                <a:cs typeface="Courier New"/>
              </a:rPr>
              <a:t> </a:t>
            </a:r>
            <a:r>
              <a:rPr lang="en-US" dirty="0">
                <a:latin typeface="Courier New"/>
                <a:cs typeface="Courier New"/>
              </a:rPr>
              <a:t>let</a:t>
            </a:r>
            <a:r>
              <a:rPr lang="en-US" dirty="0">
                <a:cs typeface="Courier New"/>
              </a:rPr>
              <a:t> </a:t>
            </a:r>
            <a:r>
              <a:rPr lang="en-US" dirty="0"/>
              <a:t>and</a:t>
            </a:r>
            <a:r>
              <a:rPr lang="en-US" dirty="0">
                <a:cs typeface="Courier New"/>
              </a:rPr>
              <a:t> </a:t>
            </a:r>
            <a:r>
              <a:rPr lang="en-US" dirty="0">
                <a:latin typeface="Courier New"/>
                <a:cs typeface="Courier New"/>
              </a:rPr>
              <a:t>var</a:t>
            </a:r>
            <a:r>
              <a:rPr lang="en-US" dirty="0">
                <a:cs typeface="Courier New"/>
              </a:rPr>
              <a:t> </a:t>
            </a:r>
            <a:r>
              <a:rPr lang="en-US" dirty="0"/>
              <a:t>is that the scope of </a:t>
            </a:r>
            <a:r>
              <a:rPr lang="en-US" dirty="0">
                <a:latin typeface="Courier New"/>
                <a:cs typeface="Courier New"/>
              </a:rPr>
              <a:t>var</a:t>
            </a:r>
            <a:r>
              <a:rPr lang="en-US" dirty="0"/>
              <a:t> is the entire enclosing function.</a:t>
            </a:r>
          </a:p>
          <a:p>
            <a:pPr lvl="1"/>
            <a:r>
              <a:rPr lang="en-US" dirty="0"/>
              <a:t>Redeclaring a variable with </a:t>
            </a:r>
            <a:r>
              <a:rPr lang="en-US" dirty="0">
                <a:latin typeface="Courier New"/>
                <a:cs typeface="Courier New"/>
              </a:rPr>
              <a:t>let</a:t>
            </a:r>
            <a:r>
              <a:rPr lang="en-US" dirty="0"/>
              <a:t> raises a syntax error</a:t>
            </a:r>
          </a:p>
          <a:p>
            <a:r>
              <a:rPr lang="en-US" dirty="0"/>
              <a:t>Unlike with var, variables created with const and let aren't hoisted.</a:t>
            </a:r>
          </a:p>
          <a:p>
            <a:pPr lvl="2"/>
            <a:r>
              <a:rPr lang="en-US" dirty="0"/>
              <a:t>You can't reference a variable before its declaration.</a:t>
            </a:r>
          </a:p>
        </p:txBody>
      </p:sp>
    </p:spTree>
    <p:extLst>
      <p:ext uri="{BB962C8B-B14F-4D97-AF65-F5344CB8AC3E}">
        <p14:creationId xmlns:p14="http://schemas.microsoft.com/office/powerpoint/2010/main" val="729602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let</a:t>
            </a:r>
            <a:r>
              <a:rPr lang="en-US" dirty="0"/>
              <a:t> vs. </a:t>
            </a:r>
            <a:r>
              <a:rPr lang="en-US" dirty="0">
                <a:latin typeface="Courier New"/>
                <a:cs typeface="Courier New"/>
              </a:rPr>
              <a:t>var</a:t>
            </a:r>
          </a:p>
        </p:txBody>
      </p:sp>
      <p:sp>
        <p:nvSpPr>
          <p:cNvPr id="5" name="Text Placeholder 4"/>
          <p:cNvSpPr>
            <a:spLocks noGrp="1"/>
          </p:cNvSpPr>
          <p:nvPr>
            <p:ph type="body" sz="quarter" idx="13"/>
          </p:nvPr>
        </p:nvSpPr>
        <p:spPr>
          <a:xfrm>
            <a:off x="628650" y="1929384"/>
            <a:ext cx="1281173" cy="466575"/>
          </a:xfrm>
        </p:spPr>
        <p:txBody>
          <a:bodyPr>
            <a:normAutofit lnSpcReduction="10000"/>
          </a:bodyPr>
          <a:lstStyle/>
          <a:p>
            <a:r>
              <a:rPr lang="en-US" b="1" dirty="0">
                <a:latin typeface="Courier New"/>
                <a:cs typeface="Courier New"/>
              </a:rPr>
              <a:t>var</a:t>
            </a:r>
          </a:p>
        </p:txBody>
      </p:sp>
      <p:sp>
        <p:nvSpPr>
          <p:cNvPr id="6" name="Content Placeholder 5"/>
          <p:cNvSpPr>
            <a:spLocks noGrp="1"/>
          </p:cNvSpPr>
          <p:nvPr>
            <p:ph sz="half" idx="4294967295"/>
          </p:nvPr>
        </p:nvSpPr>
        <p:spPr>
          <a:xfrm>
            <a:off x="628650" y="2524849"/>
            <a:ext cx="3868738" cy="3684588"/>
          </a:xfrm>
        </p:spPr>
        <p:txBody>
          <a:bodyPr>
            <a:normAutofit fontScale="85000" lnSpcReduction="20000"/>
          </a:bodyPr>
          <a:lstStyle/>
          <a:p>
            <a:pPr marL="0" indent="0">
              <a:buNone/>
            </a:pPr>
            <a:r>
              <a:rPr lang="en-US" dirty="0">
                <a:latin typeface="Courier New" panose="02070309020205020404" pitchFamily="49" charset="0"/>
                <a:cs typeface="Courier New" panose="02070309020205020404" pitchFamily="49" charset="0"/>
              </a:rPr>
              <a:t>var a = 5;</a:t>
            </a:r>
          </a:p>
          <a:p>
            <a:pPr marL="0" indent="0">
              <a:buNone/>
            </a:pPr>
            <a:r>
              <a:rPr lang="en-US" dirty="0">
                <a:latin typeface="Courier New" panose="02070309020205020404" pitchFamily="49" charset="0"/>
                <a:cs typeface="Courier New" panose="02070309020205020404" pitchFamily="49" charset="0"/>
              </a:rPr>
              <a:t>var b = 10;</a:t>
            </a:r>
          </a:p>
          <a:p>
            <a:pPr marL="0" indent="0">
              <a:buNone/>
            </a:pPr>
            <a:endParaRPr lang="en-US" dirty="0">
              <a:latin typeface="Courier New" panose="02070309020205020404" pitchFamily="49" charset="0"/>
              <a:cs typeface="Courier New" panose="02070309020205020404" pitchFamily="49" charset="0"/>
            </a:endParaRPr>
          </a:p>
          <a:p>
            <a:pPr marL="0" indent="0">
              <a:lnSpc>
                <a:spcPct val="120000"/>
              </a:lnSpc>
              <a:buNone/>
            </a:pPr>
            <a:r>
              <a:rPr lang="en-US" dirty="0">
                <a:latin typeface="Courier New" panose="02070309020205020404" pitchFamily="49" charset="0"/>
                <a:cs typeface="Courier New" panose="02070309020205020404" pitchFamily="49" charset="0"/>
              </a:rPr>
              <a:t>if (a===5) {</a:t>
            </a:r>
          </a:p>
          <a:p>
            <a:pPr marL="0" indent="0">
              <a:buNone/>
            </a:pPr>
            <a:r>
              <a:rPr lang="en-US" dirty="0">
                <a:latin typeface="Courier New" panose="02070309020205020404" pitchFamily="49" charset="0"/>
                <a:cs typeface="Courier New" panose="02070309020205020404" pitchFamily="49" charset="0"/>
              </a:rPr>
              <a:t>  var a = 4;</a:t>
            </a:r>
          </a:p>
          <a:p>
            <a:pPr marL="0" indent="0">
              <a:buNone/>
            </a:pPr>
            <a:r>
              <a:rPr lang="en-US" dirty="0">
                <a:latin typeface="Courier New" panose="02070309020205020404" pitchFamily="49" charset="0"/>
                <a:cs typeface="Courier New" panose="02070309020205020404" pitchFamily="49" charset="0"/>
              </a:rPr>
              <a:t>  var b = 1;</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 //4</a:t>
            </a:r>
          </a:p>
          <a:p>
            <a:pPr marL="0" indent="0">
              <a:buNone/>
            </a:pP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(b); //1</a:t>
            </a:r>
          </a:p>
        </p:txBody>
      </p:sp>
      <p:sp>
        <p:nvSpPr>
          <p:cNvPr id="4" name="Text Placeholder 4">
            <a:extLst>
              <a:ext uri="{FF2B5EF4-FFF2-40B4-BE49-F238E27FC236}">
                <a16:creationId xmlns:a16="http://schemas.microsoft.com/office/drawing/2014/main" id="{C3F1B4D0-E5E9-CCC5-CB8A-23D2978217D2}"/>
              </a:ext>
            </a:extLst>
          </p:cNvPr>
          <p:cNvSpPr txBox="1">
            <a:spLocks/>
          </p:cNvSpPr>
          <p:nvPr/>
        </p:nvSpPr>
        <p:spPr>
          <a:xfrm>
            <a:off x="4953965" y="1929384"/>
            <a:ext cx="1281173" cy="46657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Courier New"/>
                <a:cs typeface="Courier New"/>
              </a:rPr>
              <a:t>let</a:t>
            </a:r>
          </a:p>
        </p:txBody>
      </p:sp>
      <p:sp>
        <p:nvSpPr>
          <p:cNvPr id="10" name="Content Placeholder 5">
            <a:extLst>
              <a:ext uri="{FF2B5EF4-FFF2-40B4-BE49-F238E27FC236}">
                <a16:creationId xmlns:a16="http://schemas.microsoft.com/office/drawing/2014/main" id="{D48BBAD1-374D-9A8B-AA8D-B120E910BED3}"/>
              </a:ext>
            </a:extLst>
          </p:cNvPr>
          <p:cNvSpPr txBox="1">
            <a:spLocks/>
          </p:cNvSpPr>
          <p:nvPr/>
        </p:nvSpPr>
        <p:spPr>
          <a:xfrm>
            <a:off x="4953965" y="2524849"/>
            <a:ext cx="3868738" cy="36845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let a = 5;</a:t>
            </a:r>
          </a:p>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let b = 10;</a:t>
            </a:r>
          </a:p>
          <a:p>
            <a:pPr marL="0" indent="0">
              <a:buFont typeface="Arial" panose="020B0604020202020204" pitchFamily="34" charset="0"/>
              <a:buNone/>
            </a:pPr>
            <a:endParaRPr lang="en-US" dirty="0">
              <a:latin typeface="Courier New" panose="02070309020205020404" pitchFamily="49" charset="0"/>
              <a:cs typeface="Courier New" panose="02070309020205020404" pitchFamily="49" charset="0"/>
            </a:endParaRPr>
          </a:p>
          <a:p>
            <a:pPr marL="0" indent="0">
              <a:lnSpc>
                <a:spcPct val="120000"/>
              </a:lnSpc>
              <a:buFont typeface="Arial" panose="020B0604020202020204" pitchFamily="34" charset="0"/>
              <a:buNone/>
            </a:pPr>
            <a:r>
              <a:rPr lang="en-US" dirty="0">
                <a:latin typeface="Courier New" panose="02070309020205020404" pitchFamily="49" charset="0"/>
                <a:cs typeface="Courier New" panose="02070309020205020404" pitchFamily="49" charset="0"/>
              </a:rPr>
              <a:t>if (a===5) {</a:t>
            </a:r>
          </a:p>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  let a = 4;</a:t>
            </a:r>
          </a:p>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  let b = 1;</a:t>
            </a:r>
          </a:p>
          <a:p>
            <a:pPr marL="0" indent="0">
              <a:buFont typeface="Arial" panose="020B0604020202020204" pitchFamily="34" charset="0"/>
              <a:buNone/>
            </a:pPr>
            <a:r>
              <a:rPr lang="en-US"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(a); //5</a:t>
            </a:r>
          </a:p>
          <a:p>
            <a:pPr marL="0" indent="0">
              <a:buFont typeface="Arial" panose="020B0604020202020204" pitchFamily="34" charset="0"/>
              <a:buNone/>
            </a:pPr>
            <a:r>
              <a:rPr lang="en-US" dirty="0" err="1">
                <a:latin typeface="Courier New" panose="02070309020205020404" pitchFamily="49" charset="0"/>
                <a:cs typeface="Courier New" panose="02070309020205020404" pitchFamily="49" charset="0"/>
              </a:rPr>
              <a:t>console.log</a:t>
            </a:r>
            <a:r>
              <a:rPr lang="en-US" dirty="0">
                <a:latin typeface="Courier New" panose="02070309020205020404" pitchFamily="49" charset="0"/>
                <a:cs typeface="Courier New" panose="02070309020205020404" pitchFamily="49" charset="0"/>
              </a:rPr>
              <a:t>(b); //10</a:t>
            </a:r>
          </a:p>
        </p:txBody>
      </p:sp>
    </p:spTree>
    <p:extLst>
      <p:ext uri="{BB962C8B-B14F-4D97-AF65-F5344CB8AC3E}">
        <p14:creationId xmlns:p14="http://schemas.microsoft.com/office/powerpoint/2010/main" val="1097066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rtl="0"/>
            <a:r>
              <a:rPr lang="en-US" dirty="0"/>
              <a:t>Arrow Functions</a:t>
            </a:r>
          </a:p>
        </p:txBody>
      </p:sp>
      <p:sp>
        <p:nvSpPr>
          <p:cNvPr id="5" name="Text Placeholder 4"/>
          <p:cNvSpPr>
            <a:spLocks noGrp="1"/>
          </p:cNvSpPr>
          <p:nvPr>
            <p:ph sz="quarter" idx="10"/>
          </p:nvPr>
        </p:nvSpPr>
        <p:spPr/>
        <p:txBody>
          <a:bodyPr/>
          <a:lstStyle/>
          <a:p>
            <a:r>
              <a:rPr lang="en-US" dirty="0"/>
              <a:t>Compact alternative to function expressions.</a:t>
            </a:r>
          </a:p>
          <a:p>
            <a:pPr lvl="1"/>
            <a:r>
              <a:rPr lang="en-US" dirty="0">
                <a:cs typeface="Courier New"/>
              </a:rPr>
              <a:t>(params) =&gt; {expression}</a:t>
            </a:r>
          </a:p>
          <a:p>
            <a:r>
              <a:rPr lang="en-US" dirty="0">
                <a:cs typeface="Courier New"/>
              </a:rPr>
              <a:t>Doesn't have its own </a:t>
            </a:r>
            <a:r>
              <a:rPr lang="en-US" dirty="0">
                <a:latin typeface="Courier New" panose="02070309020205020404" pitchFamily="49" charset="0"/>
                <a:cs typeface="Courier New" panose="02070309020205020404" pitchFamily="49" charset="0"/>
              </a:rPr>
              <a:t>this</a:t>
            </a:r>
          </a:p>
          <a:p>
            <a:pPr lvl="1"/>
            <a:r>
              <a:rPr lang="en-US" dirty="0">
                <a:cs typeface="Courier New"/>
              </a:rPr>
              <a:t>Lexical scope – </a:t>
            </a:r>
            <a:r>
              <a:rPr lang="en-US" dirty="0">
                <a:latin typeface="Courier New" panose="02070309020205020404" pitchFamily="49" charset="0"/>
                <a:cs typeface="Courier New" panose="02070309020205020404" pitchFamily="49" charset="0"/>
              </a:rPr>
              <a:t>this</a:t>
            </a:r>
            <a:r>
              <a:rPr lang="en-US" dirty="0">
                <a:cs typeface="Courier New"/>
              </a:rPr>
              <a:t> refers to the enclosing scope</a:t>
            </a:r>
          </a:p>
          <a:p>
            <a:pPr lvl="1"/>
            <a:r>
              <a:rPr lang="en-US" dirty="0">
                <a:cs typeface="Courier New"/>
              </a:rPr>
              <a:t>Should not be used as methods.</a:t>
            </a:r>
          </a:p>
          <a:p>
            <a:r>
              <a:rPr lang="en-US" dirty="0">
                <a:cs typeface="Courier New"/>
              </a:rPr>
              <a:t>Can't be used for constructor functions</a:t>
            </a:r>
          </a:p>
          <a:p>
            <a:r>
              <a:rPr lang="en-US" dirty="0">
                <a:cs typeface="Courier New"/>
              </a:rPr>
              <a:t>Can't be used with call, apply, or bind</a:t>
            </a:r>
          </a:p>
          <a:p>
            <a:r>
              <a:rPr lang="en-US" dirty="0">
                <a:cs typeface="Courier New"/>
              </a:rPr>
              <a:t>Are always anonymous function expressions.</a:t>
            </a:r>
          </a:p>
          <a:p>
            <a:pPr lvl="1"/>
            <a:endParaRPr lang="en-US" dirty="0">
              <a:cs typeface="Courier New"/>
            </a:endParaRPr>
          </a:p>
          <a:p>
            <a:pPr lvl="1"/>
            <a:endParaRPr lang="en-US" dirty="0">
              <a:cs typeface="Courier New"/>
            </a:endParaRP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1054847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457200" y="1782501"/>
            <a:ext cx="8229600" cy="4373824"/>
          </a:xfrm>
        </p:spPr>
        <p:txBody>
          <a:bodyPr>
            <a:normAutofit/>
          </a:bodyPr>
          <a:lstStyle/>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const sum = (num1,num2) =&gt; {</a:t>
            </a:r>
          </a:p>
          <a:p>
            <a:pPr marL="0" indent="0">
              <a:buNone/>
            </a:pPr>
            <a:r>
              <a:rPr lang="en-US" dirty="0">
                <a:latin typeface="Courier New" panose="02070309020205020404" pitchFamily="49" charset="0"/>
                <a:cs typeface="Courier New" panose="02070309020205020404" pitchFamily="49" charset="0"/>
              </a:rPr>
              <a:t>  return num1 + num2;</a:t>
            </a:r>
          </a:p>
          <a:p>
            <a:pPr marL="0" indent="0">
              <a:buNone/>
            </a:pPr>
            <a:r>
              <a:rPr lang="en-US" dirty="0">
                <a:latin typeface="Courier New" panose="02070309020205020404" pitchFamily="49" charset="0"/>
                <a:cs typeface="Courier New" panose="02070309020205020404" pitchFamily="49" charset="0"/>
              </a:rPr>
              <a:t>}</a:t>
            </a:r>
            <a:endParaRPr lang="en-US" dirty="0">
              <a:cs typeface="Courier New"/>
            </a:endParaRPr>
          </a:p>
          <a:p>
            <a:pPr lvl="1"/>
            <a:endParaRPr lang="en-US" dirty="0">
              <a:cs typeface="Courier New"/>
            </a:endParaRPr>
          </a:p>
          <a:p>
            <a:pPr marL="0" indent="0">
              <a:buNone/>
            </a:pPr>
            <a:endParaRPr lang="en-US" sz="1800" dirty="0">
              <a:latin typeface="Courier New"/>
              <a:cs typeface="Courier New"/>
            </a:endParaRPr>
          </a:p>
        </p:txBody>
      </p:sp>
      <p:sp>
        <p:nvSpPr>
          <p:cNvPr id="2" name="Title 1"/>
          <p:cNvSpPr>
            <a:spLocks noGrp="1"/>
          </p:cNvSpPr>
          <p:nvPr>
            <p:ph type="title"/>
          </p:nvPr>
        </p:nvSpPr>
        <p:spPr>
          <a:xfrm>
            <a:off x="628650" y="365126"/>
            <a:ext cx="7886700" cy="1325563"/>
          </a:xfrm>
        </p:spPr>
        <p:txBody>
          <a:bodyPr>
            <a:normAutofit/>
          </a:bodyPr>
          <a:lstStyle/>
          <a:p>
            <a:pPr lvl="0" rtl="0"/>
            <a:r>
              <a:rPr lang="en-US" dirty="0"/>
              <a:t>Arrow Functions – basic example</a:t>
            </a:r>
          </a:p>
        </p:txBody>
      </p:sp>
    </p:spTree>
    <p:extLst>
      <p:ext uri="{BB962C8B-B14F-4D97-AF65-F5344CB8AC3E}">
        <p14:creationId xmlns:p14="http://schemas.microsoft.com/office/powerpoint/2010/main" val="1119430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Arrow Functions (cont.)</a:t>
            </a:r>
          </a:p>
        </p:txBody>
      </p:sp>
      <p:sp>
        <p:nvSpPr>
          <p:cNvPr id="3" name="Text Placeholder 2"/>
          <p:cNvSpPr>
            <a:spLocks noGrp="1"/>
          </p:cNvSpPr>
          <p:nvPr>
            <p:ph sz="quarter" idx="10"/>
          </p:nvPr>
        </p:nvSpPr>
        <p:spPr/>
        <p:txBody>
          <a:bodyPr>
            <a:normAutofit/>
          </a:bodyPr>
          <a:lstStyle/>
          <a:p>
            <a:pPr marL="342900" indent="-342900">
              <a:buFont typeface="Arial" panose="020B0604020202020204" pitchFamily="34" charset="0"/>
              <a:buChar char="•"/>
            </a:pPr>
            <a:r>
              <a:rPr lang="en-US" dirty="0">
                <a:latin typeface="+mn-lt"/>
                <a:cs typeface="Courier New" panose="02070309020205020404" pitchFamily="49" charset="0"/>
              </a:rPr>
              <a:t>Parentheses around parameters are optional if there's only one param.</a:t>
            </a:r>
          </a:p>
          <a:p>
            <a:pPr marL="457200" lvl="1" indent="0">
              <a:buNone/>
            </a:pPr>
            <a:r>
              <a:rPr lang="en-US" sz="1800" dirty="0">
                <a:latin typeface="Courier New" panose="02070309020205020404" pitchFamily="49" charset="0"/>
                <a:cs typeface="Courier New" panose="02070309020205020404" pitchFamily="49" charset="0"/>
              </a:rPr>
              <a:t>const sum = numbers =&gt; {</a:t>
            </a:r>
          </a:p>
          <a:p>
            <a:pPr marL="457200" lvl="1" indent="0">
              <a:buNone/>
            </a:pPr>
            <a:r>
              <a:rPr lang="en-US" sz="1800" dirty="0">
                <a:latin typeface="Courier New" panose="02070309020205020404" pitchFamily="49" charset="0"/>
                <a:cs typeface="Courier New" panose="02070309020205020404" pitchFamily="49" charset="0"/>
              </a:rPr>
              <a:t>  return </a:t>
            </a:r>
            <a:r>
              <a:rPr lang="en-US" sz="1800" dirty="0" err="1">
                <a:latin typeface="Courier New" panose="02070309020205020404" pitchFamily="49" charset="0"/>
                <a:cs typeface="Courier New" panose="02070309020205020404" pitchFamily="49" charset="0"/>
              </a:rPr>
              <a:t>numbers.reduce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sum,current</a:t>
            </a:r>
            <a:r>
              <a:rPr lang="en-US" sz="1800" dirty="0">
                <a:latin typeface="Courier New" panose="02070309020205020404" pitchFamily="49" charset="0"/>
                <a:cs typeface="Courier New" panose="02070309020205020404" pitchFamily="49" charset="0"/>
              </a:rPr>
              <a:t>)=&gt;</a:t>
            </a:r>
            <a:r>
              <a:rPr lang="en-US" sz="1800" dirty="0" err="1">
                <a:latin typeface="Courier New" panose="02070309020205020404" pitchFamily="49" charset="0"/>
                <a:cs typeface="Courier New" panose="02070309020205020404" pitchFamily="49" charset="0"/>
              </a:rPr>
              <a:t>sum+current</a:t>
            </a:r>
            <a:r>
              <a:rPr lang="en-US" sz="1800" dirty="0">
                <a:latin typeface="Courier New" panose="02070309020205020404" pitchFamily="49" charset="0"/>
                <a:cs typeface="Courier New" panose="02070309020205020404" pitchFamily="49" charset="0"/>
              </a:rPr>
              <a:t>);</a:t>
            </a:r>
          </a:p>
          <a:p>
            <a:pPr marL="457200" lvl="1" indent="0">
              <a:buNone/>
            </a:pPr>
            <a:r>
              <a:rPr lang="en-US" sz="1800" dirty="0">
                <a:latin typeface="Courier New" panose="02070309020205020404" pitchFamily="49" charset="0"/>
                <a:cs typeface="Courier New" panose="02070309020205020404" pitchFamily="49" charset="0"/>
              </a:rPr>
              <a:t>}</a:t>
            </a:r>
          </a:p>
          <a:p>
            <a:pPr marL="342900" indent="-342900">
              <a:buFont typeface="Arial" panose="020B0604020202020204" pitchFamily="34" charset="0"/>
              <a:buChar char="•"/>
            </a:pPr>
            <a:r>
              <a:rPr lang="en-US" dirty="0">
                <a:latin typeface="+mn-lt"/>
                <a:cs typeface="Courier New" panose="02070309020205020404" pitchFamily="49" charset="0"/>
              </a:rPr>
              <a:t>return keyword and curly braces are optional if the function only returns data.</a:t>
            </a:r>
          </a:p>
          <a:p>
            <a:pPr marL="457200" lvl="1" indent="0">
              <a:buNone/>
            </a:pPr>
            <a:r>
              <a:rPr lang="en-US" sz="1800" dirty="0">
                <a:latin typeface="Courier New" panose="02070309020205020404" pitchFamily="49" charset="0"/>
                <a:cs typeface="Courier New" panose="02070309020205020404" pitchFamily="49" charset="0"/>
              </a:rPr>
              <a:t>const sum = numbers =&gt;      </a:t>
            </a:r>
          </a:p>
          <a:p>
            <a:pPr marL="4572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numbers.reduce</a:t>
            </a:r>
            <a:r>
              <a:rPr lang="en-US" sz="1800" dirty="0">
                <a:latin typeface="Courier New" panose="02070309020205020404" pitchFamily="49" charset="0"/>
                <a:cs typeface="Courier New" panose="02070309020205020404" pitchFamily="49" charset="0"/>
              </a:rPr>
              <a:t>(</a:t>
            </a:r>
          </a:p>
          <a:p>
            <a:pPr marL="457200" lvl="1"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sum,current</a:t>
            </a:r>
            <a:r>
              <a:rPr lang="en-US" sz="1800" dirty="0">
                <a:latin typeface="Courier New" panose="02070309020205020404" pitchFamily="49" charset="0"/>
                <a:cs typeface="Courier New" panose="02070309020205020404" pitchFamily="49" charset="0"/>
              </a:rPr>
              <a:t>)=&gt;</a:t>
            </a:r>
            <a:r>
              <a:rPr lang="en-US" sz="1800" dirty="0" err="1">
                <a:latin typeface="Courier New" panose="02070309020205020404" pitchFamily="49" charset="0"/>
                <a:cs typeface="Courier New" panose="02070309020205020404" pitchFamily="49" charset="0"/>
              </a:rPr>
              <a:t>sum+current</a:t>
            </a:r>
            <a:endParaRPr lang="en-US" sz="1800" dirty="0">
              <a:latin typeface="Courier New" panose="02070309020205020404" pitchFamily="49" charset="0"/>
              <a:cs typeface="Courier New" panose="02070309020205020404" pitchFamily="49" charset="0"/>
            </a:endParaRPr>
          </a:p>
          <a:p>
            <a:pPr marL="457200" lvl="1" indent="0">
              <a:buNone/>
            </a:pPr>
            <a:r>
              <a:rPr lang="en-US" sz="1800" dirty="0">
                <a:latin typeface="Courier New" panose="02070309020205020404" pitchFamily="49" charset="0"/>
                <a:cs typeface="Courier New" panose="02070309020205020404" pitchFamily="49" charset="0"/>
              </a:rPr>
              <a:t>  );  </a:t>
            </a:r>
          </a:p>
        </p:txBody>
      </p:sp>
    </p:spTree>
    <p:extLst>
      <p:ext uri="{BB962C8B-B14F-4D97-AF65-F5344CB8AC3E}">
        <p14:creationId xmlns:p14="http://schemas.microsoft.com/office/powerpoint/2010/main" val="1155682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Parameter Handling</a:t>
            </a:r>
          </a:p>
        </p:txBody>
      </p:sp>
      <p:sp>
        <p:nvSpPr>
          <p:cNvPr id="3" name="Text Placeholder 2"/>
          <p:cNvSpPr>
            <a:spLocks noGrp="1"/>
          </p:cNvSpPr>
          <p:nvPr>
            <p:ph sz="quarter" idx="10"/>
          </p:nvPr>
        </p:nvSpPr>
        <p:spPr/>
        <p:txBody>
          <a:bodyPr>
            <a:normAutofit/>
          </a:bodyPr>
          <a:lstStyle/>
          <a:p>
            <a:r>
              <a:rPr lang="en-US" dirty="0">
                <a:cs typeface="Courier New"/>
              </a:rPr>
              <a:t>OLD</a:t>
            </a:r>
          </a:p>
          <a:p>
            <a:pPr marL="457200" lvl="1" indent="0">
              <a:buNone/>
            </a:pPr>
            <a:r>
              <a:rPr lang="en-US" sz="1800" dirty="0">
                <a:latin typeface="Courier New" panose="02070309020205020404" pitchFamily="49" charset="0"/>
                <a:cs typeface="Courier New" panose="02070309020205020404" pitchFamily="49" charset="0"/>
              </a:rPr>
              <a:t>function f (x, y, z) {</a:t>
            </a:r>
          </a:p>
          <a:p>
            <a:pPr marL="457200" lvl="1" indent="0">
              <a:buNone/>
            </a:pPr>
            <a:r>
              <a:rPr lang="en-US" sz="1800" dirty="0">
                <a:latin typeface="Courier New" panose="02070309020205020404" pitchFamily="49" charset="0"/>
                <a:cs typeface="Courier New" panose="02070309020205020404" pitchFamily="49" charset="0"/>
              </a:rPr>
              <a:t>    if (y === undefined)</a:t>
            </a:r>
          </a:p>
          <a:p>
            <a:pPr marL="457200" lvl="1" indent="0">
              <a:buNone/>
            </a:pPr>
            <a:r>
              <a:rPr lang="en-US" sz="1800" dirty="0">
                <a:latin typeface="Courier New" panose="02070309020205020404" pitchFamily="49" charset="0"/>
                <a:cs typeface="Courier New" panose="02070309020205020404" pitchFamily="49" charset="0"/>
              </a:rPr>
              <a:t>        y = 0;</a:t>
            </a:r>
          </a:p>
          <a:p>
            <a:pPr marL="457200" lvl="1" indent="0">
              <a:buNone/>
            </a:pPr>
            <a:r>
              <a:rPr lang="en-US" sz="1800" dirty="0">
                <a:latin typeface="Courier New" panose="02070309020205020404" pitchFamily="49" charset="0"/>
                <a:cs typeface="Courier New" panose="02070309020205020404" pitchFamily="49" charset="0"/>
              </a:rPr>
              <a:t>    if (z === undefined)</a:t>
            </a:r>
          </a:p>
          <a:p>
            <a:pPr marL="457200" lvl="1" indent="0">
              <a:buNone/>
            </a:pPr>
            <a:r>
              <a:rPr lang="en-US" sz="1800" dirty="0">
                <a:latin typeface="Courier New" panose="02070309020205020404" pitchFamily="49" charset="0"/>
                <a:cs typeface="Courier New" panose="02070309020205020404" pitchFamily="49" charset="0"/>
              </a:rPr>
              <a:t>        z = 13;</a:t>
            </a:r>
          </a:p>
          <a:p>
            <a:pPr marL="457200" lvl="1" indent="0">
              <a:buNone/>
            </a:pPr>
            <a:r>
              <a:rPr lang="en-US" sz="1800" dirty="0">
                <a:latin typeface="Courier New" panose="02070309020205020404" pitchFamily="49" charset="0"/>
                <a:cs typeface="Courier New" panose="02070309020205020404" pitchFamily="49" charset="0"/>
              </a:rPr>
              <a:t>    return x + y + z;</a:t>
            </a:r>
          </a:p>
          <a:p>
            <a:pPr marL="457200" lvl="1" indent="0">
              <a:buNone/>
            </a:pPr>
            <a:r>
              <a:rPr lang="en-US" sz="1800" dirty="0">
                <a:latin typeface="Courier New" panose="02070309020205020404" pitchFamily="49" charset="0"/>
                <a:cs typeface="Courier New" panose="02070309020205020404" pitchFamily="49" charset="0"/>
              </a:rPr>
              <a:t>};</a:t>
            </a:r>
          </a:p>
          <a:p>
            <a:r>
              <a:rPr lang="en-US" dirty="0">
                <a:cs typeface="Courier New"/>
              </a:rPr>
              <a:t>NEW</a:t>
            </a:r>
          </a:p>
          <a:p>
            <a:pPr marL="457200" lvl="1" indent="0">
              <a:buNone/>
            </a:pPr>
            <a:r>
              <a:rPr lang="en-US" sz="1800" dirty="0">
                <a:latin typeface="Courier New"/>
                <a:cs typeface="Courier New"/>
              </a:rPr>
              <a:t>function myFunc (x, y = 0, z = 13) {</a:t>
            </a:r>
          </a:p>
          <a:p>
            <a:pPr marL="457200" lvl="1" indent="0">
              <a:buNone/>
            </a:pPr>
            <a:r>
              <a:rPr lang="en-US" sz="1800" dirty="0">
                <a:latin typeface="Courier New"/>
                <a:cs typeface="Courier New"/>
              </a:rPr>
              <a:t>  return x + y + z;</a:t>
            </a:r>
          </a:p>
          <a:p>
            <a:pPr marL="457200" lvl="1" indent="0">
              <a:buNone/>
            </a:pPr>
            <a:r>
              <a:rPr lang="en-US" sz="1800" dirty="0">
                <a:latin typeface="Courier New"/>
                <a:cs typeface="Courier New"/>
              </a:rPr>
              <a:t>}</a:t>
            </a:r>
          </a:p>
          <a:p>
            <a:pPr marL="0" indent="0">
              <a:buNone/>
            </a:pPr>
            <a:endParaRPr lang="en-US" sz="1800" dirty="0">
              <a:latin typeface="Courier New"/>
              <a:cs typeface="Courier New"/>
            </a:endParaRPr>
          </a:p>
        </p:txBody>
      </p:sp>
    </p:spTree>
    <p:extLst>
      <p:ext uri="{BB962C8B-B14F-4D97-AF65-F5344CB8AC3E}">
        <p14:creationId xmlns:p14="http://schemas.microsoft.com/office/powerpoint/2010/main" val="2683800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Parameter</a:t>
            </a:r>
          </a:p>
        </p:txBody>
      </p:sp>
      <p:sp>
        <p:nvSpPr>
          <p:cNvPr id="3" name="Text Placeholder 2"/>
          <p:cNvSpPr>
            <a:spLocks noGrp="1"/>
          </p:cNvSpPr>
          <p:nvPr>
            <p:ph sz="quarter" idx="10"/>
          </p:nvPr>
        </p:nvSpPr>
        <p:spPr/>
        <p:txBody>
          <a:bodyPr>
            <a:normAutofit lnSpcReduction="10000"/>
          </a:bodyPr>
          <a:lstStyle/>
          <a:p>
            <a:r>
              <a:rPr lang="en-US" dirty="0"/>
              <a:t>Aggregation of remaining arguments into single parameter of variadic functions.</a:t>
            </a:r>
          </a:p>
          <a:p>
            <a:pPr marL="0" indent="0">
              <a:buNone/>
            </a:pPr>
            <a:endParaRPr lang="en-US" dirty="0"/>
          </a:p>
          <a:p>
            <a:pPr marL="0" indent="0">
              <a:buNone/>
            </a:pPr>
            <a:r>
              <a:rPr lang="en-US" sz="2200" dirty="0">
                <a:latin typeface="Courier New"/>
                <a:cs typeface="Courier New"/>
              </a:rPr>
              <a:t>function myFunc (x, y, ...a) {</a:t>
            </a:r>
          </a:p>
          <a:p>
            <a:pPr marL="0" indent="0">
              <a:buNone/>
            </a:pPr>
            <a:r>
              <a:rPr lang="en-US" sz="2200" dirty="0">
                <a:latin typeface="Courier New"/>
                <a:cs typeface="Courier New"/>
              </a:rPr>
              <a:t>    return (x + y) * a.length;</a:t>
            </a:r>
          </a:p>
          <a:p>
            <a:pPr marL="0" indent="0">
              <a:buNone/>
            </a:pPr>
            <a:r>
              <a:rPr lang="en-US" sz="2200" dirty="0">
                <a:latin typeface="Courier New"/>
                <a:cs typeface="Courier New"/>
              </a:rPr>
              <a:t>}</a:t>
            </a:r>
          </a:p>
          <a:p>
            <a:pPr marL="0" indent="0">
              <a:buNone/>
            </a:pPr>
            <a:r>
              <a:rPr lang="en-US" sz="2200" dirty="0">
                <a:latin typeface="Courier New"/>
                <a:cs typeface="Courier New"/>
              </a:rPr>
              <a:t>console.log(myFunc(1, 2, "hello", true, 7));</a:t>
            </a:r>
          </a:p>
          <a:p>
            <a:pPr marL="0" indent="0">
              <a:buNone/>
            </a:pPr>
            <a:endParaRPr lang="en-US" dirty="0">
              <a:latin typeface="Courier New"/>
              <a:cs typeface="Courier New"/>
            </a:endParaRPr>
          </a:p>
          <a:p>
            <a:pPr marL="0" indent="0">
              <a:buNone/>
            </a:pPr>
            <a:endParaRPr lang="en-US" dirty="0">
              <a:latin typeface="Courier New"/>
              <a:cs typeface="Courier New"/>
            </a:endParaRPr>
          </a:p>
          <a:p>
            <a:r>
              <a:rPr lang="en-US" sz="1800" dirty="0">
                <a:latin typeface="Courier New"/>
                <a:cs typeface="Courier New"/>
                <a:hlinkClick r:id="rId3"/>
              </a:rPr>
              <a:t>http://jsbin.com/pisupa/edit?js,console</a:t>
            </a:r>
            <a:endParaRPr lang="en-US" sz="1800" dirty="0">
              <a:latin typeface="Courier New"/>
              <a:cs typeface="Courier New"/>
            </a:endParaRPr>
          </a:p>
        </p:txBody>
      </p:sp>
    </p:spTree>
    <p:extLst>
      <p:ext uri="{BB962C8B-B14F-4D97-AF65-F5344CB8AC3E}">
        <p14:creationId xmlns:p14="http://schemas.microsoft.com/office/powerpoint/2010/main" val="104265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Spread Operator</a:t>
            </a:r>
          </a:p>
        </p:txBody>
      </p:sp>
      <p:sp>
        <p:nvSpPr>
          <p:cNvPr id="5" name="Text Placeholder 4"/>
          <p:cNvSpPr>
            <a:spLocks noGrp="1"/>
          </p:cNvSpPr>
          <p:nvPr>
            <p:ph sz="quarter" idx="10"/>
          </p:nvPr>
        </p:nvSpPr>
        <p:spPr/>
        <p:txBody>
          <a:bodyPr>
            <a:normAutofit fontScale="85000" lnSpcReduction="20000"/>
          </a:bodyPr>
          <a:lstStyle/>
          <a:p>
            <a:r>
              <a:rPr lang="en-US" dirty="0">
                <a:cs typeface="Courier New"/>
              </a:rPr>
              <a:t>Spreading of elements of an iterable collection (like an array or a string) into both literal elements and individual function parameters.</a:t>
            </a:r>
          </a:p>
          <a:p>
            <a:pPr marL="0" indent="0">
              <a:buNone/>
            </a:pPr>
            <a:r>
              <a:rPr lang="en-US" sz="2000" dirty="0">
                <a:latin typeface="Courier New"/>
                <a:cs typeface="Courier New"/>
              </a:rPr>
              <a:t>let params = [ "hello", true, 7 ];</a:t>
            </a:r>
          </a:p>
          <a:p>
            <a:pPr marL="0" indent="0">
              <a:buNone/>
            </a:pPr>
            <a:r>
              <a:rPr lang="en-US" sz="2000" dirty="0">
                <a:latin typeface="Courier New"/>
                <a:cs typeface="Courier New"/>
              </a:rPr>
              <a:t>let other = [ 1, 2, ...params ];</a:t>
            </a:r>
          </a:p>
          <a:p>
            <a:pPr marL="0" indent="0">
              <a:buNone/>
            </a:pPr>
            <a:r>
              <a:rPr lang="en-US" sz="2000" dirty="0">
                <a:latin typeface="Courier New"/>
                <a:cs typeface="Courier New"/>
              </a:rPr>
              <a:t>console.log(other); // </a:t>
            </a:r>
            <a:r>
              <a:rPr lang="it-IT" sz="2000" dirty="0">
                <a:latin typeface="Courier New"/>
                <a:cs typeface="Courier New"/>
              </a:rPr>
              <a:t>[1, 2, "hello", true, 7]</a:t>
            </a:r>
            <a:endParaRPr lang="en-US" sz="2000" dirty="0">
              <a:latin typeface="Courier New"/>
              <a:cs typeface="Courier New"/>
            </a:endParaRPr>
          </a:p>
          <a:p>
            <a:pPr marL="0" indent="0">
              <a:buNone/>
            </a:pPr>
            <a:endParaRPr lang="pt-BR" dirty="0">
              <a:latin typeface="Courier New"/>
              <a:cs typeface="Courier New"/>
            </a:endParaRPr>
          </a:p>
          <a:p>
            <a:pPr marL="0" indent="0">
              <a:buNone/>
            </a:pPr>
            <a:r>
              <a:rPr lang="pt-BR" sz="1800" dirty="0">
                <a:latin typeface="Courier New"/>
                <a:cs typeface="Courier New"/>
              </a:rPr>
              <a:t>console.log(MyFunc(1, 2, ...params));</a:t>
            </a:r>
            <a:endParaRPr lang="en-US" sz="1800" dirty="0">
              <a:latin typeface="Courier New"/>
              <a:cs typeface="Courier New"/>
            </a:endParaRPr>
          </a:p>
          <a:p>
            <a:pPr marL="0" indent="0">
              <a:buNone/>
            </a:pPr>
            <a:endParaRPr lang="en-US" dirty="0">
              <a:latin typeface="Courier New"/>
              <a:cs typeface="Courier New"/>
            </a:endParaRPr>
          </a:p>
          <a:p>
            <a:pPr marL="0" indent="0">
              <a:buNone/>
            </a:pPr>
            <a:r>
              <a:rPr lang="en-US" sz="2000" dirty="0">
                <a:latin typeface="Courier New"/>
                <a:cs typeface="Courier New"/>
              </a:rPr>
              <a:t>let str = "foo";</a:t>
            </a:r>
          </a:p>
          <a:p>
            <a:pPr marL="0" indent="0">
              <a:buNone/>
            </a:pPr>
            <a:r>
              <a:rPr lang="en-US" sz="2000" dirty="0">
                <a:latin typeface="Courier New"/>
                <a:cs typeface="Courier New"/>
              </a:rPr>
              <a:t>let chars = [ ...str ]; // [ "f", "o", "o" ]</a:t>
            </a:r>
          </a:p>
          <a:p>
            <a:pPr marL="0" indent="0">
              <a:buNone/>
            </a:pPr>
            <a:endParaRPr lang="en-US" sz="2000" dirty="0">
              <a:latin typeface="Courier New"/>
              <a:cs typeface="Courier New"/>
            </a:endParaRPr>
          </a:p>
          <a:p>
            <a:r>
              <a:rPr lang="en-US" sz="1600" dirty="0">
                <a:latin typeface="Courier New"/>
                <a:cs typeface="Courier New"/>
                <a:hlinkClick r:id="rId3"/>
              </a:rPr>
              <a:t>http://jsbin.com/guxika/edit?js,console</a:t>
            </a:r>
            <a:endParaRPr lang="en-US" sz="1600" dirty="0">
              <a:latin typeface="Courier New"/>
              <a:cs typeface="Courier New"/>
            </a:endParaRPr>
          </a:p>
        </p:txBody>
      </p:sp>
    </p:spTree>
    <p:extLst>
      <p:ext uri="{BB962C8B-B14F-4D97-AF65-F5344CB8AC3E}">
        <p14:creationId xmlns:p14="http://schemas.microsoft.com/office/powerpoint/2010/main" val="1866053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Daily Schedule</a:t>
            </a:r>
            <a:endParaRPr lang="en-US" dirty="0"/>
          </a:p>
        </p:txBody>
      </p:sp>
      <p:sp>
        <p:nvSpPr>
          <p:cNvPr id="3" name="Text Placeholder 2"/>
          <p:cNvSpPr>
            <a:spLocks noGrp="1"/>
          </p:cNvSpPr>
          <p:nvPr>
            <p:ph sz="quarter" idx="10"/>
          </p:nvPr>
        </p:nvSpPr>
        <p:spPr/>
        <p:txBody>
          <a:bodyPr>
            <a:normAutofit/>
          </a:bodyPr>
          <a:lstStyle/>
          <a:p>
            <a:r>
              <a:rPr lang="en-US" dirty="0"/>
              <a:t>9:00 - 12:00: Lecture / Labs</a:t>
            </a:r>
          </a:p>
          <a:p>
            <a:r>
              <a:rPr lang="en-US" dirty="0"/>
              <a:t>Breaks on the hours (5-10 minutes)</a:t>
            </a:r>
          </a:p>
          <a:p>
            <a:r>
              <a:rPr lang="en-US" dirty="0"/>
              <a:t>1 hour lunch break</a:t>
            </a:r>
          </a:p>
          <a:p>
            <a:r>
              <a:rPr lang="en-US" dirty="0"/>
              <a:t>1:00 - 4:00: Lecture / Labs</a:t>
            </a:r>
          </a:p>
          <a:p>
            <a:r>
              <a:rPr lang="en-US" dirty="0"/>
              <a:t>Breaks on the hours</a:t>
            </a:r>
          </a:p>
          <a:p>
            <a:r>
              <a:rPr lang="en-US" dirty="0"/>
              <a:t>4:00 - 6:00 : labs and independent study </a:t>
            </a:r>
          </a:p>
        </p:txBody>
      </p:sp>
      <p:sp>
        <p:nvSpPr>
          <p:cNvPr id="4" name="Slide Number Placeholder 3"/>
          <p:cNvSpPr>
            <a:spLocks noGrp="1"/>
          </p:cNvSpPr>
          <p:nvPr>
            <p:ph type="sldNum" sz="quarter" idx="13"/>
          </p:nvPr>
        </p:nvSpPr>
        <p:spPr>
          <a:xfrm>
            <a:off x="7086600" y="6356350"/>
            <a:ext cx="2057400" cy="365125"/>
          </a:xfrm>
        </p:spPr>
        <p:txBody>
          <a:bodyPr/>
          <a:lstStyle/>
          <a:p>
            <a:fld id="{A839F4A7-500C-EC42-AE23-BEE4487EA55E}" type="slidenum">
              <a:rPr lang="en-US" smtClean="0"/>
              <a:t>7</a:t>
            </a:fld>
            <a:endParaRPr lang="en-US"/>
          </a:p>
        </p:txBody>
      </p:sp>
    </p:spTree>
    <p:extLst>
      <p:ext uri="{BB962C8B-B14F-4D97-AF65-F5344CB8AC3E}">
        <p14:creationId xmlns:p14="http://schemas.microsoft.com/office/powerpoint/2010/main" val="727647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Literals</a:t>
            </a:r>
          </a:p>
        </p:txBody>
      </p:sp>
      <p:sp>
        <p:nvSpPr>
          <p:cNvPr id="3" name="Text Placeholder 2"/>
          <p:cNvSpPr>
            <a:spLocks noGrp="1"/>
          </p:cNvSpPr>
          <p:nvPr>
            <p:ph sz="quarter" idx="10"/>
          </p:nvPr>
        </p:nvSpPr>
        <p:spPr/>
        <p:txBody>
          <a:bodyPr>
            <a:normAutofit fontScale="92500" lnSpcReduction="10000"/>
          </a:bodyPr>
          <a:lstStyle/>
          <a:p>
            <a:r>
              <a:rPr lang="en-US" dirty="0"/>
              <a:t>String Interpolation</a:t>
            </a:r>
          </a:p>
          <a:p>
            <a:endParaRPr lang="en-US" dirty="0"/>
          </a:p>
          <a:p>
            <a:pPr marL="0" indent="0">
              <a:buNone/>
            </a:pPr>
            <a:r>
              <a:rPr lang="en-US" sz="1800" dirty="0">
                <a:latin typeface="Courier New"/>
                <a:cs typeface="Courier New"/>
              </a:rPr>
              <a:t>let customer = { name: "Penny" }</a:t>
            </a:r>
          </a:p>
          <a:p>
            <a:pPr marL="0" indent="0">
              <a:buNone/>
            </a:pPr>
            <a:r>
              <a:rPr lang="en-US" sz="1800" dirty="0">
                <a:latin typeface="Courier New"/>
                <a:cs typeface="Courier New"/>
              </a:rPr>
              <a:t>let order = { price: 4, product: "parts", quantity: 6 }</a:t>
            </a:r>
          </a:p>
          <a:p>
            <a:pPr marL="0" indent="0">
              <a:buNone/>
            </a:pPr>
            <a:r>
              <a:rPr lang="en-US" sz="1800" dirty="0">
                <a:latin typeface="Courier New"/>
                <a:cs typeface="Courier New"/>
              </a:rPr>
              <a:t>message = `Hi, ${customer.name}. Thank you for your order of ${order.quantity} ${order.product} at ${order.price}.`;</a:t>
            </a: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pPr marL="0" indent="0">
              <a:buNone/>
            </a:pPr>
            <a:endParaRPr lang="en-US" sz="1800" dirty="0">
              <a:latin typeface="Courier New"/>
              <a:cs typeface="Courier New"/>
            </a:endParaRPr>
          </a:p>
          <a:p>
            <a:r>
              <a:rPr lang="en-US" sz="1400" dirty="0">
                <a:latin typeface="Courier New"/>
                <a:cs typeface="Courier New"/>
                <a:hlinkClick r:id="rId3"/>
              </a:rPr>
              <a:t>http://jsbin.com/pusako/edit?js,console</a:t>
            </a:r>
            <a:endParaRPr lang="en-US" sz="1400" dirty="0">
              <a:latin typeface="Courier New"/>
              <a:cs typeface="Courier New"/>
            </a:endParaRPr>
          </a:p>
        </p:txBody>
      </p:sp>
    </p:spTree>
    <p:extLst>
      <p:ext uri="{BB962C8B-B14F-4D97-AF65-F5344CB8AC3E}">
        <p14:creationId xmlns:p14="http://schemas.microsoft.com/office/powerpoint/2010/main" val="2042615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Method notation in </a:t>
            </a:r>
            <a:br>
              <a:rPr lang="en-US" sz="3600" dirty="0"/>
            </a:br>
            <a:r>
              <a:rPr lang="en-US" sz="3600" dirty="0"/>
              <a:t>object property definitions</a:t>
            </a:r>
          </a:p>
        </p:txBody>
      </p:sp>
      <p:sp>
        <p:nvSpPr>
          <p:cNvPr id="5" name="Content Placeholder 4"/>
          <p:cNvSpPr>
            <a:spLocks noGrp="1"/>
          </p:cNvSpPr>
          <p:nvPr>
            <p:ph idx="1"/>
          </p:nvPr>
        </p:nvSpPr>
        <p:spPr/>
        <p:txBody>
          <a:bodyPr>
            <a:normAutofit/>
          </a:bodyPr>
          <a:lstStyle/>
          <a:p>
            <a:pPr marL="0" indent="0">
              <a:buNone/>
            </a:pPr>
            <a:r>
              <a:rPr lang="en-US" sz="3200" dirty="0">
                <a:latin typeface="Courier New"/>
                <a:cs typeface="Courier New"/>
              </a:rPr>
              <a:t>const </a:t>
            </a:r>
            <a:r>
              <a:rPr lang="en-US" sz="3200" dirty="0" err="1">
                <a:latin typeface="Courier New"/>
                <a:cs typeface="Courier New"/>
              </a:rPr>
              <a:t>shoppingCart</a:t>
            </a:r>
            <a:r>
              <a:rPr lang="en-US" sz="3200" dirty="0">
                <a:latin typeface="Courier New"/>
                <a:cs typeface="Courier New"/>
              </a:rPr>
              <a:t> = </a:t>
            </a:r>
          </a:p>
          <a:p>
            <a:pPr marL="0" indent="0">
              <a:buNone/>
            </a:pPr>
            <a:r>
              <a:rPr lang="en-US" sz="3200" dirty="0">
                <a:latin typeface="Courier New"/>
                <a:cs typeface="Courier New"/>
              </a:rPr>
              <a:t>{</a:t>
            </a:r>
          </a:p>
          <a:p>
            <a:pPr marL="0" indent="0">
              <a:buNone/>
            </a:pPr>
            <a:r>
              <a:rPr lang="en-US" sz="3200" dirty="0">
                <a:latin typeface="Courier New"/>
                <a:cs typeface="Courier New"/>
              </a:rPr>
              <a:t>  </a:t>
            </a:r>
            <a:r>
              <a:rPr lang="en-US" sz="3200" dirty="0" err="1">
                <a:latin typeface="Courier New"/>
                <a:cs typeface="Courier New"/>
              </a:rPr>
              <a:t>itemsInCart</a:t>
            </a:r>
            <a:r>
              <a:rPr lang="en-US" sz="3200" dirty="0">
                <a:latin typeface="Courier New"/>
                <a:cs typeface="Courier New"/>
              </a:rPr>
              <a:t>: [],</a:t>
            </a:r>
          </a:p>
          <a:p>
            <a:pPr marL="0" indent="0">
              <a:buNone/>
            </a:pPr>
            <a:r>
              <a:rPr lang="en-US" sz="3200" dirty="0">
                <a:latin typeface="Courier New"/>
                <a:cs typeface="Courier New"/>
              </a:rPr>
              <a:t>  </a:t>
            </a:r>
            <a:r>
              <a:rPr lang="en-US" sz="3200" b="1" dirty="0" err="1">
                <a:latin typeface="Courier New"/>
                <a:cs typeface="Courier New"/>
              </a:rPr>
              <a:t>addToCart</a:t>
            </a:r>
            <a:r>
              <a:rPr lang="en-US" sz="3200" b="1" dirty="0">
                <a:latin typeface="Courier New"/>
                <a:cs typeface="Courier New"/>
              </a:rPr>
              <a:t> (id) {</a:t>
            </a:r>
          </a:p>
          <a:p>
            <a:pPr marL="0" indent="0">
              <a:buNone/>
            </a:pPr>
            <a:r>
              <a:rPr lang="en-US" sz="3200" b="1" dirty="0">
                <a:latin typeface="Courier New"/>
                <a:cs typeface="Courier New"/>
              </a:rPr>
              <a:t>    </a:t>
            </a:r>
            <a:r>
              <a:rPr lang="en-US" sz="3200" b="1" dirty="0" err="1">
                <a:latin typeface="Courier New"/>
                <a:cs typeface="Courier New"/>
              </a:rPr>
              <a:t>this.itemsInCart.push</a:t>
            </a:r>
            <a:r>
              <a:rPr lang="en-US" sz="3200" b="1" dirty="0">
                <a:latin typeface="Courier New"/>
                <a:cs typeface="Courier New"/>
              </a:rPr>
              <a:t>(id);</a:t>
            </a:r>
          </a:p>
          <a:p>
            <a:pPr marL="0" indent="0">
              <a:buNone/>
            </a:pPr>
            <a:r>
              <a:rPr lang="en-US" sz="3200" b="1" dirty="0">
                <a:latin typeface="Courier New"/>
                <a:cs typeface="Courier New"/>
              </a:rPr>
              <a:t>  }</a:t>
            </a:r>
            <a:r>
              <a:rPr lang="en-US" sz="3200" dirty="0">
                <a:latin typeface="Courier New"/>
                <a:cs typeface="Courier New"/>
              </a:rPr>
              <a:t>,</a:t>
            </a:r>
          </a:p>
          <a:p>
            <a:pPr marL="0" indent="0">
              <a:buNone/>
            </a:pPr>
            <a:r>
              <a:rPr lang="en-US" sz="3200" dirty="0">
                <a:latin typeface="Courier New"/>
                <a:cs typeface="Courier New"/>
              </a:rPr>
              <a:t>};</a:t>
            </a:r>
          </a:p>
        </p:txBody>
      </p:sp>
    </p:spTree>
    <p:extLst>
      <p:ext uri="{BB962C8B-B14F-4D97-AF65-F5344CB8AC3E}">
        <p14:creationId xmlns:p14="http://schemas.microsoft.com/office/powerpoint/2010/main" val="586927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a:t>
            </a:r>
            <a:r>
              <a:rPr lang="en-US" dirty="0" err="1"/>
              <a:t>Destructuring</a:t>
            </a:r>
            <a:endParaRPr lang="en-US" dirty="0"/>
          </a:p>
        </p:txBody>
      </p:sp>
      <p:sp>
        <p:nvSpPr>
          <p:cNvPr id="3" name="Text Placeholder 2"/>
          <p:cNvSpPr>
            <a:spLocks noGrp="1"/>
          </p:cNvSpPr>
          <p:nvPr>
            <p:ph sz="quarter" idx="10"/>
          </p:nvPr>
        </p:nvSpPr>
        <p:spPr/>
        <p:txBody>
          <a:bodyPr>
            <a:normAutofit/>
          </a:bodyPr>
          <a:lstStyle/>
          <a:p>
            <a:r>
              <a:rPr lang="is-IS" dirty="0">
                <a:cs typeface="Courier New"/>
              </a:rPr>
              <a:t>Intuitive and flexible destructuring of Arrays into individual variables during assignment</a:t>
            </a:r>
          </a:p>
          <a:p>
            <a:pPr marL="0" indent="0">
              <a:buNone/>
            </a:pPr>
            <a:endParaRPr lang="is-IS" dirty="0">
              <a:cs typeface="Courier New"/>
            </a:endParaRPr>
          </a:p>
          <a:p>
            <a:pPr marL="0" indent="0">
              <a:buNone/>
            </a:pPr>
            <a:r>
              <a:rPr lang="is-IS" sz="2400" dirty="0">
                <a:latin typeface="Courier New"/>
                <a:cs typeface="Courier New"/>
              </a:rPr>
              <a:t>const list = [ 1, 2, 3 ];</a:t>
            </a:r>
          </a:p>
          <a:p>
            <a:pPr marL="0" indent="0">
              <a:buNone/>
            </a:pPr>
            <a:r>
              <a:rPr lang="is-IS" sz="2400" dirty="0">
                <a:latin typeface="Courier New"/>
                <a:cs typeface="Courier New"/>
              </a:rPr>
              <a:t>let [ a, , b ] = list; // a = 1 , b = 3</a:t>
            </a:r>
          </a:p>
          <a:p>
            <a:pPr marL="0" indent="0">
              <a:buNone/>
            </a:pPr>
            <a:r>
              <a:rPr lang="is-IS" sz="2400" dirty="0">
                <a:latin typeface="Courier New"/>
                <a:cs typeface="Courier New"/>
              </a:rPr>
              <a:t>[ b, a ] = [ a, b ];</a:t>
            </a:r>
          </a:p>
          <a:p>
            <a:pPr marL="0" indent="0">
              <a:buNone/>
            </a:pPr>
            <a:endParaRPr lang="is-IS" dirty="0">
              <a:latin typeface="Courier New"/>
              <a:cs typeface="Courier New"/>
            </a:endParaRPr>
          </a:p>
          <a:p>
            <a:pPr marL="0" indent="0">
              <a:buNone/>
            </a:pPr>
            <a:endParaRPr lang="is-IS" dirty="0">
              <a:latin typeface="Courier New"/>
              <a:cs typeface="Courier New"/>
            </a:endParaRPr>
          </a:p>
          <a:p>
            <a:r>
              <a:rPr lang="en-US" sz="1800" dirty="0">
                <a:latin typeface="Courier New"/>
                <a:cs typeface="Courier New"/>
                <a:hlinkClick r:id="rId3"/>
              </a:rPr>
              <a:t>http://jsbin.com/yafage/edit?js,console</a:t>
            </a:r>
            <a:endParaRPr lang="is-IS" sz="1800" dirty="0">
              <a:latin typeface="Courier New"/>
              <a:cs typeface="Courier New"/>
            </a:endParaRPr>
          </a:p>
        </p:txBody>
      </p:sp>
    </p:spTree>
    <p:extLst>
      <p:ext uri="{BB962C8B-B14F-4D97-AF65-F5344CB8AC3E}">
        <p14:creationId xmlns:p14="http://schemas.microsoft.com/office/powerpoint/2010/main" val="4056362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t>
            </a:r>
            <a:r>
              <a:rPr lang="en-US" dirty="0" err="1"/>
              <a:t>Destructuring</a:t>
            </a:r>
            <a:endParaRPr lang="en-US" dirty="0"/>
          </a:p>
        </p:txBody>
      </p:sp>
      <p:sp>
        <p:nvSpPr>
          <p:cNvPr id="3" name="Text Placeholder 2"/>
          <p:cNvSpPr>
            <a:spLocks noGrp="1"/>
          </p:cNvSpPr>
          <p:nvPr>
            <p:ph sz="quarter" idx="10"/>
          </p:nvPr>
        </p:nvSpPr>
        <p:spPr/>
        <p:txBody>
          <a:bodyPr/>
          <a:lstStyle/>
          <a:p>
            <a:r>
              <a:rPr lang="en-US" dirty="0"/>
              <a:t>Flexible destructuring of Objects into individual variables during assignment</a:t>
            </a:r>
          </a:p>
          <a:p>
            <a:endParaRPr lang="en-US" dirty="0"/>
          </a:p>
          <a:p>
            <a:pPr marL="0" indent="0">
              <a:buNone/>
            </a:pPr>
            <a:r>
              <a:rPr lang="en-US" dirty="0">
                <a:latin typeface="Courier New"/>
                <a:cs typeface="Courier New"/>
              </a:rPr>
              <a:t>let { a, b, c} = {a:1, b:2, c:3};</a:t>
            </a:r>
          </a:p>
          <a:p>
            <a:pPr marL="0" indent="0">
              <a:buNone/>
            </a:pPr>
            <a:r>
              <a:rPr lang="en-US" dirty="0">
                <a:latin typeface="Courier New"/>
                <a:cs typeface="Courier New"/>
              </a:rPr>
              <a:t>console.log(a); // 1</a:t>
            </a:r>
          </a:p>
          <a:p>
            <a:pPr marL="0" indent="0">
              <a:buNone/>
            </a:pPr>
            <a:r>
              <a:rPr lang="en-US" dirty="0">
                <a:latin typeface="Courier New"/>
                <a:cs typeface="Courier New"/>
              </a:rPr>
              <a:t>console.log(b); // 2</a:t>
            </a:r>
          </a:p>
          <a:p>
            <a:pPr marL="0" indent="0">
              <a:buNone/>
            </a:pPr>
            <a:r>
              <a:rPr lang="en-US" dirty="0">
                <a:latin typeface="Courier New"/>
                <a:cs typeface="Courier New"/>
              </a:rPr>
              <a:t>console.log(c); // 3</a:t>
            </a:r>
          </a:p>
          <a:p>
            <a:pPr marL="0" indent="0">
              <a:buNone/>
            </a:pPr>
            <a:endParaRPr lang="en-US" dirty="0">
              <a:latin typeface="Courier New"/>
              <a:cs typeface="Courier New"/>
            </a:endParaRPr>
          </a:p>
          <a:p>
            <a:r>
              <a:rPr lang="en-US" sz="1800" dirty="0">
                <a:latin typeface="Courier New"/>
                <a:cs typeface="Courier New"/>
                <a:hlinkClick r:id="rId3"/>
              </a:rPr>
              <a:t>http://jsbin.com/kuvizu/edit?js,console</a:t>
            </a:r>
            <a:endParaRPr lang="en-US" sz="1800" dirty="0">
              <a:latin typeface="Courier New"/>
              <a:cs typeface="Courier New"/>
            </a:endParaRPr>
          </a:p>
        </p:txBody>
      </p:sp>
    </p:spTree>
    <p:extLst>
      <p:ext uri="{BB962C8B-B14F-4D97-AF65-F5344CB8AC3E}">
        <p14:creationId xmlns:p14="http://schemas.microsoft.com/office/powerpoint/2010/main" val="3433836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Array.map()</a:t>
            </a:r>
          </a:p>
        </p:txBody>
      </p:sp>
      <p:sp>
        <p:nvSpPr>
          <p:cNvPr id="3" name="Text Placeholder 2"/>
          <p:cNvSpPr>
            <a:spLocks noGrp="1"/>
          </p:cNvSpPr>
          <p:nvPr>
            <p:ph sz="quarter" idx="10"/>
          </p:nvPr>
        </p:nvSpPr>
        <p:spPr/>
        <p:txBody>
          <a:bodyPr>
            <a:normAutofit fontScale="92500" lnSpcReduction="10000"/>
          </a:bodyPr>
          <a:lstStyle/>
          <a:p>
            <a:pPr lvl="0"/>
            <a:r>
              <a:rPr lang="en-US" b="1" dirty="0"/>
              <a:t>Array.map()</a:t>
            </a:r>
          </a:p>
          <a:p>
            <a:pPr lvl="1"/>
            <a:r>
              <a:rPr lang="en-US" dirty="0"/>
              <a:t>Creates a new array with the results of calling a provided function on every element in this array.</a:t>
            </a:r>
          </a:p>
          <a:p>
            <a:r>
              <a:rPr lang="en-US" dirty="0"/>
              <a:t>Syntax</a:t>
            </a:r>
          </a:p>
          <a:p>
            <a:pPr lvl="1"/>
            <a:r>
              <a:rPr lang="en-US" dirty="0"/>
              <a:t>const </a:t>
            </a:r>
            <a:r>
              <a:rPr lang="en-US" dirty="0" err="1"/>
              <a:t>newarray</a:t>
            </a:r>
            <a:r>
              <a:rPr lang="en-US" dirty="0"/>
              <a:t> = </a:t>
            </a:r>
            <a:r>
              <a:rPr lang="en-US" dirty="0" err="1"/>
              <a:t>arr.map</a:t>
            </a:r>
            <a:r>
              <a:rPr lang="en-US" dirty="0"/>
              <a:t>(</a:t>
            </a:r>
            <a:r>
              <a:rPr lang="en-US" dirty="0" err="1"/>
              <a:t>arrayElement</a:t>
            </a:r>
            <a:r>
              <a:rPr lang="en-US" dirty="0"/>
              <a:t> =&gt; </a:t>
            </a:r>
            <a:r>
              <a:rPr lang="en-US" dirty="0" err="1"/>
              <a:t>arrayElement</a:t>
            </a:r>
            <a:r>
              <a:rPr lang="en-US" dirty="0"/>
              <a:t> + 1);</a:t>
            </a:r>
          </a:p>
          <a:p>
            <a:r>
              <a:rPr lang="en-US" dirty="0"/>
              <a:t>Parameters passed to the callback</a:t>
            </a:r>
          </a:p>
          <a:p>
            <a:pPr lvl="1"/>
            <a:r>
              <a:rPr lang="en-US" dirty="0">
                <a:latin typeface="Courier New"/>
                <a:cs typeface="Courier New"/>
              </a:rPr>
              <a:t>currentValue</a:t>
            </a:r>
          </a:p>
          <a:p>
            <a:pPr lvl="2"/>
            <a:r>
              <a:rPr lang="en-US" dirty="0"/>
              <a:t>The current element being processed</a:t>
            </a:r>
          </a:p>
          <a:p>
            <a:pPr lvl="1"/>
            <a:r>
              <a:rPr lang="en-US" dirty="0">
                <a:latin typeface="Courier New"/>
                <a:cs typeface="Courier New"/>
              </a:rPr>
              <a:t>index</a:t>
            </a:r>
          </a:p>
          <a:p>
            <a:pPr lvl="2"/>
            <a:r>
              <a:rPr lang="en-US" dirty="0"/>
              <a:t>The index (number) of the current element</a:t>
            </a:r>
          </a:p>
          <a:p>
            <a:pPr lvl="1"/>
            <a:r>
              <a:rPr lang="en-US" dirty="0">
                <a:latin typeface="Courier New"/>
                <a:cs typeface="Courier New"/>
              </a:rPr>
              <a:t>array</a:t>
            </a:r>
          </a:p>
          <a:p>
            <a:pPr lvl="2"/>
            <a:r>
              <a:rPr lang="en-US" dirty="0"/>
              <a:t>The array map was called upon</a:t>
            </a:r>
          </a:p>
          <a:p>
            <a:endParaRPr lang="en-US" dirty="0"/>
          </a:p>
        </p:txBody>
      </p:sp>
    </p:spTree>
    <p:extLst>
      <p:ext uri="{BB962C8B-B14F-4D97-AF65-F5344CB8AC3E}">
        <p14:creationId xmlns:p14="http://schemas.microsoft.com/office/powerpoint/2010/main" val="13231807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Array.filter</a:t>
            </a:r>
            <a:r>
              <a:rPr lang="en-US" dirty="0">
                <a:latin typeface="Courier New"/>
                <a:cs typeface="Courier New"/>
              </a:rPr>
              <a:t>()</a:t>
            </a:r>
          </a:p>
        </p:txBody>
      </p:sp>
      <p:sp>
        <p:nvSpPr>
          <p:cNvPr id="3" name="Text Placeholder 2"/>
          <p:cNvSpPr>
            <a:spLocks noGrp="1"/>
          </p:cNvSpPr>
          <p:nvPr>
            <p:ph sz="quarter" idx="10"/>
          </p:nvPr>
        </p:nvSpPr>
        <p:spPr/>
        <p:txBody>
          <a:bodyPr>
            <a:normAutofit/>
          </a:bodyPr>
          <a:lstStyle/>
          <a:p>
            <a:pPr lvl="0"/>
            <a:r>
              <a:rPr lang="en-US" b="1" dirty="0" err="1"/>
              <a:t>Array.filter</a:t>
            </a:r>
            <a:r>
              <a:rPr lang="en-US" b="1" dirty="0"/>
              <a:t>()</a:t>
            </a:r>
          </a:p>
          <a:p>
            <a:pPr lvl="1"/>
            <a:r>
              <a:rPr lang="en-US" dirty="0"/>
              <a:t>Creates a new array with the results of a test.</a:t>
            </a:r>
          </a:p>
          <a:p>
            <a:r>
              <a:rPr lang="en-US" dirty="0"/>
              <a:t>Syntax</a:t>
            </a:r>
          </a:p>
          <a:p>
            <a:pPr lvl="1"/>
            <a:r>
              <a:rPr lang="en-US" dirty="0"/>
              <a:t>let new_array = </a:t>
            </a:r>
            <a:r>
              <a:rPr lang="en-US" dirty="0" err="1"/>
              <a:t>arr.filter</a:t>
            </a:r>
            <a:r>
              <a:rPr lang="en-US" dirty="0"/>
              <a:t>(test)</a:t>
            </a:r>
          </a:p>
          <a:p>
            <a:r>
              <a:rPr lang="en-US" dirty="0"/>
              <a:t>Example</a:t>
            </a:r>
          </a:p>
          <a:p>
            <a:pPr marL="457200" lvl="1" indent="0">
              <a:buNone/>
            </a:pPr>
            <a:r>
              <a:rPr lang="en-US" sz="2000" dirty="0">
                <a:latin typeface="Courier New" panose="02070309020205020404" pitchFamily="49" charset="0"/>
                <a:cs typeface="Courier New" panose="02070309020205020404" pitchFamily="49" charset="0"/>
              </a:rPr>
              <a:t>const </a:t>
            </a:r>
            <a:r>
              <a:rPr lang="en-US" sz="2000" dirty="0" err="1">
                <a:latin typeface="Courier New" panose="02070309020205020404" pitchFamily="49" charset="0"/>
                <a:cs typeface="Courier New" panose="02070309020205020404" pitchFamily="49" charset="0"/>
              </a:rPr>
              <a:t>customersNamedBill</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customerNames.filter</a:t>
            </a:r>
            <a:r>
              <a:rPr lang="en-US" sz="2000" dirty="0">
                <a:latin typeface="Courier New" panose="02070309020205020404" pitchFamily="49" charset="0"/>
                <a:cs typeface="Courier New" panose="02070309020205020404" pitchFamily="49" charset="0"/>
              </a:rPr>
              <a:t>(name=&gt;name === "Bill");</a:t>
            </a:r>
          </a:p>
        </p:txBody>
      </p:sp>
    </p:spTree>
    <p:extLst>
      <p:ext uri="{BB962C8B-B14F-4D97-AF65-F5344CB8AC3E}">
        <p14:creationId xmlns:p14="http://schemas.microsoft.com/office/powerpoint/2010/main" val="3742793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Array.reduce</a:t>
            </a:r>
            <a:r>
              <a:rPr lang="en-US" dirty="0">
                <a:latin typeface="Courier New"/>
                <a:cs typeface="Courier New"/>
              </a:rPr>
              <a:t>()</a:t>
            </a:r>
          </a:p>
        </p:txBody>
      </p:sp>
      <p:sp>
        <p:nvSpPr>
          <p:cNvPr id="3" name="Text Placeholder 2"/>
          <p:cNvSpPr>
            <a:spLocks noGrp="1"/>
          </p:cNvSpPr>
          <p:nvPr>
            <p:ph sz="quarter" idx="10"/>
          </p:nvPr>
        </p:nvSpPr>
        <p:spPr/>
        <p:txBody>
          <a:bodyPr>
            <a:normAutofit/>
          </a:bodyPr>
          <a:lstStyle/>
          <a:p>
            <a:pPr lvl="0"/>
            <a:r>
              <a:rPr lang="en-US" b="1" dirty="0" err="1"/>
              <a:t>Array.reduce</a:t>
            </a:r>
            <a:r>
              <a:rPr lang="en-US" b="1" dirty="0"/>
              <a:t>()</a:t>
            </a:r>
          </a:p>
          <a:p>
            <a:pPr lvl="1"/>
            <a:r>
              <a:rPr lang="en-US" dirty="0"/>
              <a:t>Executes a reducer function on each element of an array.</a:t>
            </a:r>
          </a:p>
          <a:p>
            <a:r>
              <a:rPr lang="en-US" dirty="0"/>
              <a:t>Syntax</a:t>
            </a:r>
          </a:p>
          <a:p>
            <a:pPr marL="457200" lvl="1" indent="0">
              <a:buNone/>
            </a:pPr>
            <a:r>
              <a:rPr lang="en-US" sz="2000" dirty="0">
                <a:latin typeface="Courier New" panose="02070309020205020404" pitchFamily="49" charset="0"/>
                <a:cs typeface="Courier New" panose="02070309020205020404" pitchFamily="49" charset="0"/>
              </a:rPr>
              <a:t>let value = </a:t>
            </a:r>
          </a:p>
          <a:p>
            <a:pPr marL="457200" lvl="1"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arr.reduce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previous,current</a:t>
            </a:r>
            <a:r>
              <a:rPr lang="en-US" sz="2000" dirty="0">
                <a:latin typeface="Courier New" panose="02070309020205020404" pitchFamily="49" charset="0"/>
                <a:cs typeface="Courier New" panose="02070309020205020404" pitchFamily="49" charset="0"/>
              </a:rPr>
              <a:t>)=&gt;previous + 		</a:t>
            </a:r>
            <a:r>
              <a:rPr lang="en-US" sz="2000" dirty="0" err="1">
                <a:latin typeface="Courier New" panose="02070309020205020404" pitchFamily="49" charset="0"/>
                <a:cs typeface="Courier New" panose="02070309020205020404" pitchFamily="49" charset="0"/>
              </a:rPr>
              <a:t>current,initValue</a:t>
            </a:r>
            <a:r>
              <a:rPr lang="en-US" sz="2000" dirty="0">
                <a:latin typeface="Courier New" panose="02070309020205020404" pitchFamily="49" charset="0"/>
                <a:cs typeface="Courier New" panose="02070309020205020404" pitchFamily="49" charset="0"/>
              </a:rPr>
              <a:t>);</a:t>
            </a:r>
          </a:p>
          <a:p>
            <a:r>
              <a:rPr lang="en-US" dirty="0"/>
              <a:t>Example</a:t>
            </a:r>
          </a:p>
          <a:p>
            <a:pPr marL="457200" lvl="1" indent="0">
              <a:buNone/>
            </a:pPr>
            <a:r>
              <a:rPr lang="en-US" sz="2000" dirty="0">
                <a:latin typeface="Courier New" panose="02070309020205020404" pitchFamily="49" charset="0"/>
                <a:cs typeface="Courier New" panose="02070309020205020404" pitchFamily="49" charset="0"/>
              </a:rPr>
              <a:t>let </a:t>
            </a:r>
            <a:r>
              <a:rPr lang="en-US" sz="2000" dirty="0" err="1">
                <a:latin typeface="Courier New" panose="02070309020205020404" pitchFamily="49" charset="0"/>
                <a:cs typeface="Courier New" panose="02070309020205020404" pitchFamily="49" charset="0"/>
              </a:rPr>
              <a:t>orderTotal</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items.reduce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total,item</a:t>
            </a:r>
            <a:r>
              <a:rPr lang="en-US" sz="2000" dirty="0">
                <a:latin typeface="Courier New" panose="02070309020205020404" pitchFamily="49" charset="0"/>
                <a:cs typeface="Courier New" panose="02070309020205020404" pitchFamily="49" charset="0"/>
              </a:rPr>
              <a:t>) =&gt; total + item.price,0);</a:t>
            </a:r>
          </a:p>
        </p:txBody>
      </p:sp>
    </p:spTree>
    <p:extLst>
      <p:ext uri="{BB962C8B-B14F-4D97-AF65-F5344CB8AC3E}">
        <p14:creationId xmlns:p14="http://schemas.microsoft.com/office/powerpoint/2010/main" val="3348891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5FC0-1FAF-FD48-B521-0E54671F57BF}"/>
              </a:ext>
            </a:extLst>
          </p:cNvPr>
          <p:cNvSpPr>
            <a:spLocks noGrp="1"/>
          </p:cNvSpPr>
          <p:nvPr>
            <p:ph type="title"/>
          </p:nvPr>
        </p:nvSpPr>
        <p:spPr>
          <a:xfrm>
            <a:off x="840699" y="687480"/>
            <a:ext cx="5605629" cy="994172"/>
          </a:xfrm>
        </p:spPr>
        <p:txBody>
          <a:bodyPr vert="horz" lIns="91440" tIns="45720" rIns="91440" bIns="45720" rtlCol="0" anchor="ctr">
            <a:normAutofit fontScale="90000"/>
          </a:bodyPr>
          <a:lstStyle/>
          <a:p>
            <a:r>
              <a:rPr lang="en-US" sz="3850" kern="1200" dirty="0">
                <a:solidFill>
                  <a:schemeClr val="tx1"/>
                </a:solidFill>
                <a:latin typeface="+mj-lt"/>
                <a:ea typeface="+mj-ea"/>
                <a:cs typeface="+mj-cs"/>
              </a:rPr>
              <a:t>References, Shallow, and Deep Copies</a:t>
            </a:r>
          </a:p>
        </p:txBody>
      </p:sp>
      <p:sp>
        <p:nvSpPr>
          <p:cNvPr id="3" name="Text Placeholder 2">
            <a:extLst>
              <a:ext uri="{FF2B5EF4-FFF2-40B4-BE49-F238E27FC236}">
                <a16:creationId xmlns:a16="http://schemas.microsoft.com/office/drawing/2014/main" id="{0161BDF5-4298-124D-A462-06987836583C}"/>
              </a:ext>
            </a:extLst>
          </p:cNvPr>
          <p:cNvSpPr>
            <a:spLocks noGrp="1"/>
          </p:cNvSpPr>
          <p:nvPr>
            <p:ph type="body" idx="4294967295"/>
          </p:nvPr>
        </p:nvSpPr>
        <p:spPr>
          <a:xfrm>
            <a:off x="852321" y="2227943"/>
            <a:ext cx="5033221" cy="3788227"/>
          </a:xfrm>
        </p:spPr>
        <p:txBody>
          <a:bodyPr vert="horz" lIns="91440" tIns="45720" rIns="91440" bIns="45720" rtlCol="0" anchor="ctr">
            <a:normAutofit fontScale="92500" lnSpcReduction="10000"/>
          </a:bodyPr>
          <a:lstStyle/>
          <a:p>
            <a:r>
              <a:rPr lang="en-US" sz="2000" dirty="0"/>
              <a:t>JavaScript arrays and objects are reference values</a:t>
            </a:r>
          </a:p>
          <a:p>
            <a:r>
              <a:rPr lang="en-US" sz="2000" dirty="0"/>
              <a:t>If you use the assignment operator you create a reference. The new name references the same object.</a:t>
            </a:r>
            <a:br>
              <a:rPr lang="en-US" sz="2000" dirty="0"/>
            </a:br>
            <a:br>
              <a:rPr lang="en-US" sz="2000" dirty="0"/>
            </a:br>
            <a:r>
              <a:rPr lang="en-US" sz="1800" dirty="0">
                <a:latin typeface="Courier New" panose="02070309020205020404" pitchFamily="49" charset="0"/>
                <a:cs typeface="Courier New" panose="02070309020205020404" pitchFamily="49" charset="0"/>
              </a:rPr>
              <a:t>let </a:t>
            </a:r>
            <a:r>
              <a:rPr lang="en-US" sz="1800" dirty="0" err="1">
                <a:latin typeface="Courier New" panose="02070309020205020404" pitchFamily="49" charset="0"/>
                <a:cs typeface="Courier New" panose="02070309020205020404" pitchFamily="49" charset="0"/>
              </a:rPr>
              <a:t>arr</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red','green','blue</a:t>
            </a: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let </a:t>
            </a:r>
            <a:r>
              <a:rPr lang="en-US" sz="1800" dirty="0" err="1">
                <a:latin typeface="Courier New" panose="02070309020205020404" pitchFamily="49" charset="0"/>
                <a:cs typeface="Courier New" panose="02070309020205020404" pitchFamily="49" charset="0"/>
              </a:rPr>
              <a:t>newArr</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arr</a:t>
            </a:r>
            <a:r>
              <a:rPr lang="en-US" sz="1800" dirty="0">
                <a:latin typeface="Courier New" panose="02070309020205020404" pitchFamily="49" charset="0"/>
                <a:cs typeface="Courier New" panose="02070309020205020404" pitchFamily="49" charset="0"/>
              </a:rPr>
              <a:t>;</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newArr.push</a:t>
            </a:r>
            <a:r>
              <a:rPr lang="en-US" sz="1800" dirty="0">
                <a:latin typeface="Courier New" panose="02070309020205020404" pitchFamily="49" charset="0"/>
                <a:cs typeface="Courier New" panose="02070309020205020404" pitchFamily="49" charset="0"/>
              </a:rPr>
              <a:t>('orange');</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arr</a:t>
            </a:r>
            <a:br>
              <a:rPr lang="en-US" sz="2000" dirty="0"/>
            </a:br>
            <a:br>
              <a:rPr lang="en-US" sz="2000" dirty="0"/>
            </a:br>
            <a:r>
              <a:rPr lang="en-US" sz="2000" dirty="0"/>
              <a:t>&gt; </a:t>
            </a:r>
            <a:r>
              <a:rPr lang="en-US" sz="2000" b="1" dirty="0"/>
              <a:t>['</a:t>
            </a:r>
            <a:r>
              <a:rPr lang="en-US" sz="2000" b="1" dirty="0" err="1"/>
              <a:t>red','green','blue','orange</a:t>
            </a:r>
            <a:r>
              <a:rPr lang="en-US" sz="2000" b="1" dirty="0"/>
              <a:t>']</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Web Design">
            <a:extLst>
              <a:ext uri="{FF2B5EF4-FFF2-40B4-BE49-F238E27FC236}">
                <a16:creationId xmlns:a16="http://schemas.microsoft.com/office/drawing/2014/main" id="{BDF616BB-7618-43B2-ABB3-3944580FF1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2847544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5FC0-1FAF-FD48-B521-0E54671F57BF}"/>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dirty="0">
                <a:solidFill>
                  <a:schemeClr val="tx1"/>
                </a:solidFill>
                <a:latin typeface="+mj-lt"/>
                <a:ea typeface="+mj-ea"/>
                <a:cs typeface="+mj-cs"/>
              </a:rPr>
              <a:t>Shallow Copy an Array</a:t>
            </a:r>
          </a:p>
        </p:txBody>
      </p:sp>
      <p:sp>
        <p:nvSpPr>
          <p:cNvPr id="3" name="Text Placeholder 2">
            <a:extLst>
              <a:ext uri="{FF2B5EF4-FFF2-40B4-BE49-F238E27FC236}">
                <a16:creationId xmlns:a16="http://schemas.microsoft.com/office/drawing/2014/main" id="{0161BDF5-4298-124D-A462-06987836583C}"/>
              </a:ext>
            </a:extLst>
          </p:cNvPr>
          <p:cNvSpPr>
            <a:spLocks noGrp="1"/>
          </p:cNvSpPr>
          <p:nvPr>
            <p:ph type="body" idx="4294967295"/>
          </p:nvPr>
        </p:nvSpPr>
        <p:spPr>
          <a:xfrm>
            <a:off x="852321" y="2227943"/>
            <a:ext cx="5033221" cy="3788227"/>
          </a:xfrm>
        </p:spPr>
        <p:txBody>
          <a:bodyPr vert="horz" lIns="91440" tIns="45720" rIns="91440" bIns="45720" rtlCol="0" anchor="ctr">
            <a:normAutofit/>
          </a:bodyPr>
          <a:lstStyle/>
          <a:p>
            <a:r>
              <a:rPr lang="en-US" sz="1900" dirty="0"/>
              <a:t>A shallow copy is an array created by copying each element of the original array to the new array.</a:t>
            </a:r>
          </a:p>
          <a:p>
            <a:r>
              <a:rPr lang="en-US" sz="1900" dirty="0"/>
              <a:t>Can be done in several ways:</a:t>
            </a:r>
          </a:p>
          <a:p>
            <a:pPr lvl="1"/>
            <a:r>
              <a:rPr lang="en-US" sz="1900" dirty="0"/>
              <a:t>Using a loop</a:t>
            </a:r>
            <a:br>
              <a:rPr lang="en-US" sz="1900" dirty="0"/>
            </a:br>
            <a:r>
              <a:rPr lang="en-US" sz="1400" dirty="0">
                <a:latin typeface="Courier New" panose="02070309020205020404" pitchFamily="49" charset="0"/>
                <a:cs typeface="Courier New" panose="02070309020205020404" pitchFamily="49" charset="0"/>
              </a:rPr>
              <a:t>for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 0;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&lt; </a:t>
            </a:r>
            <a:r>
              <a:rPr lang="en-US" sz="1400" dirty="0" err="1">
                <a:latin typeface="Courier New" panose="02070309020205020404" pitchFamily="49" charset="0"/>
                <a:cs typeface="Courier New" panose="02070309020205020404" pitchFamily="49" charset="0"/>
              </a:rPr>
              <a:t>numbers.length</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numbersCopy</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 = numbers[</a:t>
            </a:r>
            <a:r>
              <a:rPr lang="en-US" sz="1400" dirty="0" err="1">
                <a:latin typeface="Courier New" panose="02070309020205020404" pitchFamily="49" charset="0"/>
                <a:cs typeface="Courier New" panose="02070309020205020404" pitchFamily="49" charset="0"/>
              </a:rPr>
              <a:t>i</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a:t>
            </a:r>
          </a:p>
          <a:p>
            <a:pPr lvl="1"/>
            <a:r>
              <a:rPr lang="en-US" sz="1900" dirty="0"/>
              <a:t>Using the slice method</a:t>
            </a:r>
            <a:br>
              <a:rPr lang="en-US" sz="1900" dirty="0"/>
            </a:br>
            <a:r>
              <a:rPr lang="en-US" sz="1600" dirty="0" err="1">
                <a:latin typeface="Courier New" panose="02070309020205020404" pitchFamily="49" charset="0"/>
                <a:cs typeface="Courier New" panose="02070309020205020404" pitchFamily="49" charset="0"/>
              </a:rPr>
              <a:t>numbersCopy</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numbers.slice</a:t>
            </a:r>
            <a:r>
              <a:rPr lang="en-US" sz="1600" dirty="0">
                <a:latin typeface="Courier New" panose="02070309020205020404" pitchFamily="49" charset="0"/>
                <a:cs typeface="Courier New" panose="02070309020205020404" pitchFamily="49" charset="0"/>
              </a:rPr>
              <a:t>();</a:t>
            </a:r>
          </a:p>
          <a:p>
            <a:pPr lvl="1"/>
            <a:r>
              <a:rPr lang="en-US" sz="1900" dirty="0"/>
              <a:t>Using the spread operator</a:t>
            </a:r>
            <a:br>
              <a:rPr lang="en-US" sz="1900" dirty="0"/>
            </a:br>
            <a:r>
              <a:rPr lang="en-US" sz="1600" dirty="0" err="1">
                <a:latin typeface="Courier New" panose="02070309020205020404" pitchFamily="49" charset="0"/>
                <a:cs typeface="Courier New" panose="02070309020205020404" pitchFamily="49" charset="0"/>
              </a:rPr>
              <a:t>numbersCopy</a:t>
            </a:r>
            <a:r>
              <a:rPr lang="en-US" sz="1600" dirty="0">
                <a:latin typeface="Courier New" panose="02070309020205020404" pitchFamily="49" charset="0"/>
                <a:cs typeface="Courier New" panose="02070309020205020404" pitchFamily="49" charset="0"/>
              </a:rPr>
              <a:t> = [...numbers];</a:t>
            </a:r>
            <a:endParaRPr lang="en-US" sz="1900"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Web Design">
            <a:extLst>
              <a:ext uri="{FF2B5EF4-FFF2-40B4-BE49-F238E27FC236}">
                <a16:creationId xmlns:a16="http://schemas.microsoft.com/office/drawing/2014/main" id="{BDF616BB-7618-43B2-ABB3-3944580FF1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3481990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5FC0-1FAF-FD48-B521-0E54671F57BF}"/>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dirty="0">
                <a:solidFill>
                  <a:schemeClr val="tx1"/>
                </a:solidFill>
                <a:latin typeface="+mj-lt"/>
                <a:ea typeface="+mj-ea"/>
                <a:cs typeface="+mj-cs"/>
              </a:rPr>
              <a:t>Shallow Copy an Object</a:t>
            </a:r>
          </a:p>
        </p:txBody>
      </p:sp>
      <p:sp>
        <p:nvSpPr>
          <p:cNvPr id="3" name="Text Placeholder 2">
            <a:extLst>
              <a:ext uri="{FF2B5EF4-FFF2-40B4-BE49-F238E27FC236}">
                <a16:creationId xmlns:a16="http://schemas.microsoft.com/office/drawing/2014/main" id="{0161BDF5-4298-124D-A462-06987836583C}"/>
              </a:ext>
            </a:extLst>
          </p:cNvPr>
          <p:cNvSpPr>
            <a:spLocks noGrp="1"/>
          </p:cNvSpPr>
          <p:nvPr>
            <p:ph type="body" idx="4294967295"/>
          </p:nvPr>
        </p:nvSpPr>
        <p:spPr>
          <a:xfrm>
            <a:off x="852321" y="2227943"/>
            <a:ext cx="5033221" cy="3788227"/>
          </a:xfrm>
        </p:spPr>
        <p:txBody>
          <a:bodyPr vert="horz" lIns="91440" tIns="45720" rIns="91440" bIns="45720" rtlCol="0" anchor="ctr">
            <a:normAutofit lnSpcReduction="10000"/>
          </a:bodyPr>
          <a:lstStyle/>
          <a:p>
            <a:r>
              <a:rPr lang="en-US" sz="1900" dirty="0"/>
              <a:t>A shallow copy is an array created by copying each property of the original object to the new object.</a:t>
            </a:r>
          </a:p>
          <a:p>
            <a:r>
              <a:rPr lang="en-US" sz="1900" dirty="0"/>
              <a:t>Primitive properties are separate from the original object</a:t>
            </a:r>
          </a:p>
          <a:p>
            <a:r>
              <a:rPr lang="en-US" sz="1900" dirty="0"/>
              <a:t>Object properties are references to the original</a:t>
            </a:r>
          </a:p>
          <a:p>
            <a:r>
              <a:rPr lang="en-US" sz="1900" dirty="0"/>
              <a:t>Can be done using spread operator:</a:t>
            </a:r>
          </a:p>
          <a:p>
            <a:pPr marL="0" indent="0">
              <a:buNone/>
            </a:pPr>
            <a:r>
              <a:rPr lang="en-US" sz="1800" dirty="0">
                <a:latin typeface="Courier New" panose="02070309020205020404" pitchFamily="49" charset="0"/>
                <a:cs typeface="Courier New" panose="02070309020205020404" pitchFamily="49" charset="0"/>
              </a:rPr>
              <a:t>let person = { foo: 'bar', x: 0 };</a:t>
            </a:r>
          </a:p>
          <a:p>
            <a:pPr marL="0" indent="0">
              <a:buNone/>
            </a:pPr>
            <a:r>
              <a:rPr lang="en-US" sz="1800" dirty="0">
                <a:latin typeface="Courier New" panose="02070309020205020404" pitchFamily="49" charset="0"/>
                <a:cs typeface="Courier New" panose="02070309020205020404" pitchFamily="49" charset="0"/>
              </a:rPr>
              <a:t>let p1 = { ...person };</a:t>
            </a:r>
          </a:p>
          <a:p>
            <a:r>
              <a:rPr lang="en-US" sz="1800" dirty="0">
                <a:cs typeface="Courier New" panose="02070309020205020404" pitchFamily="49" charset="0"/>
              </a:rPr>
              <a:t>Or by using </a:t>
            </a:r>
            <a:r>
              <a:rPr lang="en-US" sz="1800" dirty="0" err="1">
                <a:cs typeface="Courier New" panose="02070309020205020404" pitchFamily="49" charset="0"/>
              </a:rPr>
              <a:t>object.assign</a:t>
            </a:r>
            <a:r>
              <a:rPr lang="en-US" sz="1800" dirty="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let p2 = </a:t>
            </a:r>
            <a:r>
              <a:rPr lang="en-US" sz="1800" dirty="0" err="1">
                <a:latin typeface="Courier New" panose="02070309020205020404" pitchFamily="49" charset="0"/>
                <a:cs typeface="Courier New" panose="02070309020205020404" pitchFamily="49" charset="0"/>
              </a:rPr>
              <a:t>Object.assign</a:t>
            </a:r>
            <a:r>
              <a:rPr lang="en-US" sz="1800" dirty="0">
                <a:latin typeface="Courier New" panose="02070309020205020404" pitchFamily="49" charset="0"/>
                <a:cs typeface="Courier New" panose="02070309020205020404" pitchFamily="49" charset="0"/>
              </a:rPr>
              <a:t>({}, person);</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Web Design">
            <a:extLst>
              <a:ext uri="{FF2B5EF4-FFF2-40B4-BE49-F238E27FC236}">
                <a16:creationId xmlns:a16="http://schemas.microsoft.com/office/drawing/2014/main" id="{BDF616BB-7618-43B2-ABB3-3944580FF1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523554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430C-852E-4142-BAEC-D95DFD9537E1}"/>
              </a:ext>
            </a:extLst>
          </p:cNvPr>
          <p:cNvSpPr>
            <a:spLocks noGrp="1"/>
          </p:cNvSpPr>
          <p:nvPr>
            <p:ph type="title"/>
          </p:nvPr>
        </p:nvSpPr>
        <p:spPr/>
        <p:txBody>
          <a:bodyPr/>
          <a:lstStyle/>
          <a:p>
            <a:r>
              <a:rPr lang="en-US" dirty="0"/>
              <a:t>The Plan</a:t>
            </a:r>
          </a:p>
        </p:txBody>
      </p:sp>
      <p:sp>
        <p:nvSpPr>
          <p:cNvPr id="3" name="Content Placeholder 2">
            <a:extLst>
              <a:ext uri="{FF2B5EF4-FFF2-40B4-BE49-F238E27FC236}">
                <a16:creationId xmlns:a16="http://schemas.microsoft.com/office/drawing/2014/main" id="{42065DCC-AD35-7F4E-A991-132F8372DE39}"/>
              </a:ext>
            </a:extLst>
          </p:cNvPr>
          <p:cNvSpPr>
            <a:spLocks noGrp="1"/>
          </p:cNvSpPr>
          <p:nvPr>
            <p:ph sz="quarter" idx="10"/>
          </p:nvPr>
        </p:nvSpPr>
        <p:spPr/>
        <p:txBody>
          <a:bodyPr>
            <a:normAutofit/>
          </a:bodyPr>
          <a:lstStyle/>
          <a:p>
            <a:pPr marL="0" indent="0" algn="ctr">
              <a:buNone/>
            </a:pPr>
            <a:r>
              <a:rPr lang="en-US" sz="2400" dirty="0"/>
              <a:t>Each day will be approximately 50% lecture and 50% labs</a:t>
            </a:r>
          </a:p>
          <a:p>
            <a:pPr marL="0" indent="0" algn="ctr">
              <a:buNone/>
            </a:pPr>
            <a:endParaRPr lang="en-US" sz="2400" dirty="0"/>
          </a:p>
          <a:p>
            <a:r>
              <a:rPr lang="en-US" sz="2400" b="1" dirty="0"/>
              <a:t>Monday: </a:t>
            </a:r>
            <a:r>
              <a:rPr lang="en-US" sz="2400" dirty="0"/>
              <a:t>Introduction to React,  Advanced JavaScript, JSX</a:t>
            </a:r>
          </a:p>
          <a:p>
            <a:r>
              <a:rPr lang="en-US" sz="2400" b="1" dirty="0"/>
              <a:t>Tuesday: </a:t>
            </a:r>
            <a:r>
              <a:rPr lang="en-US" sz="2400" dirty="0"/>
              <a:t>React components, Props, Class vs. Function components, React State, Events</a:t>
            </a:r>
          </a:p>
          <a:p>
            <a:r>
              <a:rPr lang="en-US" sz="2400" b="1" dirty="0"/>
              <a:t>Wednesday: </a:t>
            </a:r>
            <a:r>
              <a:rPr lang="en-US" sz="2400" dirty="0"/>
              <a:t>Forms, Component Lifecycle, Async code, AJAX, Hooks, </a:t>
            </a:r>
            <a:r>
              <a:rPr lang="en-US" sz="2400" dirty="0" err="1"/>
              <a:t>PropTypes</a:t>
            </a:r>
            <a:r>
              <a:rPr lang="en-US" sz="2400" dirty="0"/>
              <a:t>, TypeScript</a:t>
            </a:r>
          </a:p>
          <a:p>
            <a:r>
              <a:rPr lang="en-US" sz="2400" b="1" dirty="0"/>
              <a:t>Thursday: </a:t>
            </a:r>
            <a:r>
              <a:rPr lang="en-US" sz="2400" dirty="0"/>
              <a:t>Testing, React Testing Library, Redux</a:t>
            </a:r>
          </a:p>
          <a:p>
            <a:r>
              <a:rPr lang="en-US" sz="2400" b="1" dirty="0"/>
              <a:t>Friday: </a:t>
            </a:r>
            <a:r>
              <a:rPr lang="en-US" sz="2400" dirty="0"/>
              <a:t>Redux Middleware, Routing, Local Storage, Deploying, Advanced Topics</a:t>
            </a:r>
            <a:endParaRPr lang="en-US" dirty="0"/>
          </a:p>
        </p:txBody>
      </p:sp>
    </p:spTree>
    <p:extLst>
      <p:ext uri="{BB962C8B-B14F-4D97-AF65-F5344CB8AC3E}">
        <p14:creationId xmlns:p14="http://schemas.microsoft.com/office/powerpoint/2010/main" val="39218763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rtl="0"/>
            <a:r>
              <a:rPr lang="en-US" dirty="0"/>
              <a:t>Chapter 5:</a:t>
            </a:r>
            <a:br>
              <a:rPr lang="en-US" dirty="0"/>
            </a:br>
            <a:r>
              <a:rPr lang="en-US" dirty="0"/>
              <a:t>Modularity</a:t>
            </a:r>
          </a:p>
        </p:txBody>
      </p:sp>
      <p:sp>
        <p:nvSpPr>
          <p:cNvPr id="4" name="Subtitle 3"/>
          <p:cNvSpPr>
            <a:spLocks noGrp="1"/>
          </p:cNvSpPr>
          <p:nvPr>
            <p:ph type="subTitle" idx="1"/>
          </p:nvPr>
        </p:nvSpPr>
        <p:spPr/>
        <p:txBody>
          <a:bodyPr>
            <a:normAutofit fontScale="92500" lnSpcReduction="10000"/>
          </a:bodyPr>
          <a:lstStyle/>
          <a:p>
            <a:pPr algn="l"/>
            <a:r>
              <a:rPr lang="en-US" dirty="0"/>
              <a:t>Objectives</a:t>
            </a:r>
          </a:p>
          <a:p>
            <a:pPr marL="342900" indent="-342900" algn="l">
              <a:buFont typeface="Arial"/>
              <a:buChar char="•"/>
            </a:pPr>
            <a:r>
              <a:rPr lang="en-US" dirty="0"/>
              <a:t>Explain modularity</a:t>
            </a:r>
          </a:p>
          <a:p>
            <a:pPr marL="342900" indent="-342900" algn="l">
              <a:buFont typeface="Arial"/>
              <a:buChar char="•"/>
            </a:pPr>
            <a:r>
              <a:rPr lang="en-US" dirty="0"/>
              <a:t>Learn different methods of using modules in JS</a:t>
            </a:r>
          </a:p>
          <a:p>
            <a:pPr marL="342900" indent="-342900" algn="l">
              <a:buFont typeface="Arial"/>
              <a:buChar char="•"/>
            </a:pPr>
            <a:r>
              <a:rPr lang="en-US" dirty="0"/>
              <a:t>Understand methods of front-end module management</a:t>
            </a:r>
          </a:p>
        </p:txBody>
      </p:sp>
    </p:spTree>
    <p:extLst>
      <p:ext uri="{BB962C8B-B14F-4D97-AF65-F5344CB8AC3E}">
        <p14:creationId xmlns:p14="http://schemas.microsoft.com/office/powerpoint/2010/main" val="3349047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Modularity Important?</a:t>
            </a:r>
          </a:p>
        </p:txBody>
      </p:sp>
      <p:sp>
        <p:nvSpPr>
          <p:cNvPr id="3" name="Text Placeholder 2"/>
          <p:cNvSpPr>
            <a:spLocks noGrp="1"/>
          </p:cNvSpPr>
          <p:nvPr>
            <p:ph sz="quarter" idx="10"/>
          </p:nvPr>
        </p:nvSpPr>
        <p:spPr/>
        <p:txBody>
          <a:bodyPr>
            <a:normAutofit/>
          </a:bodyPr>
          <a:lstStyle/>
          <a:p>
            <a:r>
              <a:rPr lang="en-US" sz="3200" dirty="0"/>
              <a:t>Individual modules can be tested</a:t>
            </a:r>
          </a:p>
          <a:p>
            <a:r>
              <a:rPr lang="en-US" sz="3200" dirty="0"/>
              <a:t>Allows distributed development</a:t>
            </a:r>
          </a:p>
          <a:p>
            <a:r>
              <a:rPr lang="en-US" sz="3200" dirty="0"/>
              <a:t>Enables code reuse</a:t>
            </a:r>
          </a:p>
          <a:p>
            <a:r>
              <a:rPr lang="en-US" sz="3200" dirty="0"/>
              <a:t>Reduce coupling</a:t>
            </a:r>
          </a:p>
          <a:p>
            <a:r>
              <a:rPr lang="en-US" sz="3200" dirty="0"/>
              <a:t>Increase cohesion</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81</a:t>
            </a:fld>
            <a:endParaRPr lang="en-US"/>
          </a:p>
        </p:txBody>
      </p:sp>
    </p:spTree>
    <p:extLst>
      <p:ext uri="{BB962C8B-B14F-4D97-AF65-F5344CB8AC3E}">
        <p14:creationId xmlns:p14="http://schemas.microsoft.com/office/powerpoint/2010/main" val="5227154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err="1"/>
              <a:t>CommonJS</a:t>
            </a:r>
            <a:endParaRPr lang="en-US" dirty="0"/>
          </a:p>
        </p:txBody>
      </p:sp>
      <p:sp>
        <p:nvSpPr>
          <p:cNvPr id="3" name="Text Placeholder 2"/>
          <p:cNvSpPr>
            <a:spLocks noGrp="1"/>
          </p:cNvSpPr>
          <p:nvPr>
            <p:ph sz="half" idx="1"/>
          </p:nvPr>
        </p:nvSpPr>
        <p:spPr/>
        <p:txBody>
          <a:bodyPr>
            <a:normAutofit fontScale="92500" lnSpcReduction="10000"/>
          </a:bodyPr>
          <a:lstStyle/>
          <a:p>
            <a:r>
              <a:rPr lang="en-US" dirty="0"/>
              <a:t>Modularity for JavaScript outside of the browser</a:t>
            </a:r>
          </a:p>
          <a:p>
            <a:r>
              <a:rPr lang="en-US" dirty="0" err="1"/>
              <a:t>Node.js</a:t>
            </a:r>
            <a:r>
              <a:rPr lang="en-US" dirty="0"/>
              <a:t> is a </a:t>
            </a:r>
            <a:r>
              <a:rPr lang="en-US" dirty="0" err="1"/>
              <a:t>CommonJS</a:t>
            </a:r>
            <a:r>
              <a:rPr lang="en-US" dirty="0"/>
              <a:t> module implementation</a:t>
            </a:r>
          </a:p>
          <a:p>
            <a:r>
              <a:rPr lang="en-US" dirty="0"/>
              <a:t>uses </a:t>
            </a:r>
            <a:r>
              <a:rPr lang="en-US" dirty="0">
                <a:latin typeface="Courier New"/>
                <a:cs typeface="Courier New"/>
              </a:rPr>
              <a:t>require</a:t>
            </a:r>
            <a:r>
              <a:rPr lang="en-US" dirty="0"/>
              <a:t> to include modules</a:t>
            </a:r>
          </a:p>
        </p:txBody>
      </p:sp>
      <p:sp>
        <p:nvSpPr>
          <p:cNvPr id="5" name="Content Placeholder 4"/>
          <p:cNvSpPr>
            <a:spLocks noGrp="1"/>
          </p:cNvSpPr>
          <p:nvPr>
            <p:ph sz="half" idx="2"/>
          </p:nvPr>
        </p:nvSpPr>
        <p:spPr>
          <a:xfrm>
            <a:off x="4362341" y="1600202"/>
            <a:ext cx="4324461" cy="4525963"/>
          </a:xfrm>
        </p:spPr>
        <p:txBody>
          <a:bodyPr>
            <a:normAutofit fontScale="92500" lnSpcReduction="10000"/>
          </a:bodyPr>
          <a:lstStyle/>
          <a:p>
            <a:r>
              <a:rPr lang="en-US" sz="2000" dirty="0"/>
              <a:t>export an anonymous function</a:t>
            </a:r>
          </a:p>
          <a:p>
            <a:pPr marL="0" indent="0">
              <a:buNone/>
            </a:pPr>
            <a:r>
              <a:rPr lang="en-US" sz="1400" b="1" dirty="0" err="1">
                <a:latin typeface="Courier New"/>
                <a:cs typeface="Courier New"/>
              </a:rPr>
              <a:t>hello.js</a:t>
            </a:r>
            <a:endParaRPr lang="en-US" sz="1800" b="1" dirty="0">
              <a:latin typeface="Courier New"/>
              <a:cs typeface="Courier New"/>
            </a:endParaRPr>
          </a:p>
          <a:p>
            <a:pPr marL="0" indent="0">
              <a:buNone/>
            </a:pPr>
            <a:r>
              <a:rPr lang="en-US" sz="1400" dirty="0" err="1">
                <a:latin typeface="Courier New"/>
                <a:cs typeface="Courier New"/>
              </a:rPr>
              <a:t>module.exports</a:t>
            </a:r>
            <a:r>
              <a:rPr lang="en-US" sz="1400" dirty="0">
                <a:latin typeface="Courier New"/>
                <a:cs typeface="Courier New"/>
              </a:rPr>
              <a:t> = function () {</a:t>
            </a:r>
          </a:p>
          <a:p>
            <a:pPr marL="0" indent="0">
              <a:buNone/>
            </a:pPr>
            <a:r>
              <a:rPr lang="en-US" sz="1400" dirty="0">
                <a:latin typeface="Courier New"/>
                <a:cs typeface="Courier New"/>
              </a:rPr>
              <a:t>  </a:t>
            </a:r>
            <a:r>
              <a:rPr lang="en-US" sz="1400" dirty="0" err="1">
                <a:latin typeface="Courier New"/>
                <a:cs typeface="Courier New"/>
              </a:rPr>
              <a:t>console.log</a:t>
            </a:r>
            <a:r>
              <a:rPr lang="en-US" sz="1400" dirty="0">
                <a:latin typeface="Courier New"/>
                <a:cs typeface="Courier New"/>
              </a:rPr>
              <a:t>("hello!");</a:t>
            </a:r>
          </a:p>
          <a:p>
            <a:pPr marL="0" indent="0">
              <a:buNone/>
            </a:pPr>
            <a:r>
              <a:rPr lang="en-US" sz="1400" dirty="0">
                <a:latin typeface="Courier New"/>
                <a:cs typeface="Courier New"/>
              </a:rPr>
              <a:t>}</a:t>
            </a:r>
          </a:p>
          <a:p>
            <a:pPr marL="0" indent="0">
              <a:buNone/>
            </a:pPr>
            <a:r>
              <a:rPr lang="en-US" sz="1400" b="1" dirty="0" err="1">
                <a:latin typeface="Courier New"/>
                <a:cs typeface="Courier New"/>
              </a:rPr>
              <a:t>app.js</a:t>
            </a:r>
            <a:endParaRPr lang="en-US" sz="1800" b="1" dirty="0">
              <a:latin typeface="Courier New"/>
              <a:cs typeface="Courier New"/>
            </a:endParaRPr>
          </a:p>
          <a:p>
            <a:pPr marL="0" indent="0">
              <a:buNone/>
            </a:pPr>
            <a:r>
              <a:rPr lang="en-US" sz="1400" dirty="0">
                <a:latin typeface="Courier New"/>
                <a:cs typeface="Courier New"/>
              </a:rPr>
              <a:t>let hello = require("./</a:t>
            </a:r>
            <a:r>
              <a:rPr lang="en-US" sz="1400" dirty="0" err="1">
                <a:latin typeface="Courier New"/>
                <a:cs typeface="Courier New"/>
              </a:rPr>
              <a:t>hello.js</a:t>
            </a:r>
            <a:r>
              <a:rPr lang="en-US" sz="1400" dirty="0">
                <a:latin typeface="Courier New"/>
                <a:cs typeface="Courier New"/>
              </a:rPr>
              <a:t>");</a:t>
            </a:r>
          </a:p>
          <a:p>
            <a:pPr marL="857250" lvl="2" indent="0">
              <a:buNone/>
            </a:pPr>
            <a:endParaRPr lang="en-US" sz="1200" dirty="0">
              <a:latin typeface="Courier New"/>
              <a:cs typeface="Courier New"/>
            </a:endParaRPr>
          </a:p>
          <a:p>
            <a:r>
              <a:rPr lang="en-US" sz="2000" dirty="0"/>
              <a:t>export a named function</a:t>
            </a:r>
          </a:p>
          <a:p>
            <a:pPr marL="0" indent="0">
              <a:buNone/>
            </a:pPr>
            <a:r>
              <a:rPr lang="en-US" sz="1400" b="1" dirty="0" err="1">
                <a:latin typeface="Courier New"/>
                <a:cs typeface="Courier New"/>
              </a:rPr>
              <a:t>hello.js</a:t>
            </a:r>
            <a:endParaRPr lang="en-US" sz="1400" b="1" dirty="0">
              <a:latin typeface="Courier New"/>
              <a:cs typeface="Courier New"/>
            </a:endParaRPr>
          </a:p>
          <a:p>
            <a:pPr marL="0" indent="0">
              <a:buNone/>
            </a:pPr>
            <a:r>
              <a:rPr lang="en-US" sz="1400" dirty="0" err="1">
                <a:latin typeface="Courier New"/>
                <a:cs typeface="Courier New"/>
              </a:rPr>
              <a:t>exports.hello</a:t>
            </a:r>
            <a:r>
              <a:rPr lang="en-US" sz="1400" dirty="0">
                <a:latin typeface="Courier New"/>
                <a:cs typeface="Courier New"/>
              </a:rPr>
              <a:t> = function () {</a:t>
            </a:r>
          </a:p>
          <a:p>
            <a:pPr marL="0" indent="0">
              <a:buNone/>
            </a:pPr>
            <a:r>
              <a:rPr lang="en-US" sz="1400" dirty="0">
                <a:latin typeface="Courier New"/>
                <a:cs typeface="Courier New"/>
              </a:rPr>
              <a:t>  </a:t>
            </a:r>
            <a:r>
              <a:rPr lang="en-US" sz="1400" dirty="0" err="1">
                <a:latin typeface="Courier New"/>
                <a:cs typeface="Courier New"/>
              </a:rPr>
              <a:t>console.log</a:t>
            </a:r>
            <a:r>
              <a:rPr lang="en-US" sz="1400" dirty="0">
                <a:latin typeface="Courier New"/>
                <a:cs typeface="Courier New"/>
              </a:rPr>
              <a:t>("hello!");</a:t>
            </a:r>
          </a:p>
          <a:p>
            <a:pPr marL="0" indent="0">
              <a:buNone/>
            </a:pPr>
            <a:r>
              <a:rPr lang="en-US" sz="1400" dirty="0">
                <a:latin typeface="Courier New"/>
                <a:cs typeface="Courier New"/>
              </a:rPr>
              <a:t>}</a:t>
            </a:r>
          </a:p>
          <a:p>
            <a:pPr marL="0" indent="0">
              <a:buNone/>
            </a:pPr>
            <a:r>
              <a:rPr lang="en-US" sz="1400" b="1" dirty="0" err="1">
                <a:latin typeface="Courier New"/>
                <a:cs typeface="Courier New"/>
              </a:rPr>
              <a:t>app.js</a:t>
            </a:r>
            <a:endParaRPr lang="en-US" sz="1400" b="1" dirty="0">
              <a:latin typeface="Courier New"/>
              <a:cs typeface="Courier New"/>
            </a:endParaRPr>
          </a:p>
          <a:p>
            <a:pPr marL="0" indent="0">
              <a:buNone/>
            </a:pPr>
            <a:r>
              <a:rPr lang="en-US" sz="1400" dirty="0">
                <a:latin typeface="Courier New"/>
                <a:cs typeface="Courier New"/>
              </a:rPr>
              <a:t>let hello = require("./</a:t>
            </a:r>
            <a:r>
              <a:rPr lang="en-US" sz="1400" dirty="0" err="1">
                <a:latin typeface="Courier New"/>
                <a:cs typeface="Courier New"/>
              </a:rPr>
              <a:t>hello.js</a:t>
            </a:r>
            <a:r>
              <a:rPr lang="en-US" sz="1400" dirty="0">
                <a:latin typeface="Courier New"/>
                <a:cs typeface="Courier New"/>
              </a:rPr>
              <a:t>").hello;</a:t>
            </a:r>
          </a:p>
        </p:txBody>
      </p:sp>
      <p:sp>
        <p:nvSpPr>
          <p:cNvPr id="4" name="Slide Number Placeholder 3"/>
          <p:cNvSpPr>
            <a:spLocks noGrp="1"/>
          </p:cNvSpPr>
          <p:nvPr>
            <p:ph type="sldNum" sz="quarter" idx="12"/>
          </p:nvPr>
        </p:nvSpPr>
        <p:spPr/>
        <p:txBody>
          <a:bodyPr/>
          <a:lstStyle/>
          <a:p>
            <a:fld id="{A839F4A7-500C-EC42-AE23-BEE4487EA55E}" type="slidenum">
              <a:rPr lang="en-US" smtClean="0"/>
              <a:t>82</a:t>
            </a:fld>
            <a:endParaRPr lang="en-US"/>
          </a:p>
        </p:txBody>
      </p:sp>
    </p:spTree>
    <p:extLst>
      <p:ext uri="{BB962C8B-B14F-4D97-AF65-F5344CB8AC3E}">
        <p14:creationId xmlns:p14="http://schemas.microsoft.com/office/powerpoint/2010/main" val="3950913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RequireJS</a:t>
            </a:r>
            <a:endParaRPr lang="en-US" dirty="0"/>
          </a:p>
        </p:txBody>
      </p:sp>
      <p:sp>
        <p:nvSpPr>
          <p:cNvPr id="3" name="Text Placeholder 2"/>
          <p:cNvSpPr>
            <a:spLocks noGrp="1"/>
          </p:cNvSpPr>
          <p:nvPr>
            <p:ph sz="half" idx="1"/>
          </p:nvPr>
        </p:nvSpPr>
        <p:spPr/>
        <p:txBody>
          <a:bodyPr>
            <a:normAutofit fontScale="85000" lnSpcReduction="20000"/>
          </a:bodyPr>
          <a:lstStyle/>
          <a:p>
            <a:r>
              <a:rPr lang="en-US" dirty="0"/>
              <a:t>File and module loader for in-browser use</a:t>
            </a:r>
          </a:p>
          <a:p>
            <a:r>
              <a:rPr lang="en-US" dirty="0"/>
              <a:t>Can also be used in other environments (like Node)</a:t>
            </a:r>
          </a:p>
          <a:p>
            <a:r>
              <a:rPr lang="en-US" dirty="0"/>
              <a:t>Uses Asynchronous Module Loading (AMD)</a:t>
            </a:r>
          </a:p>
          <a:p>
            <a:endParaRPr lang="en-US" dirty="0"/>
          </a:p>
        </p:txBody>
      </p:sp>
      <p:sp>
        <p:nvSpPr>
          <p:cNvPr id="5" name="Content Placeholder 4"/>
          <p:cNvSpPr>
            <a:spLocks noGrp="1"/>
          </p:cNvSpPr>
          <p:nvPr>
            <p:ph sz="half" idx="2"/>
          </p:nvPr>
        </p:nvSpPr>
        <p:spPr/>
        <p:txBody>
          <a:bodyPr>
            <a:normAutofit fontScale="85000" lnSpcReduction="20000"/>
          </a:bodyPr>
          <a:lstStyle/>
          <a:p>
            <a:r>
              <a:rPr lang="en-US" sz="2000" dirty="0" err="1"/>
              <a:t>index.html</a:t>
            </a:r>
            <a:endParaRPr lang="en-US" dirty="0"/>
          </a:p>
          <a:p>
            <a:pPr marL="0" indent="0">
              <a:buNone/>
            </a:pPr>
            <a:r>
              <a:rPr lang="en-US" sz="1400" dirty="0">
                <a:latin typeface="Courier New"/>
                <a:cs typeface="Courier New"/>
              </a:rPr>
              <a:t>&lt;script data-main="scripts/main" </a:t>
            </a:r>
            <a:r>
              <a:rPr lang="en-US" sz="1400" dirty="0" err="1">
                <a:latin typeface="Courier New"/>
                <a:cs typeface="Courier New"/>
              </a:rPr>
              <a:t>src</a:t>
            </a:r>
            <a:r>
              <a:rPr lang="en-US" sz="1400" dirty="0">
                <a:latin typeface="Courier New"/>
                <a:cs typeface="Courier New"/>
              </a:rPr>
              <a:t>="scripts/</a:t>
            </a:r>
            <a:r>
              <a:rPr lang="en-US" sz="1400" dirty="0" err="1">
                <a:latin typeface="Courier New"/>
                <a:cs typeface="Courier New"/>
              </a:rPr>
              <a:t>require.js</a:t>
            </a:r>
            <a:r>
              <a:rPr lang="en-US" sz="1400" dirty="0">
                <a:latin typeface="Courier New"/>
                <a:cs typeface="Courier New"/>
              </a:rPr>
              <a:t>"&gt;</a:t>
            </a:r>
          </a:p>
          <a:p>
            <a:pPr marL="0" indent="0">
              <a:buNone/>
            </a:pPr>
            <a:r>
              <a:rPr lang="en-US" sz="1400" dirty="0">
                <a:latin typeface="Courier New"/>
                <a:cs typeface="Courier New"/>
              </a:rPr>
              <a:t>&lt;/script&gt;</a:t>
            </a:r>
          </a:p>
          <a:p>
            <a:pPr marL="0" indent="0">
              <a:buNone/>
            </a:pPr>
            <a:endParaRPr lang="en-US" sz="1400" dirty="0">
              <a:latin typeface="Courier New"/>
              <a:cs typeface="Courier New"/>
            </a:endParaRPr>
          </a:p>
          <a:p>
            <a:r>
              <a:rPr lang="en-US" sz="2000" dirty="0" err="1">
                <a:latin typeface="+mj-lt"/>
                <a:cs typeface="Courier New"/>
              </a:rPr>
              <a:t>main.js</a:t>
            </a:r>
            <a:endParaRPr lang="en-US" sz="2000" dirty="0">
              <a:latin typeface="+mj-lt"/>
              <a:cs typeface="Courier New"/>
            </a:endParaRPr>
          </a:p>
          <a:p>
            <a:pPr marL="0" indent="0">
              <a:buNone/>
            </a:pPr>
            <a:r>
              <a:rPr lang="en-US" sz="1400" dirty="0">
                <a:latin typeface="Courier New"/>
                <a:cs typeface="Courier New"/>
              </a:rPr>
              <a:t>require(["purchase"],</a:t>
            </a:r>
          </a:p>
          <a:p>
            <a:pPr marL="0" indent="0">
              <a:buNone/>
            </a:pPr>
            <a:r>
              <a:rPr lang="en-US" sz="1400" dirty="0">
                <a:latin typeface="Courier New"/>
                <a:cs typeface="Courier New"/>
              </a:rPr>
              <a:t>function(purchase){</a:t>
            </a:r>
          </a:p>
          <a:p>
            <a:pPr marL="0" indent="0">
              <a:buNone/>
            </a:pPr>
            <a:r>
              <a:rPr lang="en-US" sz="1400" dirty="0">
                <a:latin typeface="Courier New"/>
                <a:cs typeface="Courier New"/>
              </a:rPr>
              <a:t>  </a:t>
            </a:r>
            <a:r>
              <a:rPr lang="en-US" sz="1400" dirty="0" err="1">
                <a:latin typeface="Courier New"/>
                <a:cs typeface="Courier New"/>
              </a:rPr>
              <a:t>purchase.purchaseProduct</a:t>
            </a:r>
            <a:r>
              <a:rPr lang="en-US" sz="1400" dirty="0">
                <a:latin typeface="Courier New"/>
                <a:cs typeface="Courier New"/>
              </a:rPr>
              <a:t>();</a:t>
            </a:r>
          </a:p>
          <a:p>
            <a:pPr marL="0" indent="0">
              <a:buNone/>
            </a:pPr>
            <a:r>
              <a:rPr lang="en-US" sz="1400" dirty="0">
                <a:latin typeface="Courier New"/>
                <a:cs typeface="Courier New"/>
              </a:rPr>
              <a:t>});</a:t>
            </a:r>
          </a:p>
          <a:p>
            <a:pPr marL="0" indent="0">
              <a:buNone/>
            </a:pPr>
            <a:endParaRPr lang="en-US" sz="1400" dirty="0">
              <a:latin typeface="Courier New"/>
              <a:cs typeface="Courier New"/>
            </a:endParaRPr>
          </a:p>
          <a:p>
            <a:r>
              <a:rPr lang="en-US" sz="2000" dirty="0" err="1">
                <a:latin typeface="+mj-lt"/>
                <a:cs typeface="Courier New"/>
              </a:rPr>
              <a:t>purchase.js</a:t>
            </a:r>
            <a:endParaRPr lang="en-US" sz="2000" dirty="0">
              <a:latin typeface="+mj-lt"/>
              <a:cs typeface="Courier New"/>
            </a:endParaRPr>
          </a:p>
          <a:p>
            <a:pPr marL="0" indent="0">
              <a:buNone/>
            </a:pPr>
            <a:r>
              <a:rPr lang="en-US" sz="1400" dirty="0">
                <a:latin typeface="Courier New"/>
                <a:cs typeface="Courier New"/>
              </a:rPr>
              <a:t>define(["</a:t>
            </a:r>
            <a:r>
              <a:rPr lang="en-US" sz="1400" dirty="0" err="1">
                <a:latin typeface="Courier New"/>
                <a:cs typeface="Courier New"/>
              </a:rPr>
              <a:t>credits","products</a:t>
            </a:r>
            <a:r>
              <a:rPr lang="en-US" sz="1400" dirty="0">
                <a:latin typeface="Courier New"/>
                <a:cs typeface="Courier New"/>
              </a:rPr>
              <a:t>"], function(</a:t>
            </a:r>
            <a:r>
              <a:rPr lang="en-US" sz="1400" dirty="0" err="1">
                <a:latin typeface="Courier New"/>
                <a:cs typeface="Courier New"/>
              </a:rPr>
              <a:t>credits,products</a:t>
            </a:r>
            <a:r>
              <a:rPr lang="en-US" sz="1400" dirty="0">
                <a:latin typeface="Courier New"/>
                <a:cs typeface="Courier New"/>
              </a:rPr>
              <a:t>) {</a:t>
            </a:r>
          </a:p>
          <a:p>
            <a:pPr marL="0" indent="0">
              <a:buNone/>
            </a:pPr>
            <a:r>
              <a:rPr lang="en-US" sz="1400" dirty="0">
                <a:latin typeface="Courier New"/>
                <a:cs typeface="Courier New"/>
              </a:rPr>
              <a:t>  return {</a:t>
            </a:r>
          </a:p>
          <a:p>
            <a:pPr marL="0" indent="0">
              <a:buNone/>
            </a:pPr>
            <a:r>
              <a:rPr lang="en-US" sz="1400" dirty="0">
                <a:latin typeface="Courier New"/>
                <a:cs typeface="Courier New"/>
              </a:rPr>
              <a:t>    </a:t>
            </a:r>
            <a:r>
              <a:rPr lang="en-US" sz="1400" dirty="0" err="1">
                <a:latin typeface="Courier New"/>
                <a:cs typeface="Courier New"/>
              </a:rPr>
              <a:t>purchaseProduct</a:t>
            </a:r>
            <a:r>
              <a:rPr lang="en-US" sz="1400" dirty="0">
                <a:latin typeface="Courier New"/>
                <a:cs typeface="Courier New"/>
              </a:rPr>
              <a:t>: function() { </a:t>
            </a:r>
          </a:p>
          <a:p>
            <a:pPr marL="0" indent="0">
              <a:buNone/>
            </a:pPr>
            <a:r>
              <a:rPr lang="en-US" sz="1400" dirty="0">
                <a:latin typeface="Courier New"/>
                <a:cs typeface="Courier New"/>
              </a:rPr>
              <a:t>      …</a:t>
            </a:r>
            <a:endParaRPr lang="en-US" sz="1600" dirty="0">
              <a:latin typeface="Courier New"/>
              <a:cs typeface="Courier New"/>
            </a:endParaRPr>
          </a:p>
          <a:p>
            <a:pPr marL="0" indent="0">
              <a:buNone/>
            </a:pPr>
            <a:endParaRPr lang="en-US" sz="1400" dirty="0">
              <a:latin typeface="Courier New"/>
              <a:cs typeface="Courier New"/>
            </a:endParaRPr>
          </a:p>
        </p:txBody>
      </p:sp>
      <p:sp>
        <p:nvSpPr>
          <p:cNvPr id="4" name="Slide Number Placeholder 3"/>
          <p:cNvSpPr>
            <a:spLocks noGrp="1"/>
          </p:cNvSpPr>
          <p:nvPr>
            <p:ph type="sldNum" sz="quarter" idx="12"/>
          </p:nvPr>
        </p:nvSpPr>
        <p:spPr/>
        <p:txBody>
          <a:bodyPr/>
          <a:lstStyle/>
          <a:p>
            <a:fld id="{A839F4A7-500C-EC42-AE23-BEE4487EA55E}" type="slidenum">
              <a:rPr lang="en-US" smtClean="0"/>
              <a:t>83</a:t>
            </a:fld>
            <a:endParaRPr lang="en-US"/>
          </a:p>
        </p:txBody>
      </p:sp>
      <p:pic>
        <p:nvPicPr>
          <p:cNvPr id="6" name="Picture 5"/>
          <p:cNvPicPr>
            <a:picLocks noChangeAspect="1"/>
          </p:cNvPicPr>
          <p:nvPr/>
        </p:nvPicPr>
        <p:blipFill>
          <a:blip r:embed="rId3"/>
          <a:stretch>
            <a:fillRect/>
          </a:stretch>
        </p:blipFill>
        <p:spPr>
          <a:xfrm>
            <a:off x="838200" y="4968875"/>
            <a:ext cx="2794000" cy="1752600"/>
          </a:xfrm>
          <a:prstGeom prst="rect">
            <a:avLst/>
          </a:prstGeom>
        </p:spPr>
      </p:pic>
    </p:spTree>
    <p:extLst>
      <p:ext uri="{BB962C8B-B14F-4D97-AF65-F5344CB8AC3E}">
        <p14:creationId xmlns:p14="http://schemas.microsoft.com/office/powerpoint/2010/main" val="25455316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rtl="0"/>
            <a:r>
              <a:rPr lang="en-US" dirty="0"/>
              <a:t>ES Modules</a:t>
            </a:r>
          </a:p>
        </p:txBody>
      </p:sp>
      <p:sp>
        <p:nvSpPr>
          <p:cNvPr id="5" name="Content Placeholder 4"/>
          <p:cNvSpPr>
            <a:spLocks noGrp="1"/>
          </p:cNvSpPr>
          <p:nvPr>
            <p:ph sz="half" idx="1"/>
          </p:nvPr>
        </p:nvSpPr>
        <p:spPr/>
        <p:txBody>
          <a:bodyPr>
            <a:normAutofit fontScale="92500" lnSpcReduction="10000"/>
          </a:bodyPr>
          <a:lstStyle/>
          <a:p>
            <a:r>
              <a:rPr lang="en-US" dirty="0"/>
              <a:t>2 Types</a:t>
            </a:r>
          </a:p>
          <a:p>
            <a:pPr lvl="1"/>
            <a:r>
              <a:rPr lang="en-US" dirty="0"/>
              <a:t>named exports</a:t>
            </a:r>
          </a:p>
          <a:p>
            <a:pPr lvl="2"/>
            <a:r>
              <a:rPr lang="en-US" dirty="0"/>
              <a:t>multiple per module</a:t>
            </a:r>
          </a:p>
          <a:p>
            <a:pPr lvl="1"/>
            <a:r>
              <a:rPr lang="en-US" dirty="0"/>
              <a:t>default exports</a:t>
            </a:r>
          </a:p>
          <a:p>
            <a:pPr lvl="2"/>
            <a:r>
              <a:rPr lang="en-US" dirty="0"/>
              <a:t>1 per module</a:t>
            </a:r>
          </a:p>
        </p:txBody>
      </p:sp>
      <p:sp>
        <p:nvSpPr>
          <p:cNvPr id="6" name="Content Placeholder 5"/>
          <p:cNvSpPr>
            <a:spLocks noGrp="1"/>
          </p:cNvSpPr>
          <p:nvPr>
            <p:ph sz="half" idx="2"/>
          </p:nvPr>
        </p:nvSpPr>
        <p:spPr>
          <a:xfrm>
            <a:off x="4648200" y="1283936"/>
            <a:ext cx="4038600" cy="4842229"/>
          </a:xfrm>
        </p:spPr>
        <p:txBody>
          <a:bodyPr>
            <a:normAutofit fontScale="92500" lnSpcReduction="10000"/>
          </a:bodyPr>
          <a:lstStyle/>
          <a:p>
            <a:r>
              <a:rPr lang="en-US" sz="2000" dirty="0"/>
              <a:t>Named export</a:t>
            </a:r>
          </a:p>
          <a:p>
            <a:r>
              <a:rPr lang="en-US" sz="2000" dirty="0" err="1"/>
              <a:t>lib.js</a:t>
            </a:r>
            <a:endParaRPr lang="en-US" dirty="0"/>
          </a:p>
          <a:p>
            <a:pPr marL="0" indent="0">
              <a:buNone/>
            </a:pPr>
            <a:r>
              <a:rPr lang="en-US" sz="1600" dirty="0">
                <a:latin typeface="Courier New"/>
                <a:cs typeface="Courier New"/>
              </a:rPr>
              <a:t>export function square(x) {</a:t>
            </a:r>
          </a:p>
          <a:p>
            <a:pPr marL="0" indent="0">
              <a:buNone/>
            </a:pPr>
            <a:r>
              <a:rPr lang="en-US" sz="1600" dirty="0">
                <a:latin typeface="Courier New"/>
                <a:cs typeface="Courier New"/>
              </a:rPr>
              <a:t>  return x * x;</a:t>
            </a:r>
          </a:p>
          <a:p>
            <a:pPr marL="0" indent="0">
              <a:buNone/>
            </a:pPr>
            <a:r>
              <a:rPr lang="en-US" sz="1600" dirty="0">
                <a:latin typeface="Courier New"/>
                <a:cs typeface="Courier New"/>
              </a:rPr>
              <a:t>}</a:t>
            </a:r>
          </a:p>
          <a:p>
            <a:r>
              <a:rPr lang="en-US" sz="1800" dirty="0" err="1">
                <a:latin typeface="+mj-lt"/>
                <a:cs typeface="Courier New"/>
              </a:rPr>
              <a:t>main.js</a:t>
            </a:r>
            <a:endParaRPr lang="en-US" sz="1800" dirty="0">
              <a:latin typeface="+mj-lt"/>
              <a:cs typeface="Courier New"/>
            </a:endParaRPr>
          </a:p>
          <a:p>
            <a:pPr marL="0" indent="0">
              <a:buNone/>
            </a:pPr>
            <a:r>
              <a:rPr lang="en-US" sz="1600" dirty="0">
                <a:latin typeface="Courier New"/>
                <a:cs typeface="Courier New"/>
              </a:rPr>
              <a:t>import {square} from 'lib';</a:t>
            </a:r>
          </a:p>
          <a:p>
            <a:pPr marL="0" indent="0">
              <a:buNone/>
            </a:pPr>
            <a:endParaRPr lang="en-US" sz="1600" dirty="0">
              <a:latin typeface="Courier New"/>
              <a:cs typeface="Courier New"/>
            </a:endParaRPr>
          </a:p>
          <a:p>
            <a:r>
              <a:rPr lang="en-US" sz="2000" dirty="0"/>
              <a:t>Default export</a:t>
            </a:r>
          </a:p>
          <a:p>
            <a:r>
              <a:rPr lang="en-US" sz="1800" dirty="0" err="1"/>
              <a:t>myFunc.js</a:t>
            </a:r>
            <a:endParaRPr lang="en-US" sz="1800" dirty="0"/>
          </a:p>
          <a:p>
            <a:pPr marL="0" indent="0">
              <a:buNone/>
            </a:pPr>
            <a:r>
              <a:rPr lang="en-US" sz="1600" dirty="0">
                <a:latin typeface="Courier New"/>
                <a:cs typeface="Courier New"/>
              </a:rPr>
              <a:t>export default function() {</a:t>
            </a:r>
          </a:p>
          <a:p>
            <a:pPr marL="0" indent="0">
              <a:buNone/>
            </a:pPr>
            <a:r>
              <a:rPr lang="en-US" sz="1600" dirty="0">
                <a:latin typeface="Courier New"/>
                <a:cs typeface="Courier New"/>
              </a:rPr>
              <a:t>…</a:t>
            </a:r>
          </a:p>
          <a:p>
            <a:pPr marL="0" indent="0">
              <a:buNone/>
            </a:pPr>
            <a:r>
              <a:rPr lang="en-US" sz="1600" dirty="0">
                <a:latin typeface="Courier New"/>
                <a:cs typeface="Courier New"/>
              </a:rPr>
              <a:t>};</a:t>
            </a:r>
          </a:p>
          <a:p>
            <a:r>
              <a:rPr lang="en-US" sz="1800" dirty="0" err="1">
                <a:latin typeface="+mj-lt"/>
                <a:cs typeface="Courier New"/>
              </a:rPr>
              <a:t>main.js</a:t>
            </a:r>
            <a:endParaRPr lang="en-US" sz="1800" dirty="0">
              <a:latin typeface="+mj-lt"/>
              <a:cs typeface="Courier New"/>
            </a:endParaRPr>
          </a:p>
          <a:p>
            <a:pPr marL="0" indent="0">
              <a:buNone/>
            </a:pPr>
            <a:r>
              <a:rPr lang="en-US" sz="1600" dirty="0">
                <a:latin typeface="Courier New"/>
                <a:cs typeface="Courier New"/>
              </a:rPr>
              <a:t>import </a:t>
            </a:r>
            <a:r>
              <a:rPr lang="en-US" sz="1600" dirty="0" err="1">
                <a:latin typeface="Courier New"/>
                <a:cs typeface="Courier New"/>
              </a:rPr>
              <a:t>myFunc</a:t>
            </a:r>
            <a:r>
              <a:rPr lang="en-US" sz="1600" dirty="0">
                <a:latin typeface="Courier New"/>
                <a:cs typeface="Courier New"/>
              </a:rPr>
              <a:t> from ‘./</a:t>
            </a:r>
            <a:r>
              <a:rPr lang="en-US" sz="1600" dirty="0" err="1">
                <a:latin typeface="Courier New"/>
                <a:cs typeface="Courier New"/>
              </a:rPr>
              <a:t>myFunc</a:t>
            </a:r>
            <a:r>
              <a:rPr lang="en-US" sz="1600" dirty="0">
                <a:latin typeface="Courier New"/>
                <a:cs typeface="Courier New"/>
              </a:rPr>
              <a:t>';</a:t>
            </a:r>
          </a:p>
          <a:p>
            <a:endParaRPr lang="en-US" dirty="0"/>
          </a:p>
        </p:txBody>
      </p:sp>
      <p:sp>
        <p:nvSpPr>
          <p:cNvPr id="4" name="Slide Number Placeholder 3"/>
          <p:cNvSpPr>
            <a:spLocks noGrp="1"/>
          </p:cNvSpPr>
          <p:nvPr>
            <p:ph type="sldNum" sz="quarter" idx="12"/>
          </p:nvPr>
        </p:nvSpPr>
        <p:spPr/>
        <p:txBody>
          <a:bodyPr/>
          <a:lstStyle/>
          <a:p>
            <a:fld id="{A839F4A7-500C-EC42-AE23-BEE4487EA55E}" type="slidenum">
              <a:rPr lang="en-US" smtClean="0"/>
              <a:t>84</a:t>
            </a:fld>
            <a:endParaRPr lang="en-US"/>
          </a:p>
        </p:txBody>
      </p:sp>
    </p:spTree>
    <p:extLst>
      <p:ext uri="{BB962C8B-B14F-4D97-AF65-F5344CB8AC3E}">
        <p14:creationId xmlns:p14="http://schemas.microsoft.com/office/powerpoint/2010/main" val="24177155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pPr rtl="0"/>
            <a:br>
              <a:rPr lang="en-US" dirty="0"/>
            </a:br>
            <a:r>
              <a:rPr lang="en-US" dirty="0"/>
              <a:t>The Document Object Model</a:t>
            </a:r>
          </a:p>
        </p:txBody>
      </p:sp>
      <p:sp>
        <p:nvSpPr>
          <p:cNvPr id="4" name="Subtitle 3"/>
          <p:cNvSpPr>
            <a:spLocks noGrp="1"/>
          </p:cNvSpPr>
          <p:nvPr>
            <p:ph type="subTitle" idx="1"/>
          </p:nvPr>
        </p:nvSpPr>
        <p:spPr/>
        <p:txBody>
          <a:bodyPr/>
          <a:lstStyle/>
          <a:p>
            <a:pPr algn="l"/>
            <a:r>
              <a:rPr lang="en-US" dirty="0"/>
              <a:t>Objectives</a:t>
            </a:r>
          </a:p>
          <a:p>
            <a:pPr marL="342900" indent="-342900" algn="l">
              <a:buFont typeface="Arial"/>
              <a:buChar char="•"/>
            </a:pPr>
            <a:r>
              <a:rPr lang="en-US" sz="1800" dirty="0"/>
              <a:t>Understand how the DOM works</a:t>
            </a:r>
          </a:p>
          <a:p>
            <a:pPr marL="342900" indent="-342900" algn="l">
              <a:buFont typeface="Arial"/>
              <a:buChar char="•"/>
            </a:pPr>
            <a:r>
              <a:rPr lang="en-US" sz="1800" dirty="0"/>
              <a:t>Select DOM nodes</a:t>
            </a:r>
          </a:p>
          <a:p>
            <a:pPr marL="342900" indent="-342900" algn="l">
              <a:buFont typeface="Arial"/>
              <a:buChar char="•"/>
            </a:pPr>
            <a:r>
              <a:rPr lang="en-US" sz="1800" dirty="0"/>
              <a:t>Manipulate the DOM with JavaScript</a:t>
            </a:r>
          </a:p>
          <a:p>
            <a:pPr marL="342900" indent="-342900" algn="l">
              <a:buFont typeface="Arial"/>
              <a:buChar char="•"/>
            </a:pPr>
            <a:endParaRPr lang="en-US" dirty="0"/>
          </a:p>
        </p:txBody>
      </p:sp>
    </p:spTree>
    <p:extLst>
      <p:ext uri="{BB962C8B-B14F-4D97-AF65-F5344CB8AC3E}">
        <p14:creationId xmlns:p14="http://schemas.microsoft.com/office/powerpoint/2010/main" val="20622421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the DOM?</a:t>
            </a:r>
          </a:p>
        </p:txBody>
      </p:sp>
      <p:sp>
        <p:nvSpPr>
          <p:cNvPr id="6" name="Text Placeholder 5"/>
          <p:cNvSpPr>
            <a:spLocks noGrp="1"/>
          </p:cNvSpPr>
          <p:nvPr>
            <p:ph sz="half" idx="1"/>
          </p:nvPr>
        </p:nvSpPr>
        <p:spPr/>
        <p:txBody>
          <a:bodyPr/>
          <a:lstStyle/>
          <a:p>
            <a:r>
              <a:rPr lang="en-US" dirty="0"/>
              <a:t>JavaScript API for HTML documents</a:t>
            </a:r>
          </a:p>
          <a:p>
            <a:r>
              <a:rPr lang="en-US" dirty="0"/>
              <a:t>Represents elements as a tree structure</a:t>
            </a:r>
          </a:p>
          <a:p>
            <a:r>
              <a:rPr lang="en-US" dirty="0"/>
              <a:t>Objects in the tree can be addressed and manipulated using methods.</a:t>
            </a:r>
          </a:p>
        </p:txBody>
      </p:sp>
      <p:pic>
        <p:nvPicPr>
          <p:cNvPr id="7" name="Content Placeholder 6" descr="450px-JKDOM.SVG.png"/>
          <p:cNvPicPr>
            <a:picLocks noGrp="1" noChangeAspect="1"/>
          </p:cNvPicPr>
          <p:nvPr>
            <p:ph sz="half" idx="2"/>
          </p:nvPr>
        </p:nvPicPr>
        <p:blipFill>
          <a:blip r:embed="rId3">
            <a:extLst>
              <a:ext uri="{28A0092B-C50C-407E-A947-70E740481C1C}">
                <a14:useLocalDpi xmlns:a14="http://schemas.microsoft.com/office/drawing/2010/main" val="0"/>
              </a:ext>
            </a:extLst>
          </a:blip>
          <a:srcRect l="-9488" r="-9488"/>
          <a:stretch>
            <a:fillRect/>
          </a:stretch>
        </p:blipFill>
        <p:spPr>
          <a:xfrm>
            <a:off x="4980297" y="1417640"/>
            <a:ext cx="3893811" cy="4363701"/>
          </a:xfrm>
        </p:spPr>
      </p:pic>
      <p:sp>
        <p:nvSpPr>
          <p:cNvPr id="4" name="Slide Number Placeholder 3"/>
          <p:cNvSpPr>
            <a:spLocks noGrp="1"/>
          </p:cNvSpPr>
          <p:nvPr>
            <p:ph type="sldNum" sz="quarter" idx="12"/>
          </p:nvPr>
        </p:nvSpPr>
        <p:spPr/>
        <p:txBody>
          <a:bodyPr/>
          <a:lstStyle/>
          <a:p>
            <a:fld id="{6FFFF67E-EC6A-B940-8DC7-BF9A5925C934}" type="slidenum">
              <a:rPr lang="en-US" smtClean="0"/>
              <a:t>86</a:t>
            </a:fld>
            <a:endParaRPr lang="en-US"/>
          </a:p>
        </p:txBody>
      </p:sp>
      <p:sp>
        <p:nvSpPr>
          <p:cNvPr id="10" name="TextBox 9"/>
          <p:cNvSpPr txBox="1"/>
          <p:nvPr/>
        </p:nvSpPr>
        <p:spPr>
          <a:xfrm>
            <a:off x="4980295" y="5861958"/>
            <a:ext cx="4185198" cy="646331"/>
          </a:xfrm>
          <a:prstGeom prst="rect">
            <a:avLst/>
          </a:prstGeom>
          <a:noFill/>
        </p:spPr>
        <p:txBody>
          <a:bodyPr wrap="none" rtlCol="0">
            <a:spAutoFit/>
          </a:bodyPr>
          <a:lstStyle/>
          <a:p>
            <a:r>
              <a:rPr lang="en-US" sz="1200" i="1" dirty="0" err="1"/>
              <a:t>JohnManuel</a:t>
            </a:r>
            <a:r>
              <a:rPr lang="en-US" sz="1200" i="1" dirty="0"/>
              <a:t> [GFDL (http://</a:t>
            </a:r>
            <a:r>
              <a:rPr lang="en-US" sz="1200" i="1" dirty="0" err="1"/>
              <a:t>www.gnu.org</a:t>
            </a:r>
            <a:r>
              <a:rPr lang="en-US" sz="1200" i="1" dirty="0"/>
              <a:t>/</a:t>
            </a:r>
            <a:r>
              <a:rPr lang="en-US" sz="1200" i="1" dirty="0" err="1"/>
              <a:t>copyleft</a:t>
            </a:r>
            <a:r>
              <a:rPr lang="en-US" sz="1200" i="1" dirty="0"/>
              <a:t>/</a:t>
            </a:r>
            <a:r>
              <a:rPr lang="en-US" sz="1200" i="1" dirty="0" err="1"/>
              <a:t>fdl.html</a:t>
            </a:r>
            <a:r>
              <a:rPr lang="en-US" sz="1200" i="1" dirty="0"/>
              <a:t>) or </a:t>
            </a:r>
          </a:p>
          <a:p>
            <a:r>
              <a:rPr lang="en-US" sz="1200" i="1" dirty="0"/>
              <a:t>CC BY-SA 3.0 (http://</a:t>
            </a:r>
            <a:r>
              <a:rPr lang="en-US" sz="1200" i="1" dirty="0" err="1"/>
              <a:t>creativecommons.org</a:t>
            </a:r>
            <a:r>
              <a:rPr lang="en-US" sz="1200" i="1" dirty="0"/>
              <a:t>/licenses/by-</a:t>
            </a:r>
            <a:r>
              <a:rPr lang="en-US" sz="1200" i="1" dirty="0" err="1"/>
              <a:t>sa</a:t>
            </a:r>
            <a:r>
              <a:rPr lang="en-US" sz="1200" i="1" dirty="0"/>
              <a:t>/3.0)],</a:t>
            </a:r>
          </a:p>
          <a:p>
            <a:r>
              <a:rPr lang="en-US" sz="1200" i="1" dirty="0"/>
              <a:t> via Wikimedia Commons</a:t>
            </a:r>
            <a:endParaRPr lang="en-US" i="1" dirty="0"/>
          </a:p>
        </p:txBody>
      </p:sp>
    </p:spTree>
    <p:extLst>
      <p:ext uri="{BB962C8B-B14F-4D97-AF65-F5344CB8AC3E}">
        <p14:creationId xmlns:p14="http://schemas.microsoft.com/office/powerpoint/2010/main" val="2736783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a:t>
            </a:r>
            <a:r>
              <a:rPr lang="en-US" baseline="0" dirty="0"/>
              <a:t> Nodes</a:t>
            </a:r>
            <a:endParaRPr lang="en-US" dirty="0"/>
          </a:p>
        </p:txBody>
      </p:sp>
      <p:sp>
        <p:nvSpPr>
          <p:cNvPr id="3" name="Text Placeholder 2"/>
          <p:cNvSpPr>
            <a:spLocks noGrp="1"/>
          </p:cNvSpPr>
          <p:nvPr>
            <p:ph sz="quarter" idx="10"/>
          </p:nvPr>
        </p:nvSpPr>
        <p:spPr/>
        <p:txBody>
          <a:bodyPr/>
          <a:lstStyle/>
          <a:p>
            <a:r>
              <a:rPr lang="en-US" dirty="0"/>
              <a:t>DOM interfaces that inherit from Node</a:t>
            </a:r>
          </a:p>
          <a:p>
            <a:pPr lvl="1"/>
            <a:r>
              <a:rPr lang="en-US" dirty="0"/>
              <a:t>Document</a:t>
            </a:r>
          </a:p>
          <a:p>
            <a:pPr lvl="1"/>
            <a:r>
              <a:rPr lang="en-US" dirty="0"/>
              <a:t>Element</a:t>
            </a:r>
          </a:p>
          <a:p>
            <a:pPr lvl="1"/>
            <a:r>
              <a:rPr lang="en-US" dirty="0" err="1"/>
              <a:t>CharacterData</a:t>
            </a:r>
            <a:endParaRPr lang="en-US" dirty="0"/>
          </a:p>
          <a:p>
            <a:pPr lvl="2"/>
            <a:r>
              <a:rPr lang="en-US" dirty="0"/>
              <a:t>Text</a:t>
            </a:r>
          </a:p>
          <a:p>
            <a:pPr lvl="2"/>
            <a:r>
              <a:rPr lang="en-US" dirty="0"/>
              <a:t>Comment</a:t>
            </a:r>
          </a:p>
          <a:p>
            <a:pPr lvl="1"/>
            <a:r>
              <a:rPr lang="en-US" dirty="0" err="1"/>
              <a:t>DocumentType</a:t>
            </a:r>
            <a:endParaRPr lang="en-US" dirty="0"/>
          </a:p>
          <a:p>
            <a:r>
              <a:rPr lang="en-US" dirty="0"/>
              <a:t>Nodes inherit properties from </a:t>
            </a:r>
            <a:r>
              <a:rPr lang="en-US" dirty="0" err="1"/>
              <a:t>EventTarget</a:t>
            </a:r>
            <a:endParaRPr lang="en-US" dirty="0"/>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87</a:t>
            </a:fld>
            <a:endParaRPr lang="en-US"/>
          </a:p>
        </p:txBody>
      </p:sp>
    </p:spTree>
    <p:extLst>
      <p:ext uri="{BB962C8B-B14F-4D97-AF65-F5344CB8AC3E}">
        <p14:creationId xmlns:p14="http://schemas.microsoft.com/office/powerpoint/2010/main" val="2245436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EventTarget</a:t>
            </a:r>
            <a:endParaRPr lang="en-US" dirty="0"/>
          </a:p>
        </p:txBody>
      </p:sp>
      <p:sp>
        <p:nvSpPr>
          <p:cNvPr id="3" name="Text Placeholder 2"/>
          <p:cNvSpPr>
            <a:spLocks noGrp="1"/>
          </p:cNvSpPr>
          <p:nvPr>
            <p:ph sz="quarter" idx="10"/>
          </p:nvPr>
        </p:nvSpPr>
        <p:spPr/>
        <p:txBody>
          <a:bodyPr/>
          <a:lstStyle/>
          <a:p>
            <a:r>
              <a:rPr lang="en-US" dirty="0"/>
              <a:t>An interface implemented by objects that can receive events (aka event targets)</a:t>
            </a:r>
          </a:p>
          <a:p>
            <a:r>
              <a:rPr lang="en-US" dirty="0"/>
              <a:t>Examples:</a:t>
            </a:r>
          </a:p>
          <a:p>
            <a:pPr lvl="1"/>
            <a:r>
              <a:rPr lang="en-US" dirty="0"/>
              <a:t>Element</a:t>
            </a:r>
          </a:p>
          <a:p>
            <a:pPr lvl="1"/>
            <a:r>
              <a:rPr lang="en-US" dirty="0"/>
              <a:t>Document</a:t>
            </a:r>
          </a:p>
          <a:p>
            <a:pPr lvl="1"/>
            <a:r>
              <a:rPr lang="en-US" dirty="0"/>
              <a:t>Window</a:t>
            </a:r>
          </a:p>
          <a:p>
            <a:r>
              <a:rPr lang="en-US" dirty="0"/>
              <a:t>Many event targets support setting event handlers.</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88</a:t>
            </a:fld>
            <a:endParaRPr lang="en-US"/>
          </a:p>
        </p:txBody>
      </p:sp>
    </p:spTree>
    <p:extLst>
      <p:ext uri="{BB962C8B-B14F-4D97-AF65-F5344CB8AC3E}">
        <p14:creationId xmlns:p14="http://schemas.microsoft.com/office/powerpoint/2010/main" val="20204621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Events</a:t>
            </a:r>
          </a:p>
        </p:txBody>
      </p:sp>
      <p:sp>
        <p:nvSpPr>
          <p:cNvPr id="3" name="Text Placeholder 2"/>
          <p:cNvSpPr>
            <a:spLocks noGrp="1"/>
          </p:cNvSpPr>
          <p:nvPr>
            <p:ph sz="quarter" idx="10"/>
          </p:nvPr>
        </p:nvSpPr>
        <p:spPr/>
        <p:txBody>
          <a:bodyPr numCol="3">
            <a:normAutofit lnSpcReduction="10000"/>
          </a:bodyPr>
          <a:lstStyle/>
          <a:p>
            <a:r>
              <a:rPr lang="en-US" dirty="0"/>
              <a:t>Things that happen in the DOM</a:t>
            </a:r>
          </a:p>
          <a:p>
            <a:pPr lvl="1"/>
            <a:r>
              <a:rPr lang="en-US" dirty="0">
                <a:latin typeface="Courier New"/>
                <a:cs typeface="Courier New"/>
              </a:rPr>
              <a:t>abort</a:t>
            </a:r>
          </a:p>
          <a:p>
            <a:pPr lvl="1"/>
            <a:r>
              <a:rPr lang="en-US" dirty="0" err="1">
                <a:latin typeface="Courier New"/>
                <a:cs typeface="Courier New"/>
              </a:rPr>
              <a:t>beforeinput</a:t>
            </a:r>
            <a:endParaRPr lang="en-US" dirty="0">
              <a:latin typeface="Courier New"/>
              <a:cs typeface="Courier New"/>
            </a:endParaRPr>
          </a:p>
          <a:p>
            <a:pPr lvl="1"/>
            <a:r>
              <a:rPr lang="en-US" dirty="0">
                <a:latin typeface="Courier New"/>
                <a:cs typeface="Courier New"/>
              </a:rPr>
              <a:t>blur</a:t>
            </a:r>
          </a:p>
          <a:p>
            <a:pPr lvl="1"/>
            <a:r>
              <a:rPr lang="en-US" dirty="0">
                <a:latin typeface="Courier New"/>
                <a:cs typeface="Courier New"/>
              </a:rPr>
              <a:t>click</a:t>
            </a:r>
          </a:p>
          <a:p>
            <a:pPr lvl="1"/>
            <a:r>
              <a:rPr lang="en-US" dirty="0" err="1">
                <a:latin typeface="Courier New"/>
                <a:cs typeface="Courier New"/>
              </a:rPr>
              <a:t>compositionend</a:t>
            </a:r>
            <a:endParaRPr lang="en-US" dirty="0">
              <a:latin typeface="Courier New"/>
              <a:cs typeface="Courier New"/>
            </a:endParaRPr>
          </a:p>
          <a:p>
            <a:pPr lvl="1"/>
            <a:r>
              <a:rPr lang="en-US" sz="1800" dirty="0" err="1">
                <a:latin typeface="Courier New"/>
                <a:cs typeface="Courier New"/>
              </a:rPr>
              <a:t>compositionupdate</a:t>
            </a:r>
            <a:endParaRPr lang="en-US" dirty="0">
              <a:latin typeface="Courier New"/>
              <a:cs typeface="Courier New"/>
            </a:endParaRPr>
          </a:p>
          <a:p>
            <a:pPr lvl="1"/>
            <a:r>
              <a:rPr lang="en-US" dirty="0" err="1">
                <a:latin typeface="Courier New"/>
                <a:cs typeface="Courier New"/>
              </a:rPr>
              <a:t>dblclick</a:t>
            </a:r>
            <a:endParaRPr lang="en-US" dirty="0">
              <a:latin typeface="Courier New"/>
              <a:cs typeface="Courier New"/>
            </a:endParaRPr>
          </a:p>
          <a:p>
            <a:pPr lvl="1"/>
            <a:r>
              <a:rPr lang="en-US" dirty="0">
                <a:latin typeface="Courier New"/>
                <a:cs typeface="Courier New"/>
              </a:rPr>
              <a:t>error</a:t>
            </a:r>
          </a:p>
          <a:p>
            <a:pPr lvl="1"/>
            <a:r>
              <a:rPr lang="en-US" dirty="0">
                <a:latin typeface="Courier New"/>
                <a:cs typeface="Courier New"/>
              </a:rPr>
              <a:t>focus</a:t>
            </a:r>
          </a:p>
          <a:p>
            <a:pPr lvl="1"/>
            <a:r>
              <a:rPr lang="en-US" dirty="0" err="1">
                <a:latin typeface="Courier New"/>
                <a:cs typeface="Courier New"/>
              </a:rPr>
              <a:t>focusin</a:t>
            </a:r>
            <a:endParaRPr lang="en-US" dirty="0">
              <a:latin typeface="Courier New"/>
              <a:cs typeface="Courier New"/>
            </a:endParaRPr>
          </a:p>
          <a:p>
            <a:pPr lvl="1"/>
            <a:r>
              <a:rPr lang="en-US" dirty="0" err="1">
                <a:latin typeface="Courier New"/>
                <a:cs typeface="Courier New"/>
              </a:rPr>
              <a:t>focusout</a:t>
            </a:r>
            <a:endParaRPr lang="en-US" dirty="0">
              <a:latin typeface="Courier New"/>
              <a:cs typeface="Courier New"/>
            </a:endParaRPr>
          </a:p>
          <a:p>
            <a:pPr lvl="1"/>
            <a:r>
              <a:rPr lang="en-US" dirty="0">
                <a:latin typeface="Courier New"/>
                <a:cs typeface="Courier New"/>
              </a:rPr>
              <a:t>input</a:t>
            </a:r>
          </a:p>
          <a:p>
            <a:pPr lvl="1"/>
            <a:r>
              <a:rPr lang="en-US" dirty="0" err="1">
                <a:latin typeface="Courier New"/>
                <a:cs typeface="Courier New"/>
              </a:rPr>
              <a:t>keydown</a:t>
            </a:r>
            <a:endParaRPr lang="en-US" dirty="0">
              <a:latin typeface="Courier New"/>
              <a:cs typeface="Courier New"/>
            </a:endParaRPr>
          </a:p>
          <a:p>
            <a:pPr lvl="1"/>
            <a:r>
              <a:rPr lang="en-US" dirty="0" err="1">
                <a:latin typeface="Courier New"/>
                <a:cs typeface="Courier New"/>
              </a:rPr>
              <a:t>keyup</a:t>
            </a:r>
            <a:endParaRPr lang="en-US" dirty="0">
              <a:latin typeface="Courier New"/>
              <a:cs typeface="Courier New"/>
            </a:endParaRPr>
          </a:p>
          <a:p>
            <a:pPr lvl="1"/>
            <a:r>
              <a:rPr lang="en-US" dirty="0">
                <a:latin typeface="Courier New"/>
                <a:cs typeface="Courier New"/>
              </a:rPr>
              <a:t>load</a:t>
            </a:r>
          </a:p>
          <a:p>
            <a:pPr lvl="1"/>
            <a:r>
              <a:rPr lang="en-US" dirty="0" err="1">
                <a:latin typeface="Courier New"/>
                <a:cs typeface="Courier New"/>
              </a:rPr>
              <a:t>mousedown</a:t>
            </a:r>
            <a:endParaRPr lang="en-US" dirty="0">
              <a:latin typeface="Courier New"/>
              <a:cs typeface="Courier New"/>
            </a:endParaRPr>
          </a:p>
          <a:p>
            <a:pPr lvl="1"/>
            <a:r>
              <a:rPr lang="en-US" dirty="0" err="1">
                <a:latin typeface="Courier New"/>
                <a:cs typeface="Courier New"/>
              </a:rPr>
              <a:t>mouseenter</a:t>
            </a:r>
            <a:endParaRPr lang="en-US" dirty="0">
              <a:latin typeface="Courier New"/>
              <a:cs typeface="Courier New"/>
            </a:endParaRPr>
          </a:p>
          <a:p>
            <a:pPr lvl="1"/>
            <a:r>
              <a:rPr lang="en-US" dirty="0" err="1">
                <a:latin typeface="Courier New"/>
                <a:cs typeface="Courier New"/>
              </a:rPr>
              <a:t>mouseleave</a:t>
            </a:r>
            <a:endParaRPr lang="en-US" dirty="0">
              <a:latin typeface="Courier New"/>
              <a:cs typeface="Courier New"/>
            </a:endParaRPr>
          </a:p>
          <a:p>
            <a:pPr lvl="1"/>
            <a:r>
              <a:rPr lang="en-US" dirty="0" err="1">
                <a:latin typeface="Courier New"/>
                <a:cs typeface="Courier New"/>
              </a:rPr>
              <a:t>mousemove</a:t>
            </a:r>
            <a:endParaRPr lang="en-US" dirty="0">
              <a:latin typeface="Courier New"/>
              <a:cs typeface="Courier New"/>
            </a:endParaRPr>
          </a:p>
          <a:p>
            <a:pPr lvl="1"/>
            <a:r>
              <a:rPr lang="en-US" dirty="0" err="1">
                <a:latin typeface="Courier New"/>
                <a:cs typeface="Courier New"/>
              </a:rPr>
              <a:t>mouseout</a:t>
            </a:r>
            <a:endParaRPr lang="en-US" dirty="0">
              <a:latin typeface="Courier New"/>
              <a:cs typeface="Courier New"/>
            </a:endParaRPr>
          </a:p>
          <a:p>
            <a:pPr lvl="1"/>
            <a:r>
              <a:rPr lang="en-US" dirty="0" err="1">
                <a:latin typeface="Courier New"/>
                <a:cs typeface="Courier New"/>
              </a:rPr>
              <a:t>mouseover</a:t>
            </a:r>
            <a:endParaRPr lang="en-US" dirty="0">
              <a:latin typeface="Courier New"/>
              <a:cs typeface="Courier New"/>
            </a:endParaRPr>
          </a:p>
          <a:p>
            <a:pPr lvl="1"/>
            <a:r>
              <a:rPr lang="en-US" dirty="0" err="1">
                <a:latin typeface="Courier New"/>
                <a:cs typeface="Courier New"/>
              </a:rPr>
              <a:t>mouseup</a:t>
            </a:r>
            <a:endParaRPr lang="en-US" dirty="0">
              <a:latin typeface="Courier New"/>
              <a:cs typeface="Courier New"/>
            </a:endParaRPr>
          </a:p>
          <a:p>
            <a:pPr lvl="1"/>
            <a:r>
              <a:rPr lang="en-US" dirty="0">
                <a:latin typeface="Courier New"/>
                <a:cs typeface="Courier New"/>
              </a:rPr>
              <a:t>resize</a:t>
            </a:r>
          </a:p>
          <a:p>
            <a:pPr lvl="1"/>
            <a:r>
              <a:rPr lang="en-US" dirty="0">
                <a:latin typeface="Courier New"/>
                <a:cs typeface="Courier New"/>
              </a:rPr>
              <a:t>scroll</a:t>
            </a:r>
          </a:p>
          <a:p>
            <a:pPr lvl="1"/>
            <a:r>
              <a:rPr lang="en-US" dirty="0">
                <a:latin typeface="Courier New"/>
                <a:cs typeface="Courier New"/>
              </a:rPr>
              <a:t>select</a:t>
            </a:r>
          </a:p>
          <a:p>
            <a:pPr lvl="1"/>
            <a:r>
              <a:rPr lang="en-US" dirty="0">
                <a:latin typeface="Courier New"/>
                <a:cs typeface="Courier New"/>
              </a:rPr>
              <a:t>unload</a:t>
            </a:r>
          </a:p>
          <a:p>
            <a:pPr lvl="1"/>
            <a:r>
              <a:rPr lang="en-US" dirty="0">
                <a:latin typeface="Courier New"/>
                <a:cs typeface="Courier New"/>
              </a:rPr>
              <a:t>wheel</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89</a:t>
            </a:fld>
            <a:endParaRPr lang="en-US"/>
          </a:p>
        </p:txBody>
      </p:sp>
    </p:spTree>
    <p:extLst>
      <p:ext uri="{BB962C8B-B14F-4D97-AF65-F5344CB8AC3E}">
        <p14:creationId xmlns:p14="http://schemas.microsoft.com/office/powerpoint/2010/main" val="314646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D893-DE02-0D40-B106-CA0968B950B2}"/>
              </a:ext>
            </a:extLst>
          </p:cNvPr>
          <p:cNvSpPr>
            <a:spLocks noGrp="1"/>
          </p:cNvSpPr>
          <p:nvPr>
            <p:ph type="title"/>
          </p:nvPr>
        </p:nvSpPr>
        <p:spPr/>
        <p:txBody>
          <a:bodyPr/>
          <a:lstStyle/>
          <a:p>
            <a:r>
              <a:rPr lang="en-US" dirty="0"/>
              <a:t>The Labs</a:t>
            </a:r>
          </a:p>
        </p:txBody>
      </p:sp>
      <p:sp>
        <p:nvSpPr>
          <p:cNvPr id="3" name="Content Placeholder 2">
            <a:extLst>
              <a:ext uri="{FF2B5EF4-FFF2-40B4-BE49-F238E27FC236}">
                <a16:creationId xmlns:a16="http://schemas.microsoft.com/office/drawing/2014/main" id="{092C0881-A58A-864C-8FDC-26E7B3846F6A}"/>
              </a:ext>
            </a:extLst>
          </p:cNvPr>
          <p:cNvSpPr>
            <a:spLocks noGrp="1"/>
          </p:cNvSpPr>
          <p:nvPr>
            <p:ph sz="quarter" idx="10"/>
          </p:nvPr>
        </p:nvSpPr>
        <p:spPr/>
        <p:txBody>
          <a:bodyPr>
            <a:normAutofit/>
          </a:bodyPr>
          <a:lstStyle/>
          <a:p>
            <a:r>
              <a:rPr lang="en-US" sz="2400" dirty="0"/>
              <a:t>Instructions: Professional-React-v19.2.2-labs.pdf</a:t>
            </a:r>
          </a:p>
          <a:p>
            <a:r>
              <a:rPr lang="en-US" sz="2400" dirty="0"/>
              <a:t>Time to complete labs vary between 15 mins and 1 hour+.</a:t>
            </a:r>
          </a:p>
          <a:p>
            <a:r>
              <a:rPr lang="en-US" sz="2400" dirty="0"/>
              <a:t>Let me know if something doesn't work.</a:t>
            </a:r>
          </a:p>
          <a:p>
            <a:r>
              <a:rPr lang="en-US" sz="2400" dirty="0"/>
              <a:t>If you finish a lab early:</a:t>
            </a:r>
          </a:p>
          <a:p>
            <a:pPr lvl="1"/>
            <a:r>
              <a:rPr lang="en-US" dirty="0"/>
              <a:t>try lab challenges, </a:t>
            </a:r>
          </a:p>
          <a:p>
            <a:pPr lvl="1"/>
            <a:r>
              <a:rPr lang="en-US" dirty="0"/>
              <a:t>help other students, </a:t>
            </a:r>
          </a:p>
          <a:p>
            <a:pPr lvl="1"/>
            <a:r>
              <a:rPr lang="en-US" dirty="0"/>
              <a:t>do additional reading,</a:t>
            </a:r>
          </a:p>
          <a:p>
            <a:pPr lvl="1"/>
            <a:r>
              <a:rPr lang="en-US" dirty="0"/>
              <a:t>take a break.</a:t>
            </a:r>
          </a:p>
        </p:txBody>
      </p:sp>
    </p:spTree>
    <p:extLst>
      <p:ext uri="{BB962C8B-B14F-4D97-AF65-F5344CB8AC3E}">
        <p14:creationId xmlns:p14="http://schemas.microsoft.com/office/powerpoint/2010/main" val="28097966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a:t>
            </a:r>
          </a:p>
        </p:txBody>
      </p:sp>
      <p:sp>
        <p:nvSpPr>
          <p:cNvPr id="3" name="Text Placeholder 2"/>
          <p:cNvSpPr>
            <a:spLocks noGrp="1"/>
          </p:cNvSpPr>
          <p:nvPr>
            <p:ph sz="quarter" idx="10"/>
          </p:nvPr>
        </p:nvSpPr>
        <p:spPr/>
        <p:txBody>
          <a:bodyPr>
            <a:normAutofit fontScale="92500" lnSpcReduction="20000"/>
          </a:bodyPr>
          <a:lstStyle/>
          <a:p>
            <a:r>
              <a:rPr lang="en-US" dirty="0"/>
              <a:t>Interface for elements within a Document</a:t>
            </a:r>
          </a:p>
          <a:p>
            <a:r>
              <a:rPr lang="en-US" dirty="0"/>
              <a:t>Inherits properties and methods from Node and </a:t>
            </a:r>
            <a:r>
              <a:rPr lang="en-US" dirty="0" err="1"/>
              <a:t>EventTarget</a:t>
            </a:r>
            <a:endParaRPr lang="en-US" dirty="0"/>
          </a:p>
          <a:p>
            <a:r>
              <a:rPr lang="en-US" dirty="0"/>
              <a:t>Most common properties:</a:t>
            </a:r>
          </a:p>
          <a:p>
            <a:pPr lvl="1"/>
            <a:r>
              <a:rPr lang="en-US" dirty="0" err="1">
                <a:latin typeface="Courier New"/>
                <a:cs typeface="Courier New"/>
              </a:rPr>
              <a:t>innerHTML</a:t>
            </a:r>
            <a:endParaRPr lang="en-US" dirty="0">
              <a:latin typeface="Courier New"/>
              <a:cs typeface="Courier New"/>
            </a:endParaRPr>
          </a:p>
          <a:p>
            <a:pPr lvl="1"/>
            <a:r>
              <a:rPr lang="en-US" dirty="0">
                <a:latin typeface="Courier New"/>
                <a:cs typeface="Courier New"/>
              </a:rPr>
              <a:t>attributes</a:t>
            </a:r>
          </a:p>
          <a:p>
            <a:pPr lvl="1"/>
            <a:r>
              <a:rPr lang="en-US" dirty="0" err="1">
                <a:latin typeface="Courier New"/>
                <a:cs typeface="Courier New"/>
              </a:rPr>
              <a:t>classList</a:t>
            </a:r>
            <a:endParaRPr lang="en-US" dirty="0">
              <a:latin typeface="Courier New"/>
              <a:cs typeface="Courier New"/>
            </a:endParaRPr>
          </a:p>
          <a:p>
            <a:pPr lvl="1"/>
            <a:r>
              <a:rPr lang="en-US" dirty="0">
                <a:latin typeface="Courier New"/>
                <a:cs typeface="Courier New"/>
              </a:rPr>
              <a:t>id</a:t>
            </a:r>
          </a:p>
          <a:p>
            <a:pPr lvl="1"/>
            <a:r>
              <a:rPr lang="en-US" dirty="0" err="1">
                <a:latin typeface="Courier New"/>
                <a:cs typeface="Courier New"/>
              </a:rPr>
              <a:t>tagName</a:t>
            </a:r>
            <a:endParaRPr lang="en-US" dirty="0">
              <a:latin typeface="Courier New"/>
              <a:cs typeface="Courier New"/>
            </a:endParaRPr>
          </a:p>
          <a:p>
            <a:r>
              <a:rPr lang="en-US" dirty="0"/>
              <a:t>Most common methods</a:t>
            </a:r>
          </a:p>
          <a:p>
            <a:pPr lvl="1"/>
            <a:r>
              <a:rPr lang="en-US" dirty="0" err="1">
                <a:latin typeface="Courier New"/>
                <a:cs typeface="Courier New"/>
              </a:rPr>
              <a:t>getElementById</a:t>
            </a:r>
            <a:endParaRPr lang="en-US" dirty="0">
              <a:latin typeface="Courier New"/>
              <a:cs typeface="Courier New"/>
            </a:endParaRPr>
          </a:p>
          <a:p>
            <a:pPr lvl="1"/>
            <a:r>
              <a:rPr lang="en-US" dirty="0" err="1">
                <a:latin typeface="Courier New"/>
                <a:cs typeface="Courier New"/>
              </a:rPr>
              <a:t>addEventListener</a:t>
            </a:r>
            <a:endParaRPr lang="en-US" dirty="0">
              <a:latin typeface="Courier New"/>
              <a:cs typeface="Courier New"/>
            </a:endParaRPr>
          </a:p>
          <a:p>
            <a:pPr lvl="1"/>
            <a:r>
              <a:rPr lang="en-US" dirty="0" err="1">
                <a:latin typeface="Courier New"/>
                <a:cs typeface="Courier New"/>
              </a:rPr>
              <a:t>querySelectorAll</a:t>
            </a:r>
            <a:endParaRPr lang="en-US" dirty="0">
              <a:latin typeface="Courier New"/>
              <a:cs typeface="Courier New"/>
            </a:endParaRP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90</a:t>
            </a:fld>
            <a:endParaRPr lang="en-US"/>
          </a:p>
        </p:txBody>
      </p:sp>
    </p:spTree>
    <p:extLst>
      <p:ext uri="{BB962C8B-B14F-4D97-AF65-F5344CB8AC3E}">
        <p14:creationId xmlns:p14="http://schemas.microsoft.com/office/powerpoint/2010/main" val="15556824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HTML with the DOM</a:t>
            </a:r>
          </a:p>
        </p:txBody>
      </p:sp>
      <p:sp>
        <p:nvSpPr>
          <p:cNvPr id="3" name="Text Placeholder 2"/>
          <p:cNvSpPr>
            <a:spLocks noGrp="1"/>
          </p:cNvSpPr>
          <p:nvPr>
            <p:ph sz="quarter" idx="10"/>
          </p:nvPr>
        </p:nvSpPr>
        <p:spPr/>
        <p:txBody>
          <a:bodyPr>
            <a:normAutofit fontScale="92500" lnSpcReduction="20000"/>
          </a:bodyPr>
          <a:lstStyle/>
          <a:p>
            <a:r>
              <a:rPr lang="en-US" dirty="0"/>
              <a:t>You can get and set properties of HTML elements with JavaScript through the DOM</a:t>
            </a:r>
          </a:p>
          <a:p>
            <a:pPr marL="0" indent="0">
              <a:buNone/>
            </a:pPr>
            <a:endParaRPr lang="en-US" dirty="0"/>
          </a:p>
          <a:p>
            <a:pPr marL="0" indent="0">
              <a:buNone/>
            </a:pPr>
            <a:r>
              <a:rPr lang="en-US" sz="1800" dirty="0">
                <a:latin typeface="Courier New"/>
                <a:cs typeface="Courier New"/>
              </a:rPr>
              <a:t>//starting HTML and DOM Element</a:t>
            </a:r>
          </a:p>
          <a:p>
            <a:pPr marL="0" indent="0">
              <a:buNone/>
            </a:pPr>
            <a:r>
              <a:rPr lang="en-US" sz="1800" dirty="0">
                <a:latin typeface="Courier New"/>
                <a:cs typeface="Courier New"/>
              </a:rPr>
              <a:t>&lt;p id="</a:t>
            </a:r>
            <a:r>
              <a:rPr lang="en-US" sz="1800" dirty="0" err="1">
                <a:latin typeface="Courier New"/>
                <a:cs typeface="Courier New"/>
              </a:rPr>
              <a:t>favoriteMovie</a:t>
            </a:r>
            <a:r>
              <a:rPr lang="en-US" sz="1800" dirty="0">
                <a:latin typeface="Courier New"/>
                <a:cs typeface="Courier New"/>
              </a:rPr>
              <a:t>"&gt;The Matrix&lt;/p&gt;</a:t>
            </a:r>
          </a:p>
          <a:p>
            <a:pPr marL="0" indent="0">
              <a:buNone/>
            </a:pPr>
            <a:endParaRPr lang="en-US" sz="1800" dirty="0">
              <a:latin typeface="Courier New"/>
              <a:cs typeface="Courier New"/>
            </a:endParaRPr>
          </a:p>
          <a:p>
            <a:pPr marL="0" indent="0">
              <a:buNone/>
            </a:pPr>
            <a:r>
              <a:rPr lang="en-US" sz="1800" dirty="0">
                <a:latin typeface="Courier New"/>
                <a:cs typeface="Courier New"/>
              </a:rPr>
              <a:t>&lt;script&gt;</a:t>
            </a:r>
          </a:p>
          <a:p>
            <a:pPr marL="0" indent="0">
              <a:buNone/>
            </a:pPr>
            <a:r>
              <a:rPr lang="en-US" sz="1800" dirty="0" err="1">
                <a:latin typeface="Courier New"/>
                <a:cs typeface="Courier New"/>
              </a:rPr>
              <a:t>getElementById</a:t>
            </a:r>
            <a:r>
              <a:rPr lang="en-US" sz="1800" dirty="0">
                <a:latin typeface="Courier New"/>
                <a:cs typeface="Courier New"/>
              </a:rPr>
              <a:t>("</a:t>
            </a:r>
            <a:r>
              <a:rPr lang="en-US" sz="1800" dirty="0" err="1">
                <a:latin typeface="Courier New"/>
                <a:cs typeface="Courier New"/>
              </a:rPr>
              <a:t>favoriteMovie</a:t>
            </a:r>
            <a:r>
              <a:rPr lang="en-US" sz="1800" dirty="0">
                <a:latin typeface="Courier New"/>
                <a:cs typeface="Courier New"/>
              </a:rPr>
              <a:t>")</a:t>
            </a:r>
          </a:p>
          <a:p>
            <a:pPr marL="0" indent="0">
              <a:buNone/>
            </a:pPr>
            <a:r>
              <a:rPr lang="en-US" sz="1800" dirty="0">
                <a:latin typeface="Courier New"/>
                <a:cs typeface="Courier New"/>
              </a:rPr>
              <a:t>	.</a:t>
            </a:r>
            <a:r>
              <a:rPr lang="en-US" sz="1800" dirty="0" err="1">
                <a:latin typeface="Courier New"/>
                <a:cs typeface="Courier New"/>
              </a:rPr>
              <a:t>innerHTML</a:t>
            </a:r>
            <a:r>
              <a:rPr lang="en-US" sz="1800" dirty="0">
                <a:latin typeface="Courier New"/>
                <a:cs typeface="Courier New"/>
              </a:rPr>
              <a:t> = "The Godfather";</a:t>
            </a:r>
          </a:p>
          <a:p>
            <a:pPr marL="0" indent="0">
              <a:buNone/>
            </a:pPr>
            <a:r>
              <a:rPr lang="en-US" sz="1800" dirty="0">
                <a:latin typeface="Courier New"/>
                <a:cs typeface="Courier New"/>
              </a:rPr>
              <a:t>&lt;/script&gt;</a:t>
            </a:r>
          </a:p>
          <a:p>
            <a:pPr marL="0" indent="0">
              <a:buNone/>
            </a:pPr>
            <a:endParaRPr lang="en-US" sz="1800" dirty="0">
              <a:latin typeface="Courier New"/>
              <a:cs typeface="Courier New"/>
            </a:endParaRPr>
          </a:p>
          <a:p>
            <a:pPr marL="0" indent="0">
              <a:buNone/>
            </a:pPr>
            <a:r>
              <a:rPr lang="en-US" sz="1800" dirty="0">
                <a:latin typeface="Courier New"/>
                <a:cs typeface="Courier New"/>
              </a:rPr>
              <a:t>//updates DOM, which updates the browser</a:t>
            </a:r>
          </a:p>
          <a:p>
            <a:pPr marL="0" indent="0">
              <a:buNone/>
            </a:pPr>
            <a:r>
              <a:rPr lang="en-US" sz="1800" dirty="0">
                <a:latin typeface="Courier New"/>
                <a:cs typeface="Courier New"/>
              </a:rPr>
              <a:t>&lt;p id="</a:t>
            </a:r>
            <a:r>
              <a:rPr lang="en-US" sz="1800" dirty="0" err="1">
                <a:latin typeface="Courier New"/>
                <a:cs typeface="Courier New"/>
              </a:rPr>
              <a:t>favoriteMovie</a:t>
            </a:r>
            <a:r>
              <a:rPr lang="en-US" sz="1800" dirty="0">
                <a:latin typeface="Courier New"/>
                <a:cs typeface="Courier New"/>
              </a:rPr>
              <a:t>"&gt;The Godfather&lt;/p&gt;</a:t>
            </a:r>
          </a:p>
        </p:txBody>
      </p:sp>
      <p:sp>
        <p:nvSpPr>
          <p:cNvPr id="4" name="Slide Number Placeholder 3"/>
          <p:cNvSpPr>
            <a:spLocks noGrp="1"/>
          </p:cNvSpPr>
          <p:nvPr>
            <p:ph type="sldNum" sz="quarter" idx="13"/>
          </p:nvPr>
        </p:nvSpPr>
        <p:spPr>
          <a:xfrm>
            <a:off x="70104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839F4A7-500C-EC42-AE23-BEE4487EA55E}" type="slidenum">
              <a:rPr lang="en-US" smtClean="0"/>
              <a:pPr/>
              <a:t>91</a:t>
            </a:fld>
            <a:endParaRPr lang="en-US"/>
          </a:p>
        </p:txBody>
      </p:sp>
    </p:spTree>
    <p:extLst>
      <p:ext uri="{BB962C8B-B14F-4D97-AF65-F5344CB8AC3E}">
        <p14:creationId xmlns:p14="http://schemas.microsoft.com/office/powerpoint/2010/main" val="22823211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vert="horz" lIns="91440" tIns="45720" rIns="91440" bIns="45720" rtlCol="0" anchor="ctr">
            <a:normAutofit/>
          </a:bodyPr>
          <a:lstStyle/>
          <a:p>
            <a:r>
              <a:rPr lang="en-US" sz="4300" kern="1200" dirty="0">
                <a:solidFill>
                  <a:schemeClr val="tx1"/>
                </a:solidFill>
                <a:latin typeface="+mj-lt"/>
                <a:ea typeface="+mj-ea"/>
                <a:cs typeface="+mj-cs"/>
              </a:rPr>
              <a:t>Manipulating HTML with the DOM (cont.)</a:t>
            </a:r>
          </a:p>
        </p:txBody>
      </p:sp>
      <p:sp>
        <p:nvSpPr>
          <p:cNvPr id="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628650" y="1929384"/>
            <a:ext cx="7886700" cy="4251960"/>
          </a:xfrm>
        </p:spPr>
        <p:txBody>
          <a:bodyPr vert="horz" lIns="91440" tIns="45720" rIns="91440" bIns="45720" rtlCol="0">
            <a:normAutofit/>
          </a:bodyPr>
          <a:lstStyle/>
          <a:p>
            <a:pPr marL="0" indent="0">
              <a:buNone/>
            </a:pPr>
            <a:r>
              <a:rPr lang="en-US" sz="1900" dirty="0">
                <a:latin typeface="Courier New" panose="02070309020205020404" pitchFamily="49" charset="0"/>
                <a:cs typeface="Courier New" panose="02070309020205020404" pitchFamily="49" charset="0"/>
              </a:rPr>
              <a:t>&lt;</a:t>
            </a:r>
            <a:r>
              <a:rPr lang="en-US" sz="1900" dirty="0" err="1">
                <a:latin typeface="Courier New" panose="02070309020205020404" pitchFamily="49" charset="0"/>
                <a:cs typeface="Courier New" panose="02070309020205020404" pitchFamily="49" charset="0"/>
              </a:rPr>
              <a:t>ol</a:t>
            </a:r>
            <a:r>
              <a:rPr lang="en-US" sz="1900" dirty="0">
                <a:latin typeface="Courier New" panose="02070309020205020404" pitchFamily="49" charset="0"/>
                <a:cs typeface="Courier New" panose="02070309020205020404" pitchFamily="49" charset="0"/>
              </a:rPr>
              <a:t> id="</a:t>
            </a:r>
            <a:r>
              <a:rPr lang="en-US" sz="1900" dirty="0" err="1">
                <a:latin typeface="Courier New" panose="02070309020205020404" pitchFamily="49" charset="0"/>
                <a:cs typeface="Courier New" panose="02070309020205020404" pitchFamily="49" charset="0"/>
              </a:rPr>
              <a:t>favoriteSongs</a:t>
            </a:r>
            <a:r>
              <a:rPr lang="en-US" sz="1900" dirty="0">
                <a:latin typeface="Courier New" panose="02070309020205020404" pitchFamily="49" charset="0"/>
                <a:cs typeface="Courier New" panose="02070309020205020404" pitchFamily="49" charset="0"/>
              </a:rPr>
              <a:t>"&gt;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&lt;/</a:t>
            </a:r>
            <a:r>
              <a:rPr lang="en-US" sz="1900" dirty="0" err="1">
                <a:latin typeface="Courier New" panose="02070309020205020404" pitchFamily="49" charset="0"/>
                <a:cs typeface="Courier New" panose="02070309020205020404" pitchFamily="49" charset="0"/>
              </a:rPr>
              <a:t>ol</a:t>
            </a:r>
            <a:r>
              <a:rPr lang="en-US" sz="1900" dirty="0">
                <a:latin typeface="Courier New" panose="02070309020205020404" pitchFamily="49" charset="0"/>
                <a:cs typeface="Courier New" panose="02070309020205020404" pitchFamily="49" charset="0"/>
              </a:rPr>
              <a:t>&gt;</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&lt;script&gt;</a:t>
            </a:r>
          </a:p>
          <a:p>
            <a:pPr marL="0" indent="0">
              <a:buNone/>
            </a:pPr>
            <a:r>
              <a:rPr lang="en-US" sz="1900" dirty="0">
                <a:latin typeface="Courier New" panose="02070309020205020404" pitchFamily="49" charset="0"/>
                <a:cs typeface="Courier New" panose="02070309020205020404" pitchFamily="49" charset="0"/>
              </a:rPr>
              <a:t>let </a:t>
            </a:r>
            <a:r>
              <a:rPr lang="en-US" sz="1900" dirty="0" err="1">
                <a:latin typeface="Courier New" panose="02070309020205020404" pitchFamily="49" charset="0"/>
                <a:cs typeface="Courier New" panose="02070309020205020404" pitchFamily="49" charset="0"/>
              </a:rPr>
              <a:t>mySongs</a:t>
            </a:r>
            <a:r>
              <a:rPr lang="en-US" sz="1900" dirty="0">
                <a:latin typeface="Courier New" panose="02070309020205020404" pitchFamily="49" charset="0"/>
                <a:cs typeface="Courier New" panose="02070309020205020404" pitchFamily="49" charset="0"/>
              </a:rPr>
              <a:t>=document</a:t>
            </a:r>
          </a:p>
          <a:p>
            <a:pPr marL="0" indent="0">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querySelectorAll</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favoriteSongs</a:t>
            </a:r>
            <a:r>
              <a:rPr lang="en-US" sz="1900" dirty="0">
                <a:latin typeface="Courier New" panose="02070309020205020404" pitchFamily="49" charset="0"/>
                <a:cs typeface="Courier New" panose="02070309020205020404" pitchFamily="49" charset="0"/>
              </a:rPr>
              <a:t> .song");</a:t>
            </a:r>
          </a:p>
          <a:p>
            <a:pPr marL="0" indent="0">
              <a:buNone/>
            </a:pPr>
            <a:r>
              <a:rPr lang="en-US" sz="1900" dirty="0" err="1">
                <a:latin typeface="Courier New" panose="02070309020205020404" pitchFamily="49" charset="0"/>
                <a:cs typeface="Courier New" panose="02070309020205020404" pitchFamily="49" charset="0"/>
              </a:rPr>
              <a:t>mySongs</a:t>
            </a:r>
            <a:r>
              <a:rPr lang="en-US" sz="1900" dirty="0">
                <a:latin typeface="Courier New" panose="02070309020205020404" pitchFamily="49" charset="0"/>
                <a:cs typeface="Courier New" panose="02070309020205020404" pitchFamily="49" charset="0"/>
              </a:rPr>
              <a:t>[0].</a:t>
            </a:r>
            <a:r>
              <a:rPr lang="en-US" sz="1900" dirty="0" err="1">
                <a:latin typeface="Courier New" panose="02070309020205020404" pitchFamily="49" charset="0"/>
                <a:cs typeface="Courier New" panose="02070309020205020404" pitchFamily="49" charset="0"/>
              </a:rPr>
              <a:t>innerHTML</a:t>
            </a:r>
            <a:r>
              <a:rPr lang="en-US" sz="1900" dirty="0">
                <a:latin typeface="Courier New" panose="02070309020205020404" pitchFamily="49" charset="0"/>
                <a:cs typeface="Courier New" panose="02070309020205020404" pitchFamily="49" charset="0"/>
              </a:rPr>
              <a:t> = "My New Favorite Song";</a:t>
            </a:r>
          </a:p>
          <a:p>
            <a:pPr marL="0" indent="0">
              <a:buNone/>
            </a:pPr>
            <a:r>
              <a:rPr lang="en-US" sz="1900" dirty="0">
                <a:latin typeface="Courier New" panose="02070309020205020404" pitchFamily="49" charset="0"/>
                <a:cs typeface="Courier New" panose="02070309020205020404" pitchFamily="49" charset="0"/>
              </a:rPr>
              <a:t>&lt;/script&gt;</a:t>
            </a:r>
          </a:p>
        </p:txBody>
      </p:sp>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A839F4A7-500C-EC42-AE23-BEE4487EA55E}" type="slidenum">
              <a:rPr lang="en-US" smtClean="0"/>
              <a:pPr defTabSz="914400">
                <a:spcAft>
                  <a:spcPts val="600"/>
                </a:spcAft>
              </a:pPr>
              <a:t>92</a:t>
            </a:fld>
            <a:endParaRPr lang="en-US"/>
          </a:p>
        </p:txBody>
      </p:sp>
    </p:spTree>
    <p:extLst>
      <p:ext uri="{BB962C8B-B14F-4D97-AF65-F5344CB8AC3E}">
        <p14:creationId xmlns:p14="http://schemas.microsoft.com/office/powerpoint/2010/main" val="2134510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50" y="365125"/>
            <a:ext cx="7886700" cy="1325563"/>
          </a:xfrm>
        </p:spPr>
        <p:txBody>
          <a:bodyPr vert="horz" lIns="91440" tIns="45720" rIns="91440" bIns="45720" rtlCol="0" anchor="ctr">
            <a:normAutofit/>
          </a:bodyPr>
          <a:lstStyle/>
          <a:p>
            <a:r>
              <a:rPr lang="en-US" sz="4300" kern="1200" dirty="0">
                <a:solidFill>
                  <a:schemeClr val="tx1"/>
                </a:solidFill>
                <a:latin typeface="+mj-lt"/>
                <a:ea typeface="+mj-ea"/>
                <a:cs typeface="+mj-cs"/>
              </a:rPr>
              <a:t>Manipulating HTML with </a:t>
            </a:r>
            <a:r>
              <a:rPr lang="en-US" sz="4300" kern="1200" dirty="0" err="1">
                <a:solidFill>
                  <a:schemeClr val="tx1"/>
                </a:solidFill>
                <a:latin typeface="+mj-lt"/>
                <a:ea typeface="+mj-ea"/>
                <a:cs typeface="+mj-cs"/>
              </a:rPr>
              <a:t>JQuery</a:t>
            </a:r>
            <a:endParaRPr lang="en-US" sz="43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 name="connsiteX0" fmla="*/ 0 w 8140446"/>
              <a:gd name="connsiteY0" fmla="*/ 0 h 18288"/>
              <a:gd name="connsiteX1" fmla="*/ 596966 w 8140446"/>
              <a:gd name="connsiteY1" fmla="*/ 0 h 18288"/>
              <a:gd name="connsiteX2" fmla="*/ 1031123 w 8140446"/>
              <a:gd name="connsiteY2" fmla="*/ 0 h 18288"/>
              <a:gd name="connsiteX3" fmla="*/ 1872303 w 8140446"/>
              <a:gd name="connsiteY3" fmla="*/ 0 h 18288"/>
              <a:gd name="connsiteX4" fmla="*/ 2469269 w 8140446"/>
              <a:gd name="connsiteY4" fmla="*/ 0 h 18288"/>
              <a:gd name="connsiteX5" fmla="*/ 3066235 w 8140446"/>
              <a:gd name="connsiteY5" fmla="*/ 0 h 18288"/>
              <a:gd name="connsiteX6" fmla="*/ 3907414 w 8140446"/>
              <a:gd name="connsiteY6" fmla="*/ 0 h 18288"/>
              <a:gd name="connsiteX7" fmla="*/ 4422976 w 8140446"/>
              <a:gd name="connsiteY7" fmla="*/ 0 h 18288"/>
              <a:gd name="connsiteX8" fmla="*/ 5264155 w 8140446"/>
              <a:gd name="connsiteY8" fmla="*/ 0 h 18288"/>
              <a:gd name="connsiteX9" fmla="*/ 6105335 w 8140446"/>
              <a:gd name="connsiteY9" fmla="*/ 0 h 18288"/>
              <a:gd name="connsiteX10" fmla="*/ 6783705 w 8140446"/>
              <a:gd name="connsiteY10" fmla="*/ 0 h 18288"/>
              <a:gd name="connsiteX11" fmla="*/ 8140446 w 8140446"/>
              <a:gd name="connsiteY11" fmla="*/ 0 h 18288"/>
              <a:gd name="connsiteX12" fmla="*/ 8140446 w 8140446"/>
              <a:gd name="connsiteY12" fmla="*/ 18288 h 18288"/>
              <a:gd name="connsiteX13" fmla="*/ 7706289 w 8140446"/>
              <a:gd name="connsiteY13" fmla="*/ 18288 h 18288"/>
              <a:gd name="connsiteX14" fmla="*/ 6865109 w 8140446"/>
              <a:gd name="connsiteY14" fmla="*/ 18288 h 18288"/>
              <a:gd name="connsiteX15" fmla="*/ 6349548 w 8140446"/>
              <a:gd name="connsiteY15" fmla="*/ 18288 h 18288"/>
              <a:gd name="connsiteX16" fmla="*/ 5671177 w 8140446"/>
              <a:gd name="connsiteY16" fmla="*/ 18288 h 18288"/>
              <a:gd name="connsiteX17" fmla="*/ 4829998 w 8140446"/>
              <a:gd name="connsiteY17" fmla="*/ 18288 h 18288"/>
              <a:gd name="connsiteX18" fmla="*/ 4151627 w 8140446"/>
              <a:gd name="connsiteY18" fmla="*/ 18288 h 18288"/>
              <a:gd name="connsiteX19" fmla="*/ 3717470 w 8140446"/>
              <a:gd name="connsiteY19" fmla="*/ 18288 h 18288"/>
              <a:gd name="connsiteX20" fmla="*/ 3201909 w 8140446"/>
              <a:gd name="connsiteY20" fmla="*/ 18288 h 18288"/>
              <a:gd name="connsiteX21" fmla="*/ 2360729 w 8140446"/>
              <a:gd name="connsiteY21" fmla="*/ 18288 h 18288"/>
              <a:gd name="connsiteX22" fmla="*/ 1682359 w 8140446"/>
              <a:gd name="connsiteY22" fmla="*/ 18288 h 18288"/>
              <a:gd name="connsiteX23" fmla="*/ 1166797 w 8140446"/>
              <a:gd name="connsiteY23" fmla="*/ 18288 h 18288"/>
              <a:gd name="connsiteX24" fmla="*/ 0 w 8140446"/>
              <a:gd name="connsiteY24" fmla="*/ 18288 h 18288"/>
              <a:gd name="connsiteX25" fmla="*/ 0 w 8140446"/>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40446" h="18288" fill="none" extrusionOk="0">
                <a:moveTo>
                  <a:pt x="0" y="0"/>
                </a:moveTo>
                <a:cubicBezTo>
                  <a:pt x="87427" y="6231"/>
                  <a:pt x="309612" y="-26324"/>
                  <a:pt x="434157" y="0"/>
                </a:cubicBezTo>
                <a:cubicBezTo>
                  <a:pt x="536972" y="29330"/>
                  <a:pt x="959392" y="28619"/>
                  <a:pt x="1193932" y="0"/>
                </a:cubicBezTo>
                <a:cubicBezTo>
                  <a:pt x="1446097" y="13819"/>
                  <a:pt x="1471680" y="7203"/>
                  <a:pt x="1628089" y="0"/>
                </a:cubicBezTo>
                <a:cubicBezTo>
                  <a:pt x="1817415" y="4047"/>
                  <a:pt x="1949536" y="-59324"/>
                  <a:pt x="2225055" y="0"/>
                </a:cubicBezTo>
                <a:cubicBezTo>
                  <a:pt x="2520490" y="18365"/>
                  <a:pt x="2717469" y="18707"/>
                  <a:pt x="3066235" y="0"/>
                </a:cubicBezTo>
                <a:cubicBezTo>
                  <a:pt x="3437075" y="3751"/>
                  <a:pt x="3408347" y="31644"/>
                  <a:pt x="3744605" y="0"/>
                </a:cubicBezTo>
                <a:cubicBezTo>
                  <a:pt x="4097249" y="-11527"/>
                  <a:pt x="4249699" y="-32555"/>
                  <a:pt x="4504380" y="0"/>
                </a:cubicBezTo>
                <a:cubicBezTo>
                  <a:pt x="4737570" y="17980"/>
                  <a:pt x="4877497" y="1006"/>
                  <a:pt x="5101346" y="0"/>
                </a:cubicBezTo>
                <a:cubicBezTo>
                  <a:pt x="5359305" y="-15330"/>
                  <a:pt x="5447195" y="7257"/>
                  <a:pt x="5779717" y="0"/>
                </a:cubicBezTo>
                <a:cubicBezTo>
                  <a:pt x="6090019" y="-17621"/>
                  <a:pt x="6273151" y="4279"/>
                  <a:pt x="6620896" y="0"/>
                </a:cubicBezTo>
                <a:cubicBezTo>
                  <a:pt x="6968586" y="34056"/>
                  <a:pt x="6990073" y="23587"/>
                  <a:pt x="7136458" y="0"/>
                </a:cubicBezTo>
                <a:cubicBezTo>
                  <a:pt x="7320575" y="20480"/>
                  <a:pt x="7847401" y="-6173"/>
                  <a:pt x="8140446" y="0"/>
                </a:cubicBezTo>
                <a:cubicBezTo>
                  <a:pt x="8139878" y="7862"/>
                  <a:pt x="8140227" y="13269"/>
                  <a:pt x="8140446" y="18288"/>
                </a:cubicBezTo>
                <a:cubicBezTo>
                  <a:pt x="7908069" y="-20636"/>
                  <a:pt x="7683037" y="21977"/>
                  <a:pt x="7543480" y="18288"/>
                </a:cubicBezTo>
                <a:cubicBezTo>
                  <a:pt x="7393752" y="10050"/>
                  <a:pt x="7221032" y="-3229"/>
                  <a:pt x="7109323" y="18288"/>
                </a:cubicBezTo>
                <a:cubicBezTo>
                  <a:pt x="7015297" y="22483"/>
                  <a:pt x="6599332" y="40899"/>
                  <a:pt x="6430952" y="18288"/>
                </a:cubicBezTo>
                <a:cubicBezTo>
                  <a:pt x="6292915" y="-34150"/>
                  <a:pt x="6142305" y="21507"/>
                  <a:pt x="5915391" y="18288"/>
                </a:cubicBezTo>
                <a:cubicBezTo>
                  <a:pt x="5682725" y="47843"/>
                  <a:pt x="5440566" y="31420"/>
                  <a:pt x="5237020" y="18288"/>
                </a:cubicBezTo>
                <a:cubicBezTo>
                  <a:pt x="5046456" y="10577"/>
                  <a:pt x="4706449" y="51976"/>
                  <a:pt x="4558650" y="18288"/>
                </a:cubicBezTo>
                <a:cubicBezTo>
                  <a:pt x="4361396" y="-987"/>
                  <a:pt x="4145362" y="-22303"/>
                  <a:pt x="3880279" y="18288"/>
                </a:cubicBezTo>
                <a:cubicBezTo>
                  <a:pt x="3610716" y="25411"/>
                  <a:pt x="3472690" y="4008"/>
                  <a:pt x="3201909" y="18288"/>
                </a:cubicBezTo>
                <a:cubicBezTo>
                  <a:pt x="2913595" y="35097"/>
                  <a:pt x="2753317" y="-1149"/>
                  <a:pt x="2604943" y="18288"/>
                </a:cubicBezTo>
                <a:cubicBezTo>
                  <a:pt x="2450130" y="36989"/>
                  <a:pt x="1974183" y="40159"/>
                  <a:pt x="1845168" y="18288"/>
                </a:cubicBezTo>
                <a:cubicBezTo>
                  <a:pt x="1677929" y="220"/>
                  <a:pt x="1378098" y="-772"/>
                  <a:pt x="1166797" y="18288"/>
                </a:cubicBezTo>
                <a:cubicBezTo>
                  <a:pt x="921150" y="53277"/>
                  <a:pt x="327457" y="47297"/>
                  <a:pt x="0" y="18288"/>
                </a:cubicBezTo>
                <a:cubicBezTo>
                  <a:pt x="-589" y="13471"/>
                  <a:pt x="-474" y="7409"/>
                  <a:pt x="0" y="0"/>
                </a:cubicBezTo>
                <a:close/>
              </a:path>
              <a:path w="8140446" h="18288" stroke="0" extrusionOk="0">
                <a:moveTo>
                  <a:pt x="0" y="0"/>
                </a:moveTo>
                <a:cubicBezTo>
                  <a:pt x="136968" y="-25482"/>
                  <a:pt x="379786" y="11224"/>
                  <a:pt x="596966" y="0"/>
                </a:cubicBezTo>
                <a:cubicBezTo>
                  <a:pt x="815878" y="-21223"/>
                  <a:pt x="832062" y="11868"/>
                  <a:pt x="1031123" y="0"/>
                </a:cubicBezTo>
                <a:cubicBezTo>
                  <a:pt x="1256800" y="-30738"/>
                  <a:pt x="1658090" y="-20345"/>
                  <a:pt x="1872303" y="0"/>
                </a:cubicBezTo>
                <a:cubicBezTo>
                  <a:pt x="2115604" y="28431"/>
                  <a:pt x="2277865" y="-40642"/>
                  <a:pt x="2469269" y="0"/>
                </a:cubicBezTo>
                <a:cubicBezTo>
                  <a:pt x="2679731" y="25919"/>
                  <a:pt x="2788602" y="-6498"/>
                  <a:pt x="3066235" y="0"/>
                </a:cubicBezTo>
                <a:cubicBezTo>
                  <a:pt x="3325663" y="-14487"/>
                  <a:pt x="3706561" y="67517"/>
                  <a:pt x="3907414" y="0"/>
                </a:cubicBezTo>
                <a:cubicBezTo>
                  <a:pt x="4127229" y="-37113"/>
                  <a:pt x="4179037" y="-8167"/>
                  <a:pt x="4422976" y="0"/>
                </a:cubicBezTo>
                <a:cubicBezTo>
                  <a:pt x="4683575" y="-28486"/>
                  <a:pt x="5055803" y="-13799"/>
                  <a:pt x="5264155" y="0"/>
                </a:cubicBezTo>
                <a:cubicBezTo>
                  <a:pt x="5513566" y="14315"/>
                  <a:pt x="5735215" y="2768"/>
                  <a:pt x="6105335" y="0"/>
                </a:cubicBezTo>
                <a:cubicBezTo>
                  <a:pt x="6510913" y="-12587"/>
                  <a:pt x="6456171" y="3247"/>
                  <a:pt x="6783705" y="0"/>
                </a:cubicBezTo>
                <a:cubicBezTo>
                  <a:pt x="7057099" y="-15461"/>
                  <a:pt x="7592067" y="5384"/>
                  <a:pt x="8140446" y="0"/>
                </a:cubicBezTo>
                <a:cubicBezTo>
                  <a:pt x="8140452" y="8597"/>
                  <a:pt x="8141122" y="9732"/>
                  <a:pt x="8140446" y="18288"/>
                </a:cubicBezTo>
                <a:cubicBezTo>
                  <a:pt x="7961834" y="8406"/>
                  <a:pt x="7874097" y="10350"/>
                  <a:pt x="7706289" y="18288"/>
                </a:cubicBezTo>
                <a:cubicBezTo>
                  <a:pt x="7582508" y="-14920"/>
                  <a:pt x="7179551" y="-33111"/>
                  <a:pt x="6865109" y="18288"/>
                </a:cubicBezTo>
                <a:cubicBezTo>
                  <a:pt x="6583382" y="24117"/>
                  <a:pt x="6525821" y="36696"/>
                  <a:pt x="6349548" y="18288"/>
                </a:cubicBezTo>
                <a:cubicBezTo>
                  <a:pt x="6209953" y="10881"/>
                  <a:pt x="5959707" y="-47828"/>
                  <a:pt x="5671177" y="18288"/>
                </a:cubicBezTo>
                <a:cubicBezTo>
                  <a:pt x="5387744" y="29809"/>
                  <a:pt x="5228514" y="101507"/>
                  <a:pt x="4829998" y="18288"/>
                </a:cubicBezTo>
                <a:cubicBezTo>
                  <a:pt x="4415646" y="-28596"/>
                  <a:pt x="4343809" y="28954"/>
                  <a:pt x="4151627" y="18288"/>
                </a:cubicBezTo>
                <a:cubicBezTo>
                  <a:pt x="3950673" y="-9796"/>
                  <a:pt x="3879947" y="41143"/>
                  <a:pt x="3717470" y="18288"/>
                </a:cubicBezTo>
                <a:cubicBezTo>
                  <a:pt x="3558660" y="10110"/>
                  <a:pt x="3468854" y="29375"/>
                  <a:pt x="3201909" y="18288"/>
                </a:cubicBezTo>
                <a:cubicBezTo>
                  <a:pt x="2965673" y="10505"/>
                  <a:pt x="2568327" y="22116"/>
                  <a:pt x="2360729" y="18288"/>
                </a:cubicBezTo>
                <a:cubicBezTo>
                  <a:pt x="2171885" y="49144"/>
                  <a:pt x="1923258" y="16020"/>
                  <a:pt x="1682359" y="18288"/>
                </a:cubicBezTo>
                <a:cubicBezTo>
                  <a:pt x="1430698" y="-2378"/>
                  <a:pt x="1324229" y="-1751"/>
                  <a:pt x="1166797" y="18288"/>
                </a:cubicBezTo>
                <a:cubicBezTo>
                  <a:pt x="1001390" y="41795"/>
                  <a:pt x="324313" y="57964"/>
                  <a:pt x="0" y="18288"/>
                </a:cubicBezTo>
                <a:cubicBezTo>
                  <a:pt x="285" y="13135"/>
                  <a:pt x="532" y="5956"/>
                  <a:pt x="0" y="0"/>
                </a:cubicBezTo>
                <a:close/>
              </a:path>
              <a:path w="8140446" h="18288" fill="none" stroke="0" extrusionOk="0">
                <a:moveTo>
                  <a:pt x="0" y="0"/>
                </a:moveTo>
                <a:cubicBezTo>
                  <a:pt x="69532" y="-6557"/>
                  <a:pt x="264219" y="3919"/>
                  <a:pt x="434157" y="0"/>
                </a:cubicBezTo>
                <a:cubicBezTo>
                  <a:pt x="600013" y="9090"/>
                  <a:pt x="921449" y="-13478"/>
                  <a:pt x="1193932" y="0"/>
                </a:cubicBezTo>
                <a:cubicBezTo>
                  <a:pt x="1443592" y="14844"/>
                  <a:pt x="1471188" y="10722"/>
                  <a:pt x="1628089" y="0"/>
                </a:cubicBezTo>
                <a:cubicBezTo>
                  <a:pt x="1750006" y="-24149"/>
                  <a:pt x="1967480" y="-14904"/>
                  <a:pt x="2225055" y="0"/>
                </a:cubicBezTo>
                <a:cubicBezTo>
                  <a:pt x="2503918" y="19247"/>
                  <a:pt x="2709263" y="-16351"/>
                  <a:pt x="3066235" y="0"/>
                </a:cubicBezTo>
                <a:cubicBezTo>
                  <a:pt x="3429723" y="-1627"/>
                  <a:pt x="3399401" y="30976"/>
                  <a:pt x="3744605" y="0"/>
                </a:cubicBezTo>
                <a:cubicBezTo>
                  <a:pt x="4081920" y="-40602"/>
                  <a:pt x="4258272" y="-2441"/>
                  <a:pt x="4504380" y="0"/>
                </a:cubicBezTo>
                <a:cubicBezTo>
                  <a:pt x="4760039" y="21121"/>
                  <a:pt x="4866555" y="-1351"/>
                  <a:pt x="5101346" y="0"/>
                </a:cubicBezTo>
                <a:cubicBezTo>
                  <a:pt x="5336279" y="1859"/>
                  <a:pt x="5465100" y="30801"/>
                  <a:pt x="5779717" y="0"/>
                </a:cubicBezTo>
                <a:cubicBezTo>
                  <a:pt x="6117018" y="-2879"/>
                  <a:pt x="6273497" y="-5002"/>
                  <a:pt x="6620896" y="0"/>
                </a:cubicBezTo>
                <a:cubicBezTo>
                  <a:pt x="6972306" y="38666"/>
                  <a:pt x="6992056" y="28334"/>
                  <a:pt x="7136458" y="0"/>
                </a:cubicBezTo>
                <a:cubicBezTo>
                  <a:pt x="7325567" y="-61201"/>
                  <a:pt x="7766555" y="-88399"/>
                  <a:pt x="8140446" y="0"/>
                </a:cubicBezTo>
                <a:cubicBezTo>
                  <a:pt x="8140031" y="7748"/>
                  <a:pt x="8139515" y="13015"/>
                  <a:pt x="8140446" y="18288"/>
                </a:cubicBezTo>
                <a:cubicBezTo>
                  <a:pt x="7892673" y="-4012"/>
                  <a:pt x="7668025" y="650"/>
                  <a:pt x="7543480" y="18288"/>
                </a:cubicBezTo>
                <a:cubicBezTo>
                  <a:pt x="7406710" y="-3467"/>
                  <a:pt x="7207646" y="8893"/>
                  <a:pt x="7109323" y="18288"/>
                </a:cubicBezTo>
                <a:cubicBezTo>
                  <a:pt x="6993037" y="49011"/>
                  <a:pt x="6598723" y="59405"/>
                  <a:pt x="6430952" y="18288"/>
                </a:cubicBezTo>
                <a:cubicBezTo>
                  <a:pt x="6284771" y="15315"/>
                  <a:pt x="6162730" y="20350"/>
                  <a:pt x="5915391" y="18288"/>
                </a:cubicBezTo>
                <a:cubicBezTo>
                  <a:pt x="5684668" y="13603"/>
                  <a:pt x="5422852" y="53618"/>
                  <a:pt x="5237020" y="18288"/>
                </a:cubicBezTo>
                <a:cubicBezTo>
                  <a:pt x="5035482" y="26296"/>
                  <a:pt x="4719808" y="55145"/>
                  <a:pt x="4558650" y="18288"/>
                </a:cubicBezTo>
                <a:cubicBezTo>
                  <a:pt x="4375169" y="-35587"/>
                  <a:pt x="4137553" y="12086"/>
                  <a:pt x="3880279" y="18288"/>
                </a:cubicBezTo>
                <a:cubicBezTo>
                  <a:pt x="3624533" y="32648"/>
                  <a:pt x="3467387" y="6480"/>
                  <a:pt x="3201909" y="18288"/>
                </a:cubicBezTo>
                <a:cubicBezTo>
                  <a:pt x="2918126" y="73342"/>
                  <a:pt x="2717830" y="-17156"/>
                  <a:pt x="2604943" y="18288"/>
                </a:cubicBezTo>
                <a:cubicBezTo>
                  <a:pt x="2496133" y="44525"/>
                  <a:pt x="2003915" y="18254"/>
                  <a:pt x="1845168" y="18288"/>
                </a:cubicBezTo>
                <a:cubicBezTo>
                  <a:pt x="1694518" y="14989"/>
                  <a:pt x="1344959" y="44188"/>
                  <a:pt x="1166797" y="18288"/>
                </a:cubicBezTo>
                <a:cubicBezTo>
                  <a:pt x="935925" y="69451"/>
                  <a:pt x="319712" y="-63972"/>
                  <a:pt x="0" y="18288"/>
                </a:cubicBezTo>
                <a:cubicBezTo>
                  <a:pt x="1307" y="12414"/>
                  <a:pt x="-32" y="574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628650" y="1929384"/>
            <a:ext cx="7886700" cy="4251960"/>
          </a:xfrm>
        </p:spPr>
        <p:txBody>
          <a:bodyPr vert="horz" lIns="91440" tIns="45720" rIns="91440" bIns="45720" rtlCol="0">
            <a:normAutofit/>
          </a:bodyPr>
          <a:lstStyle/>
          <a:p>
            <a:pPr marL="0" indent="0">
              <a:buNone/>
            </a:pPr>
            <a:r>
              <a:rPr lang="en-US" sz="1900" dirty="0">
                <a:latin typeface="Courier New" panose="02070309020205020404" pitchFamily="49" charset="0"/>
                <a:cs typeface="Courier New" panose="02070309020205020404" pitchFamily="49" charset="0"/>
              </a:rPr>
              <a:t>&lt;</a:t>
            </a:r>
            <a:r>
              <a:rPr lang="en-US" sz="1900" dirty="0" err="1">
                <a:latin typeface="Courier New" panose="02070309020205020404" pitchFamily="49" charset="0"/>
                <a:cs typeface="Courier New" panose="02070309020205020404" pitchFamily="49" charset="0"/>
              </a:rPr>
              <a:t>ol</a:t>
            </a:r>
            <a:r>
              <a:rPr lang="en-US" sz="1900" dirty="0">
                <a:latin typeface="Courier New" panose="02070309020205020404" pitchFamily="49" charset="0"/>
                <a:cs typeface="Courier New" panose="02070309020205020404" pitchFamily="49" charset="0"/>
              </a:rPr>
              <a:t> id="</a:t>
            </a:r>
            <a:r>
              <a:rPr lang="en-US" sz="1900" dirty="0" err="1">
                <a:latin typeface="Courier New" panose="02070309020205020404" pitchFamily="49" charset="0"/>
                <a:cs typeface="Courier New" panose="02070309020205020404" pitchFamily="49" charset="0"/>
              </a:rPr>
              <a:t>favoriteSongs</a:t>
            </a:r>
            <a:r>
              <a:rPr lang="en-US" sz="1900" dirty="0">
                <a:latin typeface="Courier New" panose="02070309020205020404" pitchFamily="49" charset="0"/>
                <a:cs typeface="Courier New" panose="02070309020205020404" pitchFamily="49" charset="0"/>
              </a:rPr>
              <a:t>"&gt;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  &lt;li class="song"&gt;&lt;/li&gt;</a:t>
            </a:r>
          </a:p>
          <a:p>
            <a:pPr marL="0" indent="0">
              <a:buNone/>
            </a:pPr>
            <a:r>
              <a:rPr lang="en-US" sz="1900" dirty="0">
                <a:latin typeface="Courier New" panose="02070309020205020404" pitchFamily="49" charset="0"/>
                <a:cs typeface="Courier New" panose="02070309020205020404" pitchFamily="49" charset="0"/>
              </a:rPr>
              <a:t>&lt;/</a:t>
            </a:r>
            <a:r>
              <a:rPr lang="en-US" sz="1900" dirty="0" err="1">
                <a:latin typeface="Courier New" panose="02070309020205020404" pitchFamily="49" charset="0"/>
                <a:cs typeface="Courier New" panose="02070309020205020404" pitchFamily="49" charset="0"/>
              </a:rPr>
              <a:t>ol</a:t>
            </a:r>
            <a:r>
              <a:rPr lang="en-US" sz="1900" dirty="0">
                <a:latin typeface="Courier New" panose="02070309020205020404" pitchFamily="49" charset="0"/>
                <a:cs typeface="Courier New" panose="02070309020205020404" pitchFamily="49" charset="0"/>
              </a:rPr>
              <a:t>&gt;</a:t>
            </a:r>
          </a:p>
          <a:p>
            <a:pPr marL="0" indent="0">
              <a:buNone/>
            </a:pPr>
            <a:endParaRPr lang="en-US" sz="1900" dirty="0">
              <a:latin typeface="Courier New" panose="02070309020205020404" pitchFamily="49" charset="0"/>
              <a:cs typeface="Courier New" panose="02070309020205020404" pitchFamily="49" charset="0"/>
            </a:endParaRPr>
          </a:p>
          <a:p>
            <a:pPr marL="0" indent="0">
              <a:buNone/>
            </a:pPr>
            <a:r>
              <a:rPr lang="en-US" sz="1900" dirty="0">
                <a:latin typeface="Courier New" panose="02070309020205020404" pitchFamily="49" charset="0"/>
                <a:cs typeface="Courier New" panose="02070309020205020404" pitchFamily="49" charset="0"/>
              </a:rPr>
              <a:t>&lt;script&gt;</a:t>
            </a:r>
          </a:p>
          <a:p>
            <a:pPr marL="0" indent="0">
              <a:buNone/>
            </a:pP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favoriteSongs</a:t>
            </a:r>
            <a:r>
              <a:rPr lang="en-US" sz="1900" dirty="0">
                <a:latin typeface="Courier New" panose="02070309020205020404" pitchFamily="49" charset="0"/>
                <a:cs typeface="Courier New" panose="02070309020205020404" pitchFamily="49" charset="0"/>
              </a:rPr>
              <a:t> .song").first()</a:t>
            </a:r>
          </a:p>
          <a:p>
            <a:pPr marL="0" indent="0">
              <a:buNone/>
            </a:pPr>
            <a:r>
              <a:rPr lang="en-US" sz="1900" dirty="0">
                <a:latin typeface="Courier New" panose="02070309020205020404" pitchFamily="49" charset="0"/>
                <a:cs typeface="Courier New" panose="02070309020205020404" pitchFamily="49" charset="0"/>
              </a:rPr>
              <a:t>	.html("My New Favorite Song");</a:t>
            </a:r>
          </a:p>
          <a:p>
            <a:pPr marL="0" indent="0">
              <a:buNone/>
            </a:pPr>
            <a:r>
              <a:rPr lang="en-US" sz="1900" dirty="0">
                <a:latin typeface="Courier New" panose="02070309020205020404" pitchFamily="49" charset="0"/>
                <a:cs typeface="Courier New" panose="02070309020205020404" pitchFamily="49" charset="0"/>
              </a:rPr>
              <a:t>&lt;/script&gt;</a:t>
            </a:r>
          </a:p>
        </p:txBody>
      </p:sp>
      <p:sp>
        <p:nvSpPr>
          <p:cNvPr id="2" name="Slide Number Placeholder 1"/>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FFFF67E-EC6A-B940-8DC7-BF9A5925C934}" type="slidenum">
              <a:rPr lang="en-US" smtClean="0"/>
              <a:pPr defTabSz="914400">
                <a:spcAft>
                  <a:spcPts val="600"/>
                </a:spcAft>
              </a:pPr>
              <a:t>93</a:t>
            </a:fld>
            <a:endParaRPr lang="en-US"/>
          </a:p>
        </p:txBody>
      </p:sp>
    </p:spTree>
    <p:extLst>
      <p:ext uri="{BB962C8B-B14F-4D97-AF65-F5344CB8AC3E}">
        <p14:creationId xmlns:p14="http://schemas.microsoft.com/office/powerpoint/2010/main" val="3066141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457950" y="6356351"/>
            <a:ext cx="2057400" cy="365125"/>
          </a:xfrm>
        </p:spPr>
        <p:txBody>
          <a:bodyPr/>
          <a:lstStyle/>
          <a:p>
            <a:fld id="{6FFFF67E-EC6A-B940-8DC7-BF9A5925C934}" type="slidenum">
              <a:rPr lang="en-US" smtClean="0"/>
              <a:t>94</a:t>
            </a:fld>
            <a:endParaRPr lang="en-US"/>
          </a:p>
        </p:txBody>
      </p:sp>
      <p:sp>
        <p:nvSpPr>
          <p:cNvPr id="3" name="Text Placeholder 2"/>
          <p:cNvSpPr>
            <a:spLocks noGrp="1"/>
          </p:cNvSpPr>
          <p:nvPr>
            <p:ph type="body" sz="quarter" idx="4294967295"/>
          </p:nvPr>
        </p:nvSpPr>
        <p:spPr>
          <a:xfrm>
            <a:off x="457200" y="1628775"/>
            <a:ext cx="8229600" cy="4527550"/>
          </a:xfrm>
        </p:spPr>
        <p:txBody>
          <a:bodyPr>
            <a:noAutofit/>
          </a:bodyPr>
          <a:lstStyle/>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ThingsILike</a:t>
            </a: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  return (</a:t>
            </a:r>
          </a:p>
          <a:p>
            <a:pPr marL="0" indent="0">
              <a:buNone/>
            </a:pP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FavoriteSongs</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songList</a:t>
            </a:r>
            <a:r>
              <a:rPr lang="en-US" sz="1600" dirty="0">
                <a:latin typeface="Courier New" panose="02070309020205020404" pitchFamily="49" charset="0"/>
                <a:cs typeface="Courier New" panose="02070309020205020404" pitchFamily="49" charset="0"/>
              </a:rPr>
              <a:t> = {[”song1”,”song2”,”song3”]) /&gt;</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FavoriteSongs</a:t>
            </a:r>
            <a:r>
              <a:rPr lang="en-US" sz="1600" dirty="0">
                <a:latin typeface="Courier New" panose="02070309020205020404" pitchFamily="49" charset="0"/>
                <a:cs typeface="Courier New" panose="02070309020205020404" pitchFamily="49" charset="0"/>
              </a:rPr>
              <a:t>(props) {</a:t>
            </a:r>
          </a:p>
          <a:p>
            <a:pPr marL="0" indent="0">
              <a:buNone/>
            </a:pPr>
            <a:r>
              <a:rPr lang="en-US" sz="1600" dirty="0">
                <a:latin typeface="Courier New" panose="02070309020205020404" pitchFamily="49" charset="0"/>
                <a:cs typeface="Courier New" panose="02070309020205020404" pitchFamily="49" charset="0"/>
              </a:rPr>
              <a:t>  return (</a:t>
            </a:r>
          </a:p>
          <a:p>
            <a:pPr marL="0" indent="0">
              <a:buNone/>
            </a:pP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ol</a:t>
            </a:r>
            <a:r>
              <a:rPr lang="en-US" sz="1600" dirty="0">
                <a:latin typeface="Courier New" panose="02070309020205020404" pitchFamily="49" charset="0"/>
                <a:cs typeface="Courier New" panose="02070309020205020404" pitchFamily="49" charset="0"/>
              </a:rPr>
              <a:t>&gt;</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props.songList.map</a:t>
            </a:r>
            <a:r>
              <a:rPr lang="en-US" sz="1600" dirty="0">
                <a:latin typeface="Courier New" panose="02070309020205020404" pitchFamily="49" charset="0"/>
                <a:cs typeface="Courier New" panose="02070309020205020404" pitchFamily="49" charset="0"/>
              </a:rPr>
              <a:t>(song =&gt; &lt;li&gt;{song}&lt;/li&gt;)}</a:t>
            </a:r>
          </a:p>
          <a:p>
            <a:pPr marL="0" indent="0">
              <a:buNone/>
            </a:pPr>
            <a:r>
              <a:rPr lang="en-US" sz="1600" dirty="0">
                <a:latin typeface="Courier New" panose="02070309020205020404" pitchFamily="49" charset="0"/>
                <a:cs typeface="Courier New" panose="02070309020205020404" pitchFamily="49" charset="0"/>
              </a:rPr>
              <a:t>    &lt;/</a:t>
            </a:r>
            <a:r>
              <a:rPr lang="en-US" sz="1600" dirty="0" err="1">
                <a:latin typeface="Courier New" panose="02070309020205020404" pitchFamily="49" charset="0"/>
                <a:cs typeface="Courier New" panose="02070309020205020404" pitchFamily="49" charset="0"/>
              </a:rPr>
              <a:t>ol</a:t>
            </a:r>
            <a:r>
              <a:rPr lang="en-US" sz="1600" dirty="0">
                <a:latin typeface="Courier New" panose="02070309020205020404" pitchFamily="49" charset="0"/>
                <a:cs typeface="Courier New" panose="02070309020205020404" pitchFamily="49" charset="0"/>
              </a:rPr>
              <a:t>&gt;</a:t>
            </a:r>
          </a:p>
          <a:p>
            <a:pPr marL="0" indent="0">
              <a:buNone/>
            </a:pPr>
            <a:r>
              <a:rPr lang="en-US" sz="1600" dirty="0">
                <a:latin typeface="Courier New" panose="02070309020205020404" pitchFamily="49" charset="0"/>
                <a:cs typeface="Courier New" panose="02070309020205020404" pitchFamily="49" charset="0"/>
              </a:rPr>
              <a:t>  );</a:t>
            </a:r>
          </a:p>
          <a:p>
            <a:pPr marL="0" indent="0">
              <a:buNone/>
            </a:pPr>
            <a:r>
              <a:rPr lang="en-US" sz="1600" dirty="0">
                <a:latin typeface="Courier New" panose="02070309020205020404" pitchFamily="49" charset="0"/>
                <a:cs typeface="Courier New" panose="02070309020205020404" pitchFamily="49" charset="0"/>
              </a:rPr>
              <a:t>}</a:t>
            </a:r>
          </a:p>
        </p:txBody>
      </p:sp>
      <p:sp>
        <p:nvSpPr>
          <p:cNvPr id="4" name="Title 3"/>
          <p:cNvSpPr>
            <a:spLocks noGrp="1"/>
          </p:cNvSpPr>
          <p:nvPr>
            <p:ph type="title"/>
          </p:nvPr>
        </p:nvSpPr>
        <p:spPr>
          <a:xfrm>
            <a:off x="628650" y="365126"/>
            <a:ext cx="7886700" cy="1325563"/>
          </a:xfrm>
        </p:spPr>
        <p:txBody>
          <a:bodyPr/>
          <a:lstStyle/>
          <a:p>
            <a:r>
              <a:rPr lang="en-US" dirty="0"/>
              <a:t>Manipulating HTML with </a:t>
            </a:r>
            <a:r>
              <a:rPr lang="en-US" dirty="0">
                <a:latin typeface="+mn-lt"/>
                <a:cs typeface="Courier New"/>
              </a:rPr>
              <a:t>React</a:t>
            </a:r>
          </a:p>
        </p:txBody>
      </p:sp>
    </p:spTree>
    <p:extLst>
      <p:ext uri="{BB962C8B-B14F-4D97-AF65-F5344CB8AC3E}">
        <p14:creationId xmlns:p14="http://schemas.microsoft.com/office/powerpoint/2010/main" val="945539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6197A5-5BF0-9439-1324-516E5DBE6FF7}"/>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E46244FA-F5D4-6FB7-9BE7-5378D74594A6}"/>
              </a:ext>
            </a:extLst>
          </p:cNvPr>
          <p:cNvSpPr>
            <a:spLocks noGrp="1"/>
          </p:cNvSpPr>
          <p:nvPr>
            <p:ph type="body" sz="quarter" idx="10"/>
          </p:nvPr>
        </p:nvSpPr>
        <p:spPr/>
        <p:txBody>
          <a:bodyPr>
            <a:normAutofit fontScale="92500"/>
          </a:bodyPr>
          <a:lstStyle/>
          <a:p>
            <a:r>
              <a:rPr lang="en-US" dirty="0"/>
              <a:t>Lab 5: Node.js Command Line Program for Data Management</a:t>
            </a:r>
          </a:p>
        </p:txBody>
      </p:sp>
      <p:sp>
        <p:nvSpPr>
          <p:cNvPr id="6" name="Content Placeholder 5">
            <a:extLst>
              <a:ext uri="{FF2B5EF4-FFF2-40B4-BE49-F238E27FC236}">
                <a16:creationId xmlns:a16="http://schemas.microsoft.com/office/drawing/2014/main" id="{CB7AC062-08D2-E487-C8F5-9872004FA17A}"/>
              </a:ext>
            </a:extLst>
          </p:cNvPr>
          <p:cNvSpPr>
            <a:spLocks noGrp="1"/>
          </p:cNvSpPr>
          <p:nvPr>
            <p:ph sz="quarter" idx="11"/>
          </p:nvPr>
        </p:nvSpPr>
        <p:spPr/>
        <p:txBody>
          <a:bodyPr/>
          <a:lstStyle/>
          <a:p>
            <a:endParaRPr lang="en-US"/>
          </a:p>
        </p:txBody>
      </p:sp>
    </p:spTree>
    <p:extLst>
      <p:ext uri="{BB962C8B-B14F-4D97-AF65-F5344CB8AC3E}">
        <p14:creationId xmlns:p14="http://schemas.microsoft.com/office/powerpoint/2010/main" val="34118731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FC19F-1985-0B48-A610-FED0060CFBE8}"/>
              </a:ext>
            </a:extLst>
          </p:cNvPr>
          <p:cNvSpPr>
            <a:spLocks noGrp="1"/>
          </p:cNvSpPr>
          <p:nvPr>
            <p:ph type="ctrTitle"/>
          </p:nvPr>
        </p:nvSpPr>
        <p:spPr/>
        <p:txBody>
          <a:bodyPr vert="horz" lIns="91440" tIns="45720" rIns="91440" bIns="45720" rtlCol="0" anchor="b">
            <a:normAutofit/>
          </a:bodyPr>
          <a:lstStyle/>
          <a:p>
            <a:r>
              <a:rPr lang="en-US" sz="5700" kern="1200" dirty="0">
                <a:solidFill>
                  <a:schemeClr val="tx1"/>
                </a:solidFill>
                <a:latin typeface="+mj-lt"/>
                <a:ea typeface="+mj-ea"/>
                <a:cs typeface="+mj-cs"/>
              </a:rPr>
              <a:t>Styles in React</a:t>
            </a:r>
          </a:p>
        </p:txBody>
      </p:sp>
      <p:sp>
        <p:nvSpPr>
          <p:cNvPr id="2" name="Subtitle 1">
            <a:extLst>
              <a:ext uri="{FF2B5EF4-FFF2-40B4-BE49-F238E27FC236}">
                <a16:creationId xmlns:a16="http://schemas.microsoft.com/office/drawing/2014/main" id="{C77815C1-F95E-9147-8FC1-2C78E917ADE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04531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A9DAF-A472-EC40-8F04-D83FE19BA877}"/>
              </a:ext>
            </a:extLst>
          </p:cNvPr>
          <p:cNvSpPr>
            <a:spLocks noGrp="1"/>
          </p:cNvSpPr>
          <p:nvPr>
            <p:ph type="title"/>
          </p:nvPr>
        </p:nvSpPr>
        <p:spPr/>
        <p:txBody>
          <a:bodyPr/>
          <a:lstStyle/>
          <a:p>
            <a:r>
              <a:rPr lang="en-US" dirty="0"/>
              <a:t>Two Approaches to Style</a:t>
            </a:r>
          </a:p>
        </p:txBody>
      </p:sp>
      <p:sp>
        <p:nvSpPr>
          <p:cNvPr id="5" name="Content Placeholder 4">
            <a:extLst>
              <a:ext uri="{FF2B5EF4-FFF2-40B4-BE49-F238E27FC236}">
                <a16:creationId xmlns:a16="http://schemas.microsoft.com/office/drawing/2014/main" id="{BD495B3B-303B-EA47-9B09-43CEBE67E027}"/>
              </a:ext>
            </a:extLst>
          </p:cNvPr>
          <p:cNvSpPr>
            <a:spLocks noGrp="1"/>
          </p:cNvSpPr>
          <p:nvPr>
            <p:ph sz="quarter" idx="10"/>
          </p:nvPr>
        </p:nvSpPr>
        <p:spPr>
          <a:xfrm>
            <a:off x="628650" y="1825625"/>
            <a:ext cx="3886200" cy="4148138"/>
          </a:xfrm>
        </p:spPr>
        <p:txBody>
          <a:bodyPr/>
          <a:lstStyle/>
          <a:p>
            <a:r>
              <a:rPr lang="en-US" dirty="0"/>
              <a:t>Use CSS</a:t>
            </a:r>
          </a:p>
          <a:p>
            <a:pPr lvl="1"/>
            <a:r>
              <a:rPr lang="en-US" dirty="0"/>
              <a:t>Import CSS files</a:t>
            </a:r>
          </a:p>
          <a:p>
            <a:pPr lvl="1"/>
            <a:r>
              <a:rPr lang="en-US" dirty="0"/>
              <a:t>Use a CSS library (Bootstrap for example)</a:t>
            </a:r>
          </a:p>
          <a:p>
            <a:pPr lvl="1"/>
            <a:r>
              <a:rPr lang="en-US" dirty="0"/>
              <a:t>Use CSS Modules</a:t>
            </a:r>
          </a:p>
        </p:txBody>
      </p:sp>
      <p:sp>
        <p:nvSpPr>
          <p:cNvPr id="6" name="Content Placeholder 5">
            <a:extLst>
              <a:ext uri="{FF2B5EF4-FFF2-40B4-BE49-F238E27FC236}">
                <a16:creationId xmlns:a16="http://schemas.microsoft.com/office/drawing/2014/main" id="{CD84D06C-3559-1A4C-851D-B17DC7DD65D7}"/>
              </a:ext>
            </a:extLst>
          </p:cNvPr>
          <p:cNvSpPr>
            <a:spLocks noGrp="1"/>
          </p:cNvSpPr>
          <p:nvPr>
            <p:ph sz="half" idx="4294967295"/>
          </p:nvPr>
        </p:nvSpPr>
        <p:spPr>
          <a:xfrm>
            <a:off x="5257800" y="1825625"/>
            <a:ext cx="3886200" cy="4351338"/>
          </a:xfrm>
        </p:spPr>
        <p:txBody>
          <a:bodyPr/>
          <a:lstStyle/>
          <a:p>
            <a:r>
              <a:rPr lang="en-US" dirty="0"/>
              <a:t>Use JavaScript</a:t>
            </a:r>
          </a:p>
          <a:p>
            <a:pPr lvl="1"/>
            <a:r>
              <a:rPr lang="en-US" dirty="0"/>
              <a:t>Inline styles</a:t>
            </a:r>
          </a:p>
          <a:p>
            <a:pPr lvl="1"/>
            <a:r>
              <a:rPr lang="en-US" dirty="0"/>
              <a:t>Style modules</a:t>
            </a:r>
          </a:p>
          <a:p>
            <a:pPr lvl="1"/>
            <a:endParaRPr lang="en-US" dirty="0"/>
          </a:p>
        </p:txBody>
      </p:sp>
    </p:spTree>
    <p:extLst>
      <p:ext uri="{BB962C8B-B14F-4D97-AF65-F5344CB8AC3E}">
        <p14:creationId xmlns:p14="http://schemas.microsoft.com/office/powerpoint/2010/main" val="1843589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73AB86-D2BD-BD47-B1D7-E92E62E09228}"/>
              </a:ext>
            </a:extLst>
          </p:cNvPr>
          <p:cNvSpPr>
            <a:spLocks noGrp="1"/>
          </p:cNvSpPr>
          <p:nvPr>
            <p:ph type="title"/>
          </p:nvPr>
        </p:nvSpPr>
        <p:spPr/>
        <p:txBody>
          <a:bodyPr>
            <a:normAutofit/>
          </a:bodyPr>
          <a:lstStyle/>
          <a:p>
            <a:r>
              <a:rPr lang="en-US" sz="4700" dirty="0"/>
              <a:t>Importing CSS</a:t>
            </a:r>
          </a:p>
        </p:txBody>
      </p:sp>
      <p:sp>
        <p:nvSpPr>
          <p:cNvPr id="5" name="Content Placeholder 4">
            <a:extLst>
              <a:ext uri="{FF2B5EF4-FFF2-40B4-BE49-F238E27FC236}">
                <a16:creationId xmlns:a16="http://schemas.microsoft.com/office/drawing/2014/main" id="{8FCB9694-B9CC-7D48-B57C-1828EE6BCD35}"/>
              </a:ext>
            </a:extLst>
          </p:cNvPr>
          <p:cNvSpPr>
            <a:spLocks noGrp="1"/>
          </p:cNvSpPr>
          <p:nvPr>
            <p:ph sz="quarter" idx="10"/>
          </p:nvPr>
        </p:nvSpPr>
        <p:spPr/>
        <p:txBody>
          <a:bodyPr>
            <a:normAutofit fontScale="92500" lnSpcReduction="10000"/>
          </a:bodyPr>
          <a:lstStyle/>
          <a:p>
            <a:r>
              <a:rPr lang="en-US" sz="2600" dirty="0"/>
              <a:t>If your module bundler is configured to bundle CSS files (Create React App does this by default), you can simply import CSS into a component.</a:t>
            </a:r>
          </a:p>
          <a:p>
            <a:pPr marL="0" indent="0">
              <a:buNone/>
            </a:pPr>
            <a:r>
              <a:rPr lang="en-US" sz="2200" dirty="0">
                <a:latin typeface="Courier New" panose="02070309020205020404" pitchFamily="49" charset="0"/>
                <a:cs typeface="Courier New" panose="02070309020205020404" pitchFamily="49" charset="0"/>
              </a:rPr>
              <a:t>import "</a:t>
            </a:r>
            <a:r>
              <a:rPr lang="en-US" sz="2200" dirty="0" err="1">
                <a:latin typeface="Courier New" panose="02070309020205020404" pitchFamily="49" charset="0"/>
                <a:cs typeface="Courier New" panose="02070309020205020404" pitchFamily="49" charset="0"/>
              </a:rPr>
              <a:t>styles.css</a:t>
            </a:r>
            <a:r>
              <a:rPr lang="en-US" sz="2200" dirty="0">
                <a:latin typeface="Courier New" panose="02070309020205020404" pitchFamily="49" charset="0"/>
                <a:cs typeface="Courier New" panose="02070309020205020404" pitchFamily="49" charset="0"/>
              </a:rPr>
              <a:t>"; </a:t>
            </a:r>
          </a:p>
          <a:p>
            <a:pPr marL="0" indent="0">
              <a:buNone/>
            </a:pPr>
            <a:r>
              <a:rPr lang="en-US" sz="2200" dirty="0">
                <a:latin typeface="Courier New" panose="02070309020205020404" pitchFamily="49" charset="0"/>
                <a:cs typeface="Courier New" panose="02070309020205020404" pitchFamily="49" charset="0"/>
              </a:rPr>
              <a:t>  function </a:t>
            </a:r>
            <a:r>
              <a:rPr lang="en-US" sz="2200" dirty="0" err="1">
                <a:latin typeface="Courier New" panose="02070309020205020404" pitchFamily="49" charset="0"/>
                <a:cs typeface="Courier New" panose="02070309020205020404" pitchFamily="49" charset="0"/>
              </a:rPr>
              <a:t>MyComponent</a:t>
            </a:r>
            <a:r>
              <a:rPr lang="en-US" sz="2200" dirty="0">
                <a:latin typeface="Courier New" panose="02070309020205020404" pitchFamily="49" charset="0"/>
                <a:cs typeface="Courier New" panose="02070309020205020404" pitchFamily="49" charset="0"/>
              </a:rPr>
              <a:t>(props){ </a:t>
            </a:r>
          </a:p>
          <a:p>
            <a:pPr marL="0" indent="0">
              <a:buNone/>
            </a:pPr>
            <a:r>
              <a:rPr lang="en-US" sz="2200" dirty="0">
                <a:latin typeface="Courier New" panose="02070309020205020404" pitchFamily="49" charset="0"/>
                <a:cs typeface="Courier New" panose="02070309020205020404" pitchFamily="49" charset="0"/>
              </a:rPr>
              <a:t>    return ( </a:t>
            </a:r>
          </a:p>
          <a:p>
            <a:pPr marL="0" indent="0">
              <a:buNone/>
            </a:pPr>
            <a:r>
              <a:rPr lang="en-US" sz="2200" dirty="0">
                <a:latin typeface="Courier New" panose="02070309020205020404" pitchFamily="49" charset="0"/>
                <a:cs typeface="Courier New" panose="02070309020205020404" pitchFamily="49" charset="0"/>
              </a:rPr>
              <a:t>      &lt;div </a:t>
            </a:r>
            <a:r>
              <a:rPr lang="en-US" sz="2200" dirty="0" err="1">
                <a:latin typeface="Courier New" panose="02070309020205020404" pitchFamily="49" charset="0"/>
                <a:cs typeface="Courier New" panose="02070309020205020404" pitchFamily="49" charset="0"/>
              </a:rPr>
              <a:t>className</a:t>
            </a:r>
            <a:r>
              <a:rPr lang="en-US" sz="2200" dirty="0">
                <a:latin typeface="Courier New" panose="02070309020205020404" pitchFamily="49" charset="0"/>
                <a:cs typeface="Courier New" panose="02070309020205020404" pitchFamily="49" charset="0"/>
              </a:rPr>
              <a:t>="article-link"&gt; </a:t>
            </a:r>
          </a:p>
          <a:p>
            <a:pPr marL="0" indent="0">
              <a:buNone/>
            </a:pPr>
            <a:r>
              <a:rPr lang="en-US" sz="2200" dirty="0">
                <a:latin typeface="Courier New" panose="02070309020205020404" pitchFamily="49" charset="0"/>
                <a:cs typeface="Courier New" panose="02070309020205020404" pitchFamily="49" charset="0"/>
              </a:rPr>
              <a:t>        &lt;h1 </a:t>
            </a:r>
            <a:r>
              <a:rPr lang="en-US" sz="2200" dirty="0" err="1">
                <a:latin typeface="Courier New" panose="02070309020205020404" pitchFamily="49" charset="0"/>
                <a:cs typeface="Courier New" panose="02070309020205020404" pitchFamily="49" charset="0"/>
              </a:rPr>
              <a:t>className</a:t>
            </a:r>
            <a:r>
              <a:rPr lang="en-US" sz="2200" dirty="0">
                <a:latin typeface="Courier New" panose="02070309020205020404" pitchFamily="49" charset="0"/>
                <a:cs typeface="Courier New" panose="02070309020205020404" pitchFamily="49" charset="0"/>
              </a:rPr>
              <a:t>="title"&gt;</a:t>
            </a:r>
          </a:p>
          <a:p>
            <a:pPr marL="0" indent="0">
              <a:buNone/>
            </a:pP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props.title</a:t>
            </a:r>
            <a:r>
              <a:rPr lang="en-US" sz="2200" dirty="0">
                <a:latin typeface="Courier New" panose="02070309020205020404" pitchFamily="49" charset="0"/>
                <a:cs typeface="Courier New" panose="02070309020205020404" pitchFamily="49" charset="0"/>
              </a:rPr>
              <a:t>}&lt;/h1&gt;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&lt;/div&gt; ); </a:t>
            </a:r>
          </a:p>
          <a:p>
            <a:pPr marL="0" indent="0">
              <a:buNone/>
            </a:pPr>
            <a:r>
              <a:rPr lang="en-US" sz="2200" dirty="0">
                <a:latin typeface="Courier New" panose="02070309020205020404" pitchFamily="49" charset="0"/>
                <a:cs typeface="Courier New" panose="02070309020205020404" pitchFamily="49" charset="0"/>
              </a:rPr>
              <a:t>    } </a:t>
            </a:r>
          </a:p>
          <a:p>
            <a:pPr marL="0" indent="0">
              <a:buNone/>
            </a:pPr>
            <a:r>
              <a:rPr lang="en-US" sz="2200" dirty="0">
                <a:latin typeface="Courier New" panose="02070309020205020404" pitchFamily="49" charset="0"/>
                <a:cs typeface="Courier New" panose="02070309020205020404" pitchFamily="49" charset="0"/>
              </a:rPr>
              <a:t>export default </a:t>
            </a:r>
            <a:r>
              <a:rPr lang="en-US" sz="2200" dirty="0" err="1">
                <a:latin typeface="Courier New" panose="02070309020205020404" pitchFamily="49" charset="0"/>
                <a:cs typeface="Courier New" panose="02070309020205020404" pitchFamily="49" charset="0"/>
              </a:rPr>
              <a:t>ArticleLink</a:t>
            </a:r>
            <a:r>
              <a:rPr lang="en-US" sz="22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900451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50FA8-6BB1-A647-B1E6-3BA69247911B}"/>
              </a:ext>
            </a:extLst>
          </p:cNvPr>
          <p:cNvSpPr>
            <a:spLocks noGrp="1"/>
          </p:cNvSpPr>
          <p:nvPr>
            <p:ph type="title"/>
          </p:nvPr>
        </p:nvSpPr>
        <p:spPr/>
        <p:txBody>
          <a:bodyPr>
            <a:normAutofit/>
          </a:bodyPr>
          <a:lstStyle/>
          <a:p>
            <a:r>
              <a:rPr lang="en-US" sz="4700" dirty="0"/>
              <a:t>CSS Modules</a:t>
            </a:r>
          </a:p>
        </p:txBody>
      </p:sp>
      <p:sp>
        <p:nvSpPr>
          <p:cNvPr id="3" name="Content Placeholder 2">
            <a:extLst>
              <a:ext uri="{FF2B5EF4-FFF2-40B4-BE49-F238E27FC236}">
                <a16:creationId xmlns:a16="http://schemas.microsoft.com/office/drawing/2014/main" id="{004A5379-824D-E84C-A24B-45D3F4B944B9}"/>
              </a:ext>
            </a:extLst>
          </p:cNvPr>
          <p:cNvSpPr>
            <a:spLocks noGrp="1"/>
          </p:cNvSpPr>
          <p:nvPr>
            <p:ph sz="quarter" idx="10"/>
          </p:nvPr>
        </p:nvSpPr>
        <p:spPr/>
        <p:txBody>
          <a:bodyPr>
            <a:normAutofit/>
          </a:bodyPr>
          <a:lstStyle/>
          <a:p>
            <a:r>
              <a:rPr lang="en-US" sz="1900" dirty="0"/>
              <a:t>Importing CSS creates global styles.</a:t>
            </a:r>
          </a:p>
          <a:p>
            <a:r>
              <a:rPr lang="en-US" sz="1900" dirty="0"/>
              <a:t>A CSS Module is a CSS file with class names scoped locally by default.</a:t>
            </a:r>
          </a:p>
          <a:p>
            <a:r>
              <a:rPr lang="en-US" sz="1900" dirty="0"/>
              <a:t>Is supported by Create React App</a:t>
            </a:r>
          </a:p>
          <a:p>
            <a:r>
              <a:rPr lang="en-US" sz="1900" dirty="0"/>
              <a:t>CSS Modules must be named using [name].</a:t>
            </a:r>
            <a:r>
              <a:rPr lang="en-US" sz="1900" dirty="0" err="1"/>
              <a:t>modules.css</a:t>
            </a:r>
            <a:endParaRPr lang="en-US" sz="1900" dirty="0"/>
          </a:p>
          <a:p>
            <a:r>
              <a:rPr lang="en-US" sz="1900" dirty="0"/>
              <a:t>Can be imported as JS</a:t>
            </a:r>
          </a:p>
          <a:p>
            <a:pPr lvl="1"/>
            <a:r>
              <a:rPr lang="en-US" sz="1900" dirty="0"/>
              <a:t>import styles from './</a:t>
            </a:r>
            <a:r>
              <a:rPr lang="en-US" sz="1900" dirty="0" err="1"/>
              <a:t>MyStyles.module.css</a:t>
            </a:r>
            <a:r>
              <a:rPr lang="en-US" sz="1900" dirty="0"/>
              <a:t>';</a:t>
            </a:r>
          </a:p>
          <a:p>
            <a:r>
              <a:rPr lang="en-US" sz="1900" dirty="0"/>
              <a:t>Can be used with dot notation</a:t>
            </a:r>
          </a:p>
          <a:p>
            <a:pPr lvl="1"/>
            <a:r>
              <a:rPr lang="en-US" sz="1900" dirty="0"/>
              <a:t>return &lt;button </a:t>
            </a:r>
            <a:r>
              <a:rPr lang="en-US" sz="1900" dirty="0" err="1"/>
              <a:t>className</a:t>
            </a:r>
            <a:r>
              <a:rPr lang="en-US" sz="1900" dirty="0"/>
              <a:t>={</a:t>
            </a:r>
            <a:r>
              <a:rPr lang="en-US" sz="1900" dirty="0" err="1"/>
              <a:t>styles.warning</a:t>
            </a:r>
            <a:r>
              <a:rPr lang="en-US" sz="1900" dirty="0"/>
              <a:t>}&gt;Warning&lt;/button&gt;</a:t>
            </a:r>
          </a:p>
        </p:txBody>
      </p:sp>
    </p:spTree>
    <p:extLst>
      <p:ext uri="{BB962C8B-B14F-4D97-AF65-F5344CB8AC3E}">
        <p14:creationId xmlns:p14="http://schemas.microsoft.com/office/powerpoint/2010/main" val="31291519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161109</TotalTime>
  <Words>21002</Words>
  <Application>Microsoft Macintosh PowerPoint</Application>
  <PresentationFormat>On-screen Show (4:3)</PresentationFormat>
  <Paragraphs>3453</Paragraphs>
  <Slides>423</Slides>
  <Notes>416</Notes>
  <HiddenSlides>74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423</vt:i4>
      </vt:variant>
    </vt:vector>
  </HeadingPairs>
  <TitlesOfParts>
    <vt:vector size="436" baseType="lpstr">
      <vt:lpstr>Arial</vt:lpstr>
      <vt:lpstr>Calibri</vt:lpstr>
      <vt:lpstr>Calibri Light</vt:lpstr>
      <vt:lpstr>Consolas</vt:lpstr>
      <vt:lpstr>Courier</vt:lpstr>
      <vt:lpstr>Courier New</vt:lpstr>
      <vt:lpstr>Lucida Grande</vt:lpstr>
      <vt:lpstr>Menlo</vt:lpstr>
      <vt:lpstr>Quattrocento Sans</vt:lpstr>
      <vt:lpstr>Times New Roman</vt:lpstr>
      <vt:lpstr>Wingdings</vt:lpstr>
      <vt:lpstr>Wingdings 2</vt:lpstr>
      <vt:lpstr>Office Theme</vt:lpstr>
      <vt:lpstr>Professional React Development </vt:lpstr>
      <vt:lpstr>Introduction </vt:lpstr>
      <vt:lpstr>About Me</vt:lpstr>
      <vt:lpstr>Introductions</vt:lpstr>
      <vt:lpstr>The Big Picture</vt:lpstr>
      <vt:lpstr>Course Repo and More Examples</vt:lpstr>
      <vt:lpstr>Daily Schedule</vt:lpstr>
      <vt:lpstr>The Plan</vt:lpstr>
      <vt:lpstr>The Labs</vt:lpstr>
      <vt:lpstr>What is React.js?</vt:lpstr>
      <vt:lpstr>What is React NOT?</vt:lpstr>
      <vt:lpstr>When can you use React?</vt:lpstr>
      <vt:lpstr>React Quick Start</vt:lpstr>
      <vt:lpstr>React with a Toolchain</vt:lpstr>
      <vt:lpstr>What is Vite?</vt:lpstr>
      <vt:lpstr>Alternatives to Bootstrapping with Vite</vt:lpstr>
      <vt:lpstr>PowerPoint Presentation</vt:lpstr>
      <vt:lpstr>Introduction to ReactJS</vt:lpstr>
      <vt:lpstr>What is React?</vt:lpstr>
      <vt:lpstr>React Philosophy</vt:lpstr>
      <vt:lpstr>Thinking in Components</vt:lpstr>
      <vt:lpstr>Thinking in Components</vt:lpstr>
      <vt:lpstr>Composition vs. Inheritance</vt:lpstr>
      <vt:lpstr>Imperative vs. Declarative</vt:lpstr>
      <vt:lpstr>Imperative vs. Declarative Screen Updates</vt:lpstr>
      <vt:lpstr>Idiomatic JavaScript</vt:lpstr>
      <vt:lpstr>PowerPoint Presentation</vt:lpstr>
      <vt:lpstr>How React Works</vt:lpstr>
      <vt:lpstr>Virtual DOM</vt:lpstr>
      <vt:lpstr>Virtual DOM vs. HTML DOM</vt:lpstr>
      <vt:lpstr>Lab 03: Create Tests and More Components</vt:lpstr>
      <vt:lpstr>ReactDOM</vt:lpstr>
      <vt:lpstr>ReactDOM/client</vt:lpstr>
      <vt:lpstr>ReactDOM/server</vt:lpstr>
      <vt:lpstr>root.render()</vt:lpstr>
      <vt:lpstr>Other Rendering Engines</vt:lpstr>
      <vt:lpstr>Using JSX</vt:lpstr>
      <vt:lpstr>What is JSX?</vt:lpstr>
      <vt:lpstr>JSX is not HTML</vt:lpstr>
      <vt:lpstr>Components Return UI</vt:lpstr>
      <vt:lpstr>Elements are Instances of Components</vt:lpstr>
      <vt:lpstr>Two Types of Components</vt:lpstr>
      <vt:lpstr>Using React with JSX</vt:lpstr>
      <vt:lpstr>Using React without JSX</vt:lpstr>
      <vt:lpstr>Using Literal JavaScript in JSX</vt:lpstr>
      <vt:lpstr>Literal JS in JSX</vt:lpstr>
      <vt:lpstr>Conditional Rendering with JSX</vt:lpstr>
      <vt:lpstr>Conditional Rendering with Element Variables</vt:lpstr>
      <vt:lpstr>Conditional Rendering with the &amp;&amp; Logical Operator</vt:lpstr>
      <vt:lpstr>Conditional Rendering with the Conditional Operator</vt:lpstr>
      <vt:lpstr>React.Fragment</vt:lpstr>
      <vt:lpstr>React.Fragment Shorthand</vt:lpstr>
      <vt:lpstr>HTML element attributes</vt:lpstr>
      <vt:lpstr>props in Custom Components</vt:lpstr>
      <vt:lpstr>props.children</vt:lpstr>
      <vt:lpstr>React Development Process</vt:lpstr>
      <vt:lpstr>Creating a Component Hierarchy</vt:lpstr>
      <vt:lpstr>React Development Process</vt:lpstr>
      <vt:lpstr>Goals of a Static Version</vt:lpstr>
      <vt:lpstr>PowerPoint Presentation</vt:lpstr>
      <vt:lpstr> Advanced JavaScript for React</vt:lpstr>
      <vt:lpstr>Variable Scoping with const and let</vt:lpstr>
      <vt:lpstr>let vs. var</vt:lpstr>
      <vt:lpstr>Arrow Functions</vt:lpstr>
      <vt:lpstr>Arrow Functions – basic example</vt:lpstr>
      <vt:lpstr>Arrow Functions (cont.)</vt:lpstr>
      <vt:lpstr>Default Parameter Handling</vt:lpstr>
      <vt:lpstr>Rest Parameter</vt:lpstr>
      <vt:lpstr>Spread Operator</vt:lpstr>
      <vt:lpstr>Template Literals</vt:lpstr>
      <vt:lpstr>Method notation in  object property definitions</vt:lpstr>
      <vt:lpstr>Array Destructuring</vt:lpstr>
      <vt:lpstr>Object Destructuring</vt:lpstr>
      <vt:lpstr>Array.map()</vt:lpstr>
      <vt:lpstr>Array.filter()</vt:lpstr>
      <vt:lpstr>Array.reduce()</vt:lpstr>
      <vt:lpstr>References, Shallow, and Deep Copies</vt:lpstr>
      <vt:lpstr>Shallow Copy an Array</vt:lpstr>
      <vt:lpstr>Shallow Copy an Object</vt:lpstr>
      <vt:lpstr>Chapter 5: Modularity</vt:lpstr>
      <vt:lpstr>Why is Modularity Important?</vt:lpstr>
      <vt:lpstr>CommonJS</vt:lpstr>
      <vt:lpstr>RequireJS</vt:lpstr>
      <vt:lpstr>ES Modules</vt:lpstr>
      <vt:lpstr> The Document Object Model</vt:lpstr>
      <vt:lpstr>What is the DOM?</vt:lpstr>
      <vt:lpstr>Understanding Nodes</vt:lpstr>
      <vt:lpstr>EventTarget</vt:lpstr>
      <vt:lpstr>DOM Events</vt:lpstr>
      <vt:lpstr>Element</vt:lpstr>
      <vt:lpstr>Manipulating HTML with the DOM</vt:lpstr>
      <vt:lpstr>Manipulating HTML with the DOM (cont.)</vt:lpstr>
      <vt:lpstr>Manipulating HTML with JQuery</vt:lpstr>
      <vt:lpstr>Manipulating HTML with React</vt:lpstr>
      <vt:lpstr>PowerPoint Presentation</vt:lpstr>
      <vt:lpstr>Styles in React</vt:lpstr>
      <vt:lpstr>Two Approaches to Style</vt:lpstr>
      <vt:lpstr>Importing CSS</vt:lpstr>
      <vt:lpstr>CSS Modules</vt:lpstr>
      <vt:lpstr>Inline Styles</vt:lpstr>
      <vt:lpstr>Style Objects</vt:lpstr>
      <vt:lpstr>Style Modules</vt:lpstr>
      <vt:lpstr>CSS-in-JS</vt:lpstr>
      <vt:lpstr>Styled Components</vt:lpstr>
      <vt:lpstr>PowerPoint Presentation</vt:lpstr>
      <vt:lpstr>Data Flow</vt:lpstr>
      <vt:lpstr>One-way Data Flow</vt:lpstr>
      <vt:lpstr>Props vs. State</vt:lpstr>
      <vt:lpstr>Communication Between Components</vt:lpstr>
      <vt:lpstr>Communication Between Components (cont.)</vt:lpstr>
      <vt:lpstr>Container (aka Page) Components</vt:lpstr>
      <vt:lpstr>Presentational Components</vt:lpstr>
      <vt:lpstr>Folder Structure</vt:lpstr>
      <vt:lpstr>PowerPoint Presentation</vt:lpstr>
      <vt:lpstr>State</vt:lpstr>
      <vt:lpstr>React Development Process</vt:lpstr>
      <vt:lpstr>What is State?</vt:lpstr>
      <vt:lpstr>How State Affects render()</vt:lpstr>
      <vt:lpstr>How to Know if it Should Be State</vt:lpstr>
      <vt:lpstr>Setting Initial State</vt:lpstr>
      <vt:lpstr>Updating State</vt:lpstr>
      <vt:lpstr>setState</vt:lpstr>
      <vt:lpstr>setState with an Object</vt:lpstr>
      <vt:lpstr>setState with a Function</vt:lpstr>
      <vt:lpstr>useState setter function</vt:lpstr>
      <vt:lpstr>Valid arguments</vt:lpstr>
      <vt:lpstr>What to Put in State</vt:lpstr>
      <vt:lpstr>What Not to Put in State</vt:lpstr>
      <vt:lpstr>React Development Process</vt:lpstr>
      <vt:lpstr>Where Should Your State Live?</vt:lpstr>
      <vt:lpstr>PowerPoint Presentation</vt:lpstr>
      <vt:lpstr>Events</vt:lpstr>
      <vt:lpstr>SyntheticEvent</vt:lpstr>
      <vt:lpstr>Event Listener Attributes</vt:lpstr>
      <vt:lpstr>The Event Object</vt:lpstr>
      <vt:lpstr>Event Handler Functions</vt:lpstr>
      <vt:lpstr>Binding Event Handlers</vt:lpstr>
      <vt:lpstr>Passing Data to Event Handlers</vt:lpstr>
      <vt:lpstr>Important Event Properties</vt:lpstr>
      <vt:lpstr>Forms</vt:lpstr>
      <vt:lpstr>React Development Process</vt:lpstr>
      <vt:lpstr>What is "Inverse Data Flow"?</vt:lpstr>
      <vt:lpstr>Forms Have State</vt:lpstr>
      <vt:lpstr>Form Events</vt:lpstr>
      <vt:lpstr>Controlled Inputs</vt:lpstr>
      <vt:lpstr>Uncontrolled Components</vt:lpstr>
      <vt:lpstr>Preventing Default Actions</vt:lpstr>
      <vt:lpstr>PowerPoint Presentation</vt:lpstr>
      <vt:lpstr>Component Life-Cycle Events</vt:lpstr>
      <vt:lpstr>Life-Cycle Methods</vt:lpstr>
      <vt:lpstr>Mount/Unmount</vt:lpstr>
      <vt:lpstr>Mount/Unmount Lifecycle Methods</vt:lpstr>
      <vt:lpstr>Updating Lifecycle Methods</vt:lpstr>
      <vt:lpstr>Error Handling Methods</vt:lpstr>
      <vt:lpstr>What is an error boundary?</vt:lpstr>
      <vt:lpstr>Implementing Error Boundaries</vt:lpstr>
      <vt:lpstr>Component Life Cycle</vt:lpstr>
      <vt:lpstr>React Components </vt:lpstr>
      <vt:lpstr>What are components?</vt:lpstr>
      <vt:lpstr>Creating Components</vt:lpstr>
      <vt:lpstr>Class Definition</vt:lpstr>
      <vt:lpstr>Class Declaration</vt:lpstr>
      <vt:lpstr>Class Expressions</vt:lpstr>
      <vt:lpstr>Class Inheritance</vt:lpstr>
      <vt:lpstr>Private Methods</vt:lpstr>
      <vt:lpstr>Static methods</vt:lpstr>
      <vt:lpstr>Understanding this</vt:lpstr>
      <vt:lpstr>4 Rules of this</vt:lpstr>
      <vt:lpstr>What is this?</vt:lpstr>
      <vt:lpstr>Implicit Binding</vt:lpstr>
      <vt:lpstr>Explicit Binding</vt:lpstr>
      <vt:lpstr>Explicit Binding with .call</vt:lpstr>
      <vt:lpstr>Explicit binding with .apply</vt:lpstr>
      <vt:lpstr>Explicit Binding with .bind</vt:lpstr>
      <vt:lpstr>new Binding</vt:lpstr>
      <vt:lpstr>window Binding</vt:lpstr>
      <vt:lpstr>React.Component</vt:lpstr>
      <vt:lpstr>super()</vt:lpstr>
      <vt:lpstr>Classes Can be Confusing...</vt:lpstr>
      <vt:lpstr>The Solution: Function Components</vt:lpstr>
      <vt:lpstr>Component Children</vt:lpstr>
      <vt:lpstr>Promises</vt:lpstr>
      <vt:lpstr>What Are Promises?</vt:lpstr>
      <vt:lpstr>Promises vs. Event Listeners</vt:lpstr>
      <vt:lpstr>Why Use Promises?</vt:lpstr>
      <vt:lpstr>Demo: Callback vs. Promise</vt:lpstr>
      <vt:lpstr>Using Promises</vt:lpstr>
      <vt:lpstr>Async / Await</vt:lpstr>
      <vt:lpstr>AJAX</vt:lpstr>
      <vt:lpstr>AJAX in Class Components</vt:lpstr>
      <vt:lpstr>AJAX in Function Components</vt:lpstr>
      <vt:lpstr>Fetch vs. Axios</vt:lpstr>
      <vt:lpstr>Suspense</vt:lpstr>
      <vt:lpstr>Cross-origin Resource Sharing (CORS)</vt:lpstr>
      <vt:lpstr>CORS: Simple Request</vt:lpstr>
      <vt:lpstr>Access-Control-Allow-Origin</vt:lpstr>
      <vt:lpstr>CORS: Non-simple request</vt:lpstr>
      <vt:lpstr>Preflight Response</vt:lpstr>
      <vt:lpstr>Preflight (cont.)</vt:lpstr>
      <vt:lpstr>PowerPoint Presentation</vt:lpstr>
      <vt:lpstr>Hooks</vt:lpstr>
      <vt:lpstr>The Problem: Functions Aren’t Classes</vt:lpstr>
      <vt:lpstr>The Solution</vt:lpstr>
      <vt:lpstr>What are Hooks?</vt:lpstr>
      <vt:lpstr>But What are Hooks?</vt:lpstr>
      <vt:lpstr>Built-in Hooks</vt:lpstr>
      <vt:lpstr>Rules of Hooks</vt:lpstr>
      <vt:lpstr>useState</vt:lpstr>
      <vt:lpstr>useState can be used multiple times</vt:lpstr>
      <vt:lpstr>useEffect</vt:lpstr>
      <vt:lpstr>useEffect example</vt:lpstr>
      <vt:lpstr>When does useEffect run?</vt:lpstr>
      <vt:lpstr>Uses for useEffect</vt:lpstr>
      <vt:lpstr>More Built-in Hooks</vt:lpstr>
      <vt:lpstr>PowerPoint Presentation</vt:lpstr>
      <vt:lpstr>Context  and Refs</vt:lpstr>
      <vt:lpstr>Context API</vt:lpstr>
      <vt:lpstr>Creating and Using Context for Color Themes</vt:lpstr>
      <vt:lpstr>Creating a Context</vt:lpstr>
      <vt:lpstr>PowerPoint Presentation</vt:lpstr>
      <vt:lpstr>Refs</vt:lpstr>
      <vt:lpstr>Creating a ref in a Class Component</vt:lpstr>
      <vt:lpstr>Creating a ref in a Function Component</vt:lpstr>
      <vt:lpstr>Using refs</vt:lpstr>
      <vt:lpstr>When to Use Refs</vt:lpstr>
      <vt:lpstr>Custom Hooks</vt:lpstr>
      <vt:lpstr>Why Use Custom Hooks</vt:lpstr>
      <vt:lpstr>Custom Hooks Examples - useFetch</vt:lpstr>
      <vt:lpstr>Making Custom Hooks</vt:lpstr>
      <vt:lpstr>PowerPoint Presentation</vt:lpstr>
      <vt:lpstr>React with TypeScript</vt:lpstr>
      <vt:lpstr>TypeScript Basics</vt:lpstr>
      <vt:lpstr>Why TypeScript?</vt:lpstr>
      <vt:lpstr>JS vs. TS</vt:lpstr>
      <vt:lpstr>Type inference</vt:lpstr>
      <vt:lpstr>Type annotations in functions</vt:lpstr>
      <vt:lpstr>Annotating Objects</vt:lpstr>
      <vt:lpstr>Union Types</vt:lpstr>
      <vt:lpstr>Type aliases</vt:lpstr>
      <vt:lpstr>Interfaces</vt:lpstr>
      <vt:lpstr>Extending Interfaces</vt:lpstr>
      <vt:lpstr>Type Assertions</vt:lpstr>
      <vt:lpstr>Literal Types</vt:lpstr>
      <vt:lpstr>Generics</vt:lpstr>
      <vt:lpstr>React TypeScript Cheatsheet</vt:lpstr>
      <vt:lpstr>File Naming</vt:lpstr>
      <vt:lpstr>PowerPoint Presentation</vt:lpstr>
      <vt:lpstr>React Patterns and Best Practices</vt:lpstr>
      <vt:lpstr>F.I.R.S.T.</vt:lpstr>
      <vt:lpstr>Single Responsibility</vt:lpstr>
      <vt:lpstr>Pure Functions</vt:lpstr>
      <vt:lpstr>Benefits of Pure Functions</vt:lpstr>
      <vt:lpstr>Function Comparison</vt:lpstr>
      <vt:lpstr>React.PureComponent</vt:lpstr>
      <vt:lpstr>React.memo</vt:lpstr>
      <vt:lpstr>Composition</vt:lpstr>
      <vt:lpstr>Container (aka Page) Components</vt:lpstr>
      <vt:lpstr>Presentational Components</vt:lpstr>
      <vt:lpstr>Folder Structure</vt:lpstr>
      <vt:lpstr>Higher Order Functions</vt:lpstr>
      <vt:lpstr>Higher Order Components</vt:lpstr>
      <vt:lpstr>Reusable Components</vt:lpstr>
      <vt:lpstr> Testing React</vt:lpstr>
      <vt:lpstr>Goal of TDD</vt:lpstr>
      <vt:lpstr>The TDD Cycle</vt:lpstr>
      <vt:lpstr>TDD Steps</vt:lpstr>
      <vt:lpstr>Red</vt:lpstr>
      <vt:lpstr>Green</vt:lpstr>
      <vt:lpstr>Refactor</vt:lpstr>
      <vt:lpstr>Assertions</vt:lpstr>
      <vt:lpstr>JavaScript Testing Frameworks</vt:lpstr>
      <vt:lpstr>JS Exception Handling</vt:lpstr>
      <vt:lpstr>Vitest Overview</vt:lpstr>
      <vt:lpstr>How Vitest Works</vt:lpstr>
      <vt:lpstr>Test Suites</vt:lpstr>
      <vt:lpstr>Specs</vt:lpstr>
      <vt:lpstr>Expectations</vt:lpstr>
      <vt:lpstr>Matchers</vt:lpstr>
      <vt:lpstr>Testing React Components</vt:lpstr>
      <vt:lpstr>What to Test in a React Component</vt:lpstr>
      <vt:lpstr>Vitest</vt:lpstr>
      <vt:lpstr>Mocking</vt:lpstr>
      <vt:lpstr>Mock Function</vt:lpstr>
      <vt:lpstr>Manual Mock</vt:lpstr>
      <vt:lpstr>Snapshot Testing</vt:lpstr>
      <vt:lpstr>Sample Snapshot Test</vt:lpstr>
      <vt:lpstr>React-Testing-Library</vt:lpstr>
      <vt:lpstr>Lab 15: Writing Tests with Vitest and RTL</vt:lpstr>
      <vt:lpstr>Flux and Redux</vt:lpstr>
      <vt:lpstr>Flux</vt:lpstr>
      <vt:lpstr>Flux Flow</vt:lpstr>
      <vt:lpstr>Flux Action</vt:lpstr>
      <vt:lpstr>Flux Dispatcher</vt:lpstr>
      <vt:lpstr>Flux Stores</vt:lpstr>
      <vt:lpstr>EventEmitter</vt:lpstr>
      <vt:lpstr>Redux</vt:lpstr>
      <vt:lpstr>Stores &amp; Immutable State Tree</vt:lpstr>
      <vt:lpstr>Redux Actions</vt:lpstr>
      <vt:lpstr>PowerPoint Presentation</vt:lpstr>
      <vt:lpstr>Reducers</vt:lpstr>
      <vt:lpstr>Things You Should Never do in a Reducer</vt:lpstr>
      <vt:lpstr>Reducer Composition</vt:lpstr>
      <vt:lpstr>Higher Order Reducer</vt:lpstr>
      <vt:lpstr>Redux Store</vt:lpstr>
      <vt:lpstr>Redux Store Design</vt:lpstr>
      <vt:lpstr>Redux Store Design</vt:lpstr>
      <vt:lpstr>Normalized Redux Store Example</vt:lpstr>
      <vt:lpstr>Benefits of Normalizing Store</vt:lpstr>
      <vt:lpstr>Redux Pros and Cons</vt:lpstr>
      <vt:lpstr>Redux Toolkit</vt:lpstr>
      <vt:lpstr>PowerPoint Presentation</vt:lpstr>
      <vt:lpstr>What is Redux Middleware?</vt:lpstr>
      <vt:lpstr>What is Middleware Good For?</vt:lpstr>
      <vt:lpstr>Redux Thunk</vt:lpstr>
      <vt:lpstr>How is Thunk Useful?</vt:lpstr>
      <vt:lpstr>How does Thunk work?</vt:lpstr>
      <vt:lpstr>Redux Saga</vt:lpstr>
      <vt:lpstr>Using Sagas</vt:lpstr>
      <vt:lpstr>Using Sagas (cont.)</vt:lpstr>
      <vt:lpstr>Using Saga (cont.)</vt:lpstr>
      <vt:lpstr>Using Saga (cont.)</vt:lpstr>
      <vt:lpstr>Lab 17: Redux Thunk</vt:lpstr>
      <vt:lpstr>Lab 18: Persisting Data in localStorage with Redux</vt:lpstr>
      <vt:lpstr>Routing</vt:lpstr>
      <vt:lpstr>React Router</vt:lpstr>
      <vt:lpstr>Using React Router</vt:lpstr>
      <vt:lpstr>Router Rendering Example</vt:lpstr>
      <vt:lpstr>Route Matching</vt:lpstr>
      <vt:lpstr>The match Object</vt:lpstr>
      <vt:lpstr>Navigation</vt:lpstr>
      <vt:lpstr>PowerPoint Presentation</vt:lpstr>
      <vt:lpstr>Deploying React</vt:lpstr>
      <vt:lpstr>Development vs. Production</vt:lpstr>
      <vt:lpstr>Perf Object</vt:lpstr>
      <vt:lpstr>Perf Object Methods</vt:lpstr>
      <vt:lpstr>Optimization Techniques</vt:lpstr>
      <vt:lpstr>Code Splitting</vt:lpstr>
      <vt:lpstr>Using Lazy Loaded Component</vt:lpstr>
      <vt:lpstr>Building Your Project</vt:lpstr>
      <vt:lpstr>Deploying React</vt:lpstr>
      <vt:lpstr>Server-side React</vt:lpstr>
      <vt:lpstr>Render Caching</vt:lpstr>
      <vt:lpstr>ReactDOM.hydrate</vt:lpstr>
      <vt:lpstr>PowerPoint Presentation</vt:lpstr>
      <vt:lpstr>Advanced Topics</vt:lpstr>
      <vt:lpstr>GraphQL</vt:lpstr>
      <vt:lpstr>What is GraphQL</vt:lpstr>
      <vt:lpstr>How does GraphQL Work?</vt:lpstr>
      <vt:lpstr>Example Query and Response</vt:lpstr>
      <vt:lpstr>GraphQL is a pattern</vt:lpstr>
      <vt:lpstr>GraphQL and JavaScript</vt:lpstr>
      <vt:lpstr>Lab 1: Getting Started with Apollo Server</vt:lpstr>
      <vt:lpstr>What is Apollo Server?</vt:lpstr>
      <vt:lpstr>Apollo Studio Explorer</vt:lpstr>
      <vt:lpstr>GraphQL Schema</vt:lpstr>
      <vt:lpstr>Components of a GraphQL schema</vt:lpstr>
      <vt:lpstr>Anatomy of a Type</vt:lpstr>
      <vt:lpstr>Basic Data types</vt:lpstr>
      <vt:lpstr>Not null</vt:lpstr>
      <vt:lpstr>Query and Mutation Types</vt:lpstr>
      <vt:lpstr>Passing Arguments</vt:lpstr>
      <vt:lpstr>Lab 2: Using Apollo Studio </vt:lpstr>
      <vt:lpstr>Apollo Client</vt:lpstr>
      <vt:lpstr>Apollo Dev Tools</vt:lpstr>
      <vt:lpstr>Lab 3: Creating a client</vt:lpstr>
      <vt:lpstr>Connecting to Data</vt:lpstr>
      <vt:lpstr>Lab 4: Connecting to a data source</vt:lpstr>
      <vt:lpstr>Lab 5: Creating Resolvers</vt:lpstr>
      <vt:lpstr>Lab 6: Setting up the server for Mutations</vt:lpstr>
      <vt:lpstr>Lab 7: Making mutations from a client </vt:lpstr>
      <vt:lpstr>What is Relay?</vt:lpstr>
      <vt:lpstr>GraphQL</vt:lpstr>
      <vt:lpstr>GraphQL Example</vt:lpstr>
      <vt:lpstr>GraphQL Pros and Cons</vt:lpstr>
      <vt:lpstr>Micro Frontends</vt:lpstr>
      <vt:lpstr>React Micro Frontends</vt:lpstr>
      <vt:lpstr>Common strategies for React Micro frontends</vt:lpstr>
      <vt:lpstr>Shared State in React Micro Frontends</vt:lpstr>
      <vt:lpstr>PowerPoint Presentation</vt:lpstr>
      <vt:lpstr>PowerPoint Presentation</vt:lpstr>
      <vt:lpstr>JavaScript Development Ecosystem and Tools </vt:lpstr>
      <vt:lpstr>Code Editors and IDEs</vt:lpstr>
      <vt:lpstr>PowerPoint Presentation</vt:lpstr>
      <vt:lpstr>Node.js</vt:lpstr>
      <vt:lpstr>What is Node.js?</vt:lpstr>
      <vt:lpstr>How is Node.js Different?</vt:lpstr>
      <vt:lpstr>A Simple Node.js Example</vt:lpstr>
      <vt:lpstr>EventEmitter</vt:lpstr>
      <vt:lpstr>Modules Overview</vt:lpstr>
      <vt:lpstr>CommonJS Example</vt:lpstr>
      <vt:lpstr>Front-end Node</vt:lpstr>
      <vt:lpstr>Git</vt:lpstr>
      <vt:lpstr>What is Version Control?</vt:lpstr>
      <vt:lpstr>History of Git</vt:lpstr>
      <vt:lpstr>What is Git?</vt:lpstr>
      <vt:lpstr>3 States of Git</vt:lpstr>
      <vt:lpstr>Git Workflow</vt:lpstr>
      <vt:lpstr>PowerPoint Presentation</vt:lpstr>
      <vt:lpstr>Command Prompt</vt:lpstr>
      <vt:lpstr>Know Your Shell</vt:lpstr>
      <vt:lpstr>Chapter 2: Reproducible Builds</vt:lpstr>
      <vt:lpstr>Why Automate Your Build?</vt:lpstr>
      <vt:lpstr>Task Runners</vt:lpstr>
      <vt:lpstr>npm</vt:lpstr>
      <vt:lpstr>PowerPoint Presentation</vt:lpstr>
      <vt:lpstr>node_modules</vt:lpstr>
      <vt:lpstr>package.json</vt:lpstr>
      <vt:lpstr>npm Install</vt:lpstr>
      <vt:lpstr>Lab – Using npm as a Build Tool</vt:lpstr>
      <vt:lpstr>Static Code Analysis</vt:lpstr>
      <vt:lpstr>Lint tools</vt:lpstr>
      <vt:lpstr>Configuring ESLint</vt:lpstr>
      <vt:lpstr>ESLint: What Can Be Configured?</vt:lpstr>
      <vt:lpstr>ESLint Rules</vt:lpstr>
      <vt:lpstr>Lab 7 - Automate Linting</vt:lpstr>
      <vt:lpstr>Lab - Managing External Dependencies</vt:lpstr>
      <vt:lpstr>Chapter 6: Building and Refactoring</vt:lpstr>
      <vt:lpstr>Building the dist directory</vt:lpstr>
      <vt:lpstr>webpack</vt:lpstr>
      <vt:lpstr>How webpack Works</vt:lpstr>
      <vt:lpstr>Lab: Deploying with Webpack</vt:lpstr>
      <vt:lpstr>Thank You</vt:lpstr>
      <vt:lpstr>Disclaimer and Copyright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React Development </dc:title>
  <dc:creator>Chris Minnick</dc:creator>
  <cp:lastModifiedBy>Chris Minnick</cp:lastModifiedBy>
  <cp:revision>456</cp:revision>
  <dcterms:created xsi:type="dcterms:W3CDTF">2021-05-19T14:58:54Z</dcterms:created>
  <dcterms:modified xsi:type="dcterms:W3CDTF">2025-10-22T18:19:38Z</dcterms:modified>
</cp:coreProperties>
</file>